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9472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25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DAB658-3431-46B7-AC05-903DF5FC42BF}" type="datetimeFigureOut">
              <a:rPr lang="es-ES"/>
              <a:t>23/03/2026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Haga clic para modificar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2A3164-DD2B-429B-BE0C-0D52CEC99B77}" type="slidenum">
              <a:rPr lang="es-ES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2A3164-DD2B-429B-BE0C-0D52CEC99B77}" type="slidenum">
              <a:rPr lang="es-ES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BD0C9D-A193-654E-5735-22D2BD5F7CA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202D6B-54E8-AB7F-1DEB-5291E0FF01A2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B257E7-6C73-1284-E601-AEC224158BE9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3C934E-B571-D9F6-92C6-C7C6F29D0AE2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5A6845-C885-90EC-E989-66066A5A53D5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F281EB-615F-A444-BECD-4EC55A6D1A64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69F620-5A9E-00C1-69FF-47A804F0C840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4AAE5C-766D-1A2F-7D5D-EB4022EBC72C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3B85FD-18EF-C0D6-38E9-092585D49616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8BB955-8165-6358-F1C7-D9A4F08A94F2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FF4ADF-8127-4FF4-2B25-87ABDC306148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A9802D-2F76-DAE3-526E-DDCE113F4BC5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F4DDE8-FE3A-4320-FC41-FA0729546368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CB2601-1890-471A-335F-DFA27744AC3C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78BB67-7599-E91F-C5CD-54CC50D3864B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3709C4-ABB1-47FA-C8A1-24DBB9A5787D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D4F003-8421-CDBC-6EDE-4E043DB627B3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FE251F-9A25-1026-3348-58D91EFEFB62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4F1EC2-FEC1-3E8B-5225-85CBF0BA1096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97A55A-89BA-E7F9-970D-21A71A5D9D78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66B9A9-2F6D-5F92-0EEA-53C252A540A9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E59A26-FFA0-960E-3525-26A685FD829D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1F1A0D-9717-57CE-B7F1-5B28E1D0584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3DD1CD-C11D-0F9A-EEA2-39D36018E2C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EB8D7F-91B5-F46C-22E6-DC78FA41867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7DEA09-B988-564D-FCF6-F98D055B29E7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EA2E1C-342A-CAD5-8554-ACD8ABACE47F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33773F-D957-1448-46E0-4C9206041096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761999"/>
            <a:ext cx="9141619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9270263" y="761999"/>
            <a:ext cx="2925318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371BD5-0B67-4978-9F61-7CAFFA2F5856}" type="datetime1">
              <a:rPr lang="en-US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AB3AB2-97B8-4882-B242-EEF4F45A75FC}" type="datetime1">
              <a:rPr lang="en-US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381000" y="990600"/>
            <a:ext cx="2819400" cy="4953000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867911" y="868680"/>
            <a:ext cx="7315200" cy="5120640"/>
          </a:xfrm>
        </p:spPr>
        <p:txBody>
          <a:bodyPr vert="eaVert" anchor="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1F81BC-02EB-4343-9477-AA5C9F5A4276}" type="datetime1">
              <a:rPr lang="en-US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05320E-1C59-4AF7-8221-7EFBABEBAC0B}" type="datetime1">
              <a:rPr lang="en-US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67911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CC56E0-7C45-4E82-8B82-0BBEE60A608B}" type="datetime1">
              <a:rPr lang="en-US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67911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C6F618-0097-4625-8D8A-E9B672862900}" type="datetime1">
              <a:rPr lang="en-US"/>
              <a:t>3/23/2026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7911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867911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818462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81846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C60D7D-A1A8-4785-832E-A915DC66EDF5}" type="datetime1">
              <a:rPr lang="en-US"/>
              <a:t>3/23/2026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49EFD4-3358-45C1-B1F2-70D59A3C5385}" type="datetime1">
              <a:rPr lang="en-US"/>
              <a:t>3/23/2026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B9FA33-40D5-4527-8C11-6A3AEF1E6BCB}" type="datetime1">
              <a:rPr lang="en-US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67911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2A416D-0C99-49FB-959B-0C61F0B39D5F}" type="datetime1">
              <a:rPr lang="en-US"/>
              <a:t>3/23/2026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570644" y="767418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783646-D95D-442A-A620-0ADACDF2E359}" type="datetime1">
              <a:rPr lang="en-US"/>
              <a:t>3/23/2026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499101" y="6356350"/>
            <a:ext cx="5911517" cy="365125"/>
          </a:xfrm>
        </p:spPr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9267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EB1E667-76D7-4D1E-B9A1-A702C32B458C}" type="datetime1">
              <a:rPr lang="en-US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869267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600" spc="-6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>
        <a:lnSpc>
          <a:spcPct val="90000"/>
        </a:lnSpc>
        <a:spcBef>
          <a:spcPts val="1200"/>
        </a:spcBef>
        <a:buClr>
          <a:schemeClr val="accent1"/>
        </a:buClr>
        <a:buFont typeface="Wingdings 2"/>
        <a:buChar char="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6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goettingen.de/de/zertifikat+internationales/108465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goettingen.de/de/631282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goettingen.de/de/document/download/25412e64ce76a04b8683e3cbf8e5b3f8.pdf/2026_27_E+_KA131_SMS_Ausschreibung_final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-goettingen.de/de/137352.html" TargetMode="External"/><Relationship Id="rId4" Type="http://schemas.openxmlformats.org/officeDocument/2006/relationships/hyperlink" Target="https://studip.uni-goettingen.de/dispatch.php/course/details?sem_id=4f7286464a4dfdb928bb015f7769fe37&amp;again=y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p.ratsgymnasium-row.de/auszeichnungen/eigentlich-ratsgymnasium-und-kooperationspartner-in-den-startloechern-fuer-erasmus/" TargetMode="External"/><Relationship Id="rId3" Type="http://schemas.openxmlformats.org/officeDocument/2006/relationships/hyperlink" Target="https://upload.wikimedia.org/wikipedia/commons/thumb/4/43/France_cities.svg/1200px-France_cities.svg.png" TargetMode="External"/><Relationship Id="rId7" Type="http://schemas.openxmlformats.org/officeDocument/2006/relationships/hyperlink" Target="https://legacy.stepmap.de/getmapimg.php?id=12721&amp;w=640&amp;m=3" TargetMode="External"/><Relationship Id="rId12" Type="http://schemas.openxmlformats.org/officeDocument/2006/relationships/hyperlink" Target="https://www.pequeocio.com/mapa-de-espan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ketingdonut.co.uk/sites/default/files/new-product-development-faqs_146379659.jpg" TargetMode="External"/><Relationship Id="rId11" Type="http://schemas.openxmlformats.org/officeDocument/2006/relationships/hyperlink" Target="https://www.stepmap.de/landkarte/portugal-karte-18403.png" TargetMode="External"/><Relationship Id="rId5" Type="http://schemas.openxmlformats.org/officeDocument/2006/relationships/hyperlink" Target="https://tse2.mm.bing.net/th?id=OIP.tzEVz3TdylZ8KhkKMdS5UwHaEL&amp;pid=Api" TargetMode="External"/><Relationship Id="rId10" Type="http://schemas.openxmlformats.org/officeDocument/2006/relationships/hyperlink" Target="https://www.theologie.uni-jena.de/rose_lehre" TargetMode="External"/><Relationship Id="rId4" Type="http://schemas.openxmlformats.org/officeDocument/2006/relationships/hyperlink" Target="http://www.diegopaque.com/wp-content/uploads/Seminario.jpg" TargetMode="External"/><Relationship Id="rId9" Type="http://schemas.openxmlformats.org/officeDocument/2006/relationships/hyperlink" Target="https://www.agrajo.com/beruf-karriere/stipendien-fuer-studium-und-weiterbildu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goettingen.moveon4.de/form/6391d6a5326b08799a215fc0/d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Erasmus +</a:t>
            </a:r>
            <a:br>
              <a:rPr lang="de-DE" dirty="0"/>
            </a:br>
            <a:r>
              <a:rPr lang="de-DE" dirty="0"/>
              <a:t>Key Action 131</a:t>
            </a:r>
            <a:br>
              <a:rPr lang="de-DE" dirty="0"/>
            </a:br>
            <a:r>
              <a:rPr lang="de-DE" dirty="0"/>
              <a:t>Studierendenmobilität</a:t>
            </a:r>
            <a:endParaRPr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Infoveranstaltung für das Studienjahr 2026/2027</a:t>
            </a:r>
            <a:endParaRPr dirty="0"/>
          </a:p>
          <a:p>
            <a:pPr>
              <a:defRPr/>
            </a:pPr>
            <a:r>
              <a:rPr lang="de-DE" dirty="0"/>
              <a:t>01.12.2025</a:t>
            </a:r>
            <a:endParaRPr dirty="0"/>
          </a:p>
        </p:txBody>
      </p:sp>
      <p:pic>
        <p:nvPicPr>
          <p:cNvPr id="11267" name="Picture 3" descr="Ver las imágenes de origen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77556" y="785769"/>
            <a:ext cx="2866791" cy="2543175"/>
          </a:xfrm>
          <a:prstGeom prst="rect">
            <a:avLst/>
          </a:prstGeom>
          <a:noFill/>
        </p:spPr>
      </p:pic>
      <p:pic>
        <p:nvPicPr>
          <p:cNvPr id="11268" name="Picture 4" descr="SRP_Startseite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197130" y="3439486"/>
            <a:ext cx="2994870" cy="2667699"/>
          </a:xfrm>
          <a:prstGeom prst="rect">
            <a:avLst/>
          </a:prstGeom>
          <a:noFill/>
        </p:spPr>
      </p:pic>
      <p:sp>
        <p:nvSpPr>
          <p:cNvPr id="11270" name="AutoShape 6" descr="Resultado de imagen de georg-august-universität göttingen"/>
          <p:cNvSpPr>
            <a:spLocks noChangeAspect="1" noChangeArrowheads="1"/>
          </p:cNvSpPr>
          <p:nvPr/>
        </p:nvSpPr>
        <p:spPr bwMode="auto">
          <a:xfrm>
            <a:off x="155575" y="-296863"/>
            <a:ext cx="3076574" cy="619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6107185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Ausschreibung des Seminars für Romanische Philologie</a:t>
            </a:r>
            <a:endParaRPr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31BAB6-7A28-46F9-A83B-EAFD125CD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79755" y="136525"/>
            <a:ext cx="4348399" cy="613029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222449"/>
            <a:ext cx="3446585" cy="4601183"/>
          </a:xfrm>
        </p:spPr>
        <p:txBody>
          <a:bodyPr/>
          <a:lstStyle/>
          <a:p>
            <a:pPr algn="ctr">
              <a:defRPr/>
            </a:pPr>
            <a:r>
              <a:rPr lang="es-ES" sz="3200"/>
              <a:t>Dezentrales Auswahlverfahren</a:t>
            </a:r>
            <a:br>
              <a:rPr lang="es-ES"/>
            </a:br>
            <a:br>
              <a:rPr lang="es-ES"/>
            </a:br>
            <a:r>
              <a:rPr lang="es-ES" sz="2800" b="1">
                <a:solidFill>
                  <a:schemeClr val="tx1"/>
                </a:solidFill>
              </a:rPr>
              <a:t>Bewerbung</a:t>
            </a:r>
            <a:br>
              <a:rPr lang="es-ES" sz="2800" b="1">
                <a:solidFill>
                  <a:schemeClr val="tx1"/>
                </a:solidFill>
              </a:rPr>
            </a:br>
            <a:br>
              <a:rPr lang="es-ES" sz="2800" b="1">
                <a:solidFill>
                  <a:schemeClr val="tx1"/>
                </a:solidFill>
              </a:rPr>
            </a:br>
            <a:br>
              <a:rPr lang="es-ES" sz="2800" b="1">
                <a:solidFill>
                  <a:schemeClr val="tx1"/>
                </a:solidFill>
              </a:rPr>
            </a:b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17574" y="157681"/>
            <a:ext cx="7950555" cy="6198669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de-DE" sz="3600" b="1"/>
              <a:t>Wie erfolgt die Bewerbung?</a:t>
            </a: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800"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/>
              <a:t>Bewerbungsformular der Abteilung Göttingen International für die Philosophische Fakultät: Zugang über Erasmus+ Mobilitätsportal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de-DE" sz="1800"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/>
              <a:t>Angabe der Wunschuniversität zzgl. 2 Alternativen </a:t>
            </a:r>
            <a:r>
              <a:rPr lang="de-DE" sz="1800">
                <a:solidFill>
                  <a:srgbClr val="FF0000"/>
                </a:solidFill>
              </a:rPr>
              <a:t>(bitte unbedingt bei „fachliche Motivation“ im Bewerbungsformular noch einmal nennen!!)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180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/>
              <a:t>Angabe über Dauer des Aufenthaltes (Winter-/Sommersemester, ganzes Studienjahr)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180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/>
              <a:t>Kategorien im Bewerbungsformular: Persönliche Motivation, Fachliche Motivation, Vorstellung zur Finanzierung, Angaben über Fewer Opportunities</a:t>
            </a:r>
          </a:p>
          <a:p>
            <a:pPr>
              <a:defRPr/>
            </a:pPr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88448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222449"/>
            <a:ext cx="3446585" cy="4601183"/>
          </a:xfrm>
        </p:spPr>
        <p:txBody>
          <a:bodyPr/>
          <a:lstStyle/>
          <a:p>
            <a:pPr algn="ctr">
              <a:defRPr/>
            </a:pPr>
            <a:r>
              <a:rPr lang="es-ES" sz="3200"/>
              <a:t>Dezentrales Auswahlverfahren</a:t>
            </a:r>
            <a:br>
              <a:rPr lang="es-ES"/>
            </a:br>
            <a:br>
              <a:rPr lang="es-ES"/>
            </a:br>
            <a:r>
              <a:rPr lang="es-ES" sz="2800" b="1">
                <a:solidFill>
                  <a:schemeClr val="tx1"/>
                </a:solidFill>
              </a:rPr>
              <a:t>Bewerbung</a:t>
            </a:r>
            <a:br>
              <a:rPr lang="es-ES" sz="2800" b="1">
                <a:solidFill>
                  <a:schemeClr val="tx1"/>
                </a:solidFill>
              </a:rPr>
            </a:br>
            <a:br>
              <a:rPr lang="es-ES" sz="2800" b="1">
                <a:solidFill>
                  <a:schemeClr val="tx1"/>
                </a:solidFill>
              </a:rPr>
            </a:br>
            <a:br>
              <a:rPr lang="es-ES" sz="2800" b="1">
                <a:solidFill>
                  <a:schemeClr val="tx1"/>
                </a:solidFill>
              </a:rPr>
            </a:b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17574" y="157681"/>
            <a:ext cx="7950555" cy="6198669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800" dirty="0"/>
          </a:p>
          <a:p>
            <a:pPr lvl="0" algn="ctr">
              <a:buClr>
                <a:srgbClr val="40BAD2"/>
              </a:buClr>
              <a:buNone/>
              <a:defRPr/>
            </a:pPr>
            <a:r>
              <a:rPr lang="es-ES" sz="3600" b="1" dirty="0" err="1"/>
              <a:t>Weitere</a:t>
            </a:r>
            <a:r>
              <a:rPr lang="es-ES" sz="3600" b="1" dirty="0"/>
              <a:t> </a:t>
            </a:r>
            <a:r>
              <a:rPr lang="es-ES" sz="3600" b="1" dirty="0" err="1"/>
              <a:t>Dokumente</a:t>
            </a:r>
            <a:endParaRPr dirty="0"/>
          </a:p>
          <a:p>
            <a:pPr>
              <a:defRPr/>
            </a:pPr>
            <a:endParaRPr lang="de-DE" sz="1800" dirty="0"/>
          </a:p>
          <a:p>
            <a:pPr>
              <a:defRPr/>
            </a:pPr>
            <a:r>
              <a:rPr lang="de-DE" dirty="0"/>
              <a:t>Immatrikulationsbescheinigung des Bewerbungssemesters</a:t>
            </a:r>
            <a:endParaRPr dirty="0"/>
          </a:p>
          <a:p>
            <a:pPr>
              <a:defRPr/>
            </a:pPr>
            <a:r>
              <a:rPr lang="de-DE" dirty="0" err="1"/>
              <a:t>FlexNow</a:t>
            </a:r>
            <a:r>
              <a:rPr lang="de-DE" dirty="0"/>
              <a:t>-Leistungsnachweis mit Prozentrang </a:t>
            </a:r>
            <a:r>
              <a:rPr lang="nn-NO" sz="1600" dirty="0"/>
              <a:t>(</a:t>
            </a:r>
            <a:r>
              <a:rPr lang="de-DE" sz="1600" b="0" i="0" dirty="0">
                <a:solidFill>
                  <a:srgbClr val="2C363A"/>
                </a:solidFill>
                <a:latin typeface="Verdana"/>
              </a:rPr>
              <a:t>Reportformat: „7a) Leistungsnachweis mit Prozentrang“</a:t>
            </a:r>
            <a:r>
              <a:rPr lang="nn-NO" sz="1600" dirty="0"/>
              <a:t>)</a:t>
            </a:r>
            <a:r>
              <a:rPr lang="de-DE" dirty="0"/>
              <a:t>, oder bei Bewerbung im 1. Fachsemester: Abiturzeugnis/Hochschulzugangsberechtigung</a:t>
            </a:r>
            <a:endParaRPr dirty="0"/>
          </a:p>
          <a:p>
            <a:pPr>
              <a:defRPr/>
            </a:pPr>
            <a:r>
              <a:rPr lang="de-DE" dirty="0"/>
              <a:t>Sprachnachweis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88448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Sprach-nachweis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600327" y="210999"/>
            <a:ext cx="7437128" cy="5751846"/>
          </a:xfrm>
        </p:spPr>
        <p:txBody>
          <a:bodyPr/>
          <a:lstStyle/>
          <a:p>
            <a:pPr>
              <a:defRPr/>
            </a:pPr>
            <a:r>
              <a:rPr lang="de-DE" sz="2400"/>
              <a:t>Anforderungen für die </a:t>
            </a:r>
            <a:r>
              <a:rPr lang="de-DE" sz="2400">
                <a:solidFill>
                  <a:srgbClr val="FF0000"/>
                </a:solidFill>
              </a:rPr>
              <a:t>Bewerbung</a:t>
            </a:r>
            <a:r>
              <a:rPr lang="de-DE" sz="2400"/>
              <a:t>: </a:t>
            </a:r>
            <a:endParaRPr/>
          </a:p>
          <a:p>
            <a:pPr lvl="1">
              <a:defRPr/>
            </a:pPr>
            <a:r>
              <a:rPr lang="de-DE" sz="2000"/>
              <a:t>B1 </a:t>
            </a:r>
          </a:p>
          <a:p>
            <a:pPr lvl="1">
              <a:defRPr/>
            </a:pPr>
            <a:r>
              <a:rPr lang="de-DE" sz="2000"/>
              <a:t>Ggf. Flexnow-Auszug als Nachweis einer Prüfungsanmeldung, Nachreichfrist bis 28.02. </a:t>
            </a:r>
            <a:endParaRPr/>
          </a:p>
          <a:p>
            <a:pPr marL="0" indent="0">
              <a:buNone/>
              <a:defRPr/>
            </a:pPr>
            <a:endParaRPr lang="de-DE" sz="1000"/>
          </a:p>
          <a:p>
            <a:pPr marL="0" indent="0">
              <a:buNone/>
              <a:defRPr/>
            </a:pPr>
            <a:r>
              <a:rPr lang="de-DE" sz="2400"/>
              <a:t>Erläuterungen zum Sprachnachweis in der Romanistik:</a:t>
            </a:r>
            <a:endParaRPr/>
          </a:p>
          <a:p>
            <a:pPr>
              <a:defRPr/>
            </a:pPr>
            <a:r>
              <a:rPr lang="de-DE" sz="2400"/>
              <a:t>Französisch/Spanisch: z.B. für Immatrikulation verwendeter Sprachnachweis, oder nochmals FlexNow-Auszug hochladen</a:t>
            </a:r>
            <a:endParaRPr/>
          </a:p>
          <a:p>
            <a:pPr>
              <a:defRPr/>
            </a:pPr>
            <a:r>
              <a:rPr lang="de-DE" sz="2400"/>
              <a:t>Italienisch/Portugiesisch: FlexNow-Auszug</a:t>
            </a:r>
            <a:endParaRPr/>
          </a:p>
          <a:p>
            <a:pPr marL="0" indent="0">
              <a:buNone/>
              <a:defRPr/>
            </a:pPr>
            <a:endParaRPr lang="de-DE" sz="1000"/>
          </a:p>
          <a:p>
            <a:pPr>
              <a:defRPr/>
            </a:pPr>
            <a:r>
              <a:rPr lang="de-DE" sz="2400">
                <a:solidFill>
                  <a:srgbClr val="FF0000"/>
                </a:solidFill>
              </a:rPr>
              <a:t>Achtung: Einige Gastuniversitäten fordern ein höheres Niveau! 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222449"/>
            <a:ext cx="3446585" cy="4601183"/>
          </a:xfrm>
        </p:spPr>
        <p:txBody>
          <a:bodyPr/>
          <a:lstStyle/>
          <a:p>
            <a:pPr algn="ctr">
              <a:defRPr/>
            </a:pPr>
            <a:r>
              <a:rPr lang="es-ES" sz="3200"/>
              <a:t>Dezentrales Auswahlverfahren</a:t>
            </a:r>
            <a:br>
              <a:rPr lang="es-ES"/>
            </a:br>
            <a:br>
              <a:rPr lang="es-ES"/>
            </a:br>
            <a:br>
              <a:rPr lang="es-ES" sz="2800" b="1">
                <a:solidFill>
                  <a:schemeClr val="tx1"/>
                </a:solidFill>
              </a:rPr>
            </a:b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17574" y="157681"/>
            <a:ext cx="7950555" cy="6198669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de-DE" sz="3600" b="1"/>
              <a:t>Auswahlkriterien</a:t>
            </a: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800"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/>
              <a:t>Persönliche Motivation 25 %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/>
              <a:t>Fachliche Motivation 30 %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/>
              <a:t>Note 30 %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/>
              <a:t>Fewer Opportunity 5 %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/>
              <a:t>Finanzierung 10 %</a:t>
            </a: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88448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8791" y="1123837"/>
            <a:ext cx="3411417" cy="4601183"/>
          </a:xfrm>
        </p:spPr>
        <p:txBody>
          <a:bodyPr/>
          <a:lstStyle/>
          <a:p>
            <a:pPr algn="ctr">
              <a:defRPr/>
            </a:pPr>
            <a:r>
              <a:rPr lang="es-ES" sz="3200"/>
              <a:t>Dezentrales Auswahlverfahren</a:t>
            </a:r>
            <a:br>
              <a:rPr lang="es-ES"/>
            </a:br>
            <a:br>
              <a:rPr lang="es-ES"/>
            </a:br>
            <a:r>
              <a:rPr lang="es-ES" sz="2800" b="1">
                <a:solidFill>
                  <a:schemeClr val="tx1"/>
                </a:solidFill>
              </a:rPr>
              <a:t>Nominierung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13221" y="134754"/>
            <a:ext cx="7642371" cy="612166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de-DE" sz="3200" b="1" dirty="0"/>
          </a:p>
          <a:p>
            <a:pPr algn="ctr">
              <a:buNone/>
              <a:defRPr/>
            </a:pPr>
            <a:r>
              <a:rPr lang="de-DE" sz="3200" b="1" dirty="0"/>
              <a:t>Auswahl</a:t>
            </a:r>
            <a:endParaRPr dirty="0"/>
          </a:p>
          <a:p>
            <a:pPr algn="ctr">
              <a:buNone/>
              <a:defRPr/>
            </a:pPr>
            <a:endParaRPr lang="de-DE" sz="1900" dirty="0"/>
          </a:p>
          <a:p>
            <a:pPr>
              <a:buNone/>
              <a:defRPr/>
            </a:pPr>
            <a:endParaRPr lang="de-DE" sz="1900" dirty="0"/>
          </a:p>
          <a:p>
            <a:pPr>
              <a:buFont typeface="Arial"/>
              <a:buChar char="•"/>
              <a:defRPr/>
            </a:pPr>
            <a:r>
              <a:rPr lang="de-DE" dirty="0"/>
              <a:t>Auswahl und Ranking durch Programmbeauftragte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de-DE" dirty="0"/>
              <a:t>Die Nominierten werden informiert (von Programmbeauftragten)</a:t>
            </a:r>
          </a:p>
          <a:p>
            <a:pPr>
              <a:buFont typeface="Arial"/>
              <a:buChar char="•"/>
              <a:defRPr/>
            </a:pPr>
            <a:r>
              <a:rPr lang="de-DE" dirty="0"/>
              <a:t>Nominierung erfolgt über </a:t>
            </a:r>
            <a:r>
              <a:rPr lang="de-DE" dirty="0" err="1"/>
              <a:t>MoveOn</a:t>
            </a:r>
            <a:r>
              <a:rPr lang="de-DE" dirty="0"/>
              <a:t>-Portal</a:t>
            </a:r>
          </a:p>
          <a:p>
            <a:pPr lvl="0" algn="ctr">
              <a:buClr>
                <a:srgbClr val="40BAD2"/>
              </a:buClr>
              <a:buFont typeface="Arial"/>
              <a:buChar char="•"/>
              <a:defRPr/>
            </a:pPr>
            <a:r>
              <a:rPr lang="de-DE" dirty="0"/>
              <a:t>Alle nominierten Bewerber*innen erhalten einen Austauschplatz</a:t>
            </a:r>
            <a:endParaRPr lang="es-ES" dirty="0"/>
          </a:p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endParaRPr lang="es-E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91" y="6091477"/>
            <a:ext cx="6571128" cy="766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1" y="756139"/>
            <a:ext cx="3420208" cy="5380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3200"/>
              <a:t>Zentrale Stipendienvergabe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887197" y="-148750"/>
            <a:ext cx="7315200" cy="628529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de-DE" sz="3200" b="1"/>
          </a:p>
          <a:p>
            <a:pPr>
              <a:buNone/>
              <a:defRPr/>
            </a:pPr>
            <a:r>
              <a:rPr lang="de-DE" sz="3200" b="1"/>
              <a:t>STIPENDIEN</a:t>
            </a:r>
            <a:endParaRPr/>
          </a:p>
          <a:p>
            <a:pPr>
              <a:buNone/>
              <a:defRPr/>
            </a:pPr>
            <a:endParaRPr lang="de-DE" sz="3200" b="1"/>
          </a:p>
          <a:p>
            <a:pPr>
              <a:defRPr/>
            </a:pPr>
            <a:r>
              <a:rPr lang="de-DE" sz="2400" b="1"/>
              <a:t>Annahme #1</a:t>
            </a:r>
            <a:r>
              <a:rPr lang="de-DE" sz="2400"/>
              <a:t>:</a:t>
            </a:r>
            <a:r>
              <a:rPr lang="de-DE"/>
              <a:t> ausreichende Mittel für alle ausgewählten Bewerber*innen – </a:t>
            </a:r>
            <a:endParaRPr/>
          </a:p>
          <a:p>
            <a:pPr lvl="1">
              <a:defRPr/>
            </a:pPr>
            <a:r>
              <a:rPr lang="de-DE"/>
              <a:t>Stipendienzusage an alle nominierten Bewerber*innen</a:t>
            </a:r>
            <a:endParaRPr/>
          </a:p>
          <a:p>
            <a:pPr>
              <a:defRPr/>
            </a:pPr>
            <a:r>
              <a:rPr lang="de-DE" sz="2400" b="1"/>
              <a:t>Annahme #2</a:t>
            </a:r>
            <a:r>
              <a:rPr lang="de-DE" sz="2400"/>
              <a:t>:</a:t>
            </a:r>
            <a:r>
              <a:rPr lang="de-DE"/>
              <a:t> ausreichende Mittel stehen </a:t>
            </a:r>
            <a:r>
              <a:rPr lang="de-DE" sz="2800" b="1"/>
              <a:t>nicht</a:t>
            </a:r>
            <a:r>
              <a:rPr lang="de-DE"/>
              <a:t> zur Verfügung – </a:t>
            </a:r>
            <a:endParaRPr/>
          </a:p>
          <a:p>
            <a:pPr lvl="1">
              <a:defRPr/>
            </a:pPr>
            <a:r>
              <a:rPr lang="de-DE"/>
              <a:t>Zentrales Vergabeverfahren von </a:t>
            </a:r>
            <a:r>
              <a:rPr lang="de-DE" b="1"/>
              <a:t>Stipendien gemäß Rankinglisten </a:t>
            </a:r>
            <a:r>
              <a:rPr lang="de-DE"/>
              <a:t>der Programmbeauftragten</a:t>
            </a:r>
            <a:endParaRPr lang="es-ES" sz="1800"/>
          </a:p>
        </p:txBody>
      </p:sp>
      <p:pic>
        <p:nvPicPr>
          <p:cNvPr id="5" name="4 Imagen" descr="Ver las imágenes de origen"/>
          <p:cNvPicPr/>
          <p:nvPr/>
        </p:nvPicPr>
        <p:blipFill>
          <a:blip r:embed="rId3"/>
          <a:stretch/>
        </p:blipFill>
        <p:spPr bwMode="auto">
          <a:xfrm>
            <a:off x="8668870" y="0"/>
            <a:ext cx="3523130" cy="15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" y="613654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29000" cy="4601183"/>
          </a:xfrm>
        </p:spPr>
        <p:txBody>
          <a:bodyPr/>
          <a:lstStyle/>
          <a:p>
            <a:pPr algn="ctr">
              <a:defRPr/>
            </a:pPr>
            <a:r>
              <a:rPr lang="de-DE"/>
              <a:t>Erasmus+ </a:t>
            </a:r>
            <a:br>
              <a:rPr lang="de-DE"/>
            </a:br>
            <a:r>
              <a:rPr lang="de-DE"/>
              <a:t>Key Action 131  </a:t>
            </a:r>
            <a:br>
              <a:rPr lang="de-DE"/>
            </a:br>
            <a:br>
              <a:rPr lang="de-DE"/>
            </a:br>
            <a:br>
              <a:rPr lang="de-DE" sz="2800"/>
            </a:br>
            <a:br>
              <a:rPr lang="de-DE" sz="2800"/>
            </a:br>
            <a:r>
              <a:rPr lang="de-DE" sz="2800" b="1">
                <a:solidFill>
                  <a:schemeClr val="tx1"/>
                </a:solidFill>
              </a:rPr>
              <a:t>Finanzielles</a:t>
            </a:r>
            <a:r>
              <a:rPr lang="de-DE" sz="2800"/>
              <a:t> </a:t>
            </a:r>
            <a:br>
              <a:rPr lang="de-DE" sz="2800"/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869267" y="1"/>
            <a:ext cx="7912053" cy="635267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buFont typeface="Arial"/>
              <a:buChar char="•"/>
              <a:defRPr/>
            </a:pPr>
            <a:endParaRPr lang="de-DE" dirty="0"/>
          </a:p>
          <a:p>
            <a:pPr algn="ctr">
              <a:buNone/>
              <a:defRPr/>
            </a:pPr>
            <a:r>
              <a:rPr lang="de-DE" dirty="0"/>
              <a:t>(Teil-)Stipendienraten pro Monat (Stand 12/2025):</a:t>
            </a:r>
            <a:endParaRPr lang="de-DE" sz="2800" b="1" dirty="0"/>
          </a:p>
          <a:p>
            <a:pPr algn="ctr">
              <a:buNone/>
              <a:defRPr/>
            </a:pPr>
            <a:r>
              <a:rPr lang="de-DE" sz="2800" b="1" dirty="0"/>
              <a:t>€ 540 (Spanien, Portugal) </a:t>
            </a:r>
          </a:p>
          <a:p>
            <a:pPr algn="ctr">
              <a:buNone/>
              <a:defRPr/>
            </a:pPr>
            <a:r>
              <a:rPr lang="de-DE" sz="2800" b="1" dirty="0"/>
              <a:t>€ 600 (Belgien, Frankreich, Italien, Schweiz)</a:t>
            </a:r>
          </a:p>
          <a:p>
            <a:pPr algn="ctr">
              <a:buNone/>
              <a:defRPr/>
            </a:pPr>
            <a:endParaRPr dirty="0"/>
          </a:p>
          <a:p>
            <a:pPr algn="ctr">
              <a:buNone/>
              <a:defRPr/>
            </a:pPr>
            <a:r>
              <a:rPr lang="de-DE" dirty="0"/>
              <a:t>Es wird nur eine bestimmte Anzahl an Monaten gefördert, ungeachtet der tatsächlichen Aufenthaltsdauer.</a:t>
            </a:r>
          </a:p>
          <a:p>
            <a:pPr algn="ctr">
              <a:buNone/>
              <a:defRPr/>
            </a:pPr>
            <a:endParaRPr lang="de-DE" dirty="0"/>
          </a:p>
          <a:p>
            <a:pPr algn="ctr">
              <a:buNone/>
              <a:defRPr/>
            </a:pPr>
            <a:r>
              <a:rPr lang="de-DE" dirty="0"/>
              <a:t>Zu Beginn des Aufenthalts (nach Upload des „</a:t>
            </a:r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Arrival“) erfolgt eine Auszahlung von 75 % der Förderungssumme, Zahlung des Restes nach Abschluss der Mobilität.</a:t>
            </a:r>
            <a:endParaRPr dirty="0"/>
          </a:p>
          <a:p>
            <a:pPr algn="ctr">
              <a:buNone/>
              <a:defRPr/>
            </a:pPr>
            <a:endParaRPr lang="de-DE" dirty="0"/>
          </a:p>
          <a:p>
            <a:pPr algn="ctr">
              <a:buNone/>
              <a:defRPr/>
            </a:pPr>
            <a:r>
              <a:rPr lang="de-DE" dirty="0"/>
              <a:t>ALLE Erasmus+-Studierenden sind von der Zahlung der </a:t>
            </a:r>
            <a:r>
              <a:rPr lang="de-DE" b="1" dirty="0"/>
              <a:t>Studiengebühren an der Partnerhochschule befreit.</a:t>
            </a:r>
            <a:endParaRPr dirty="0"/>
          </a:p>
          <a:p>
            <a:pPr algn="ctr">
              <a:buNone/>
              <a:defRPr/>
            </a:pPr>
            <a:endParaRPr lang="de-DE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971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29000" cy="4601183"/>
          </a:xfrm>
        </p:spPr>
        <p:txBody>
          <a:bodyPr/>
          <a:lstStyle/>
          <a:p>
            <a:pPr algn="ctr">
              <a:defRPr/>
            </a:pPr>
            <a:r>
              <a:rPr lang="de-DE"/>
              <a:t>Erasmus+ </a:t>
            </a:r>
            <a:br>
              <a:rPr lang="de-DE"/>
            </a:br>
            <a:r>
              <a:rPr lang="de-DE"/>
              <a:t>Key Action 131  </a:t>
            </a:r>
            <a:br>
              <a:rPr lang="de-DE"/>
            </a:br>
            <a:br>
              <a:rPr lang="de-DE"/>
            </a:br>
            <a:br>
              <a:rPr lang="de-DE" sz="2800"/>
            </a:br>
            <a:br>
              <a:rPr lang="de-DE" sz="2800"/>
            </a:br>
            <a:r>
              <a:rPr lang="de-DE" sz="2800" b="1">
                <a:solidFill>
                  <a:schemeClr val="tx1"/>
                </a:solidFill>
              </a:rPr>
              <a:t>Finanzielles</a:t>
            </a:r>
            <a:r>
              <a:rPr lang="de-DE" sz="2800"/>
              <a:t> </a:t>
            </a:r>
            <a:br>
              <a:rPr lang="de-DE" sz="2800"/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636186" y="352614"/>
            <a:ext cx="7912053" cy="635267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de-DE" sz="2800" b="1" dirty="0"/>
              <a:t>Sonderzulagen</a:t>
            </a:r>
            <a:endParaRPr dirty="0"/>
          </a:p>
          <a:p>
            <a:pPr>
              <a:defRPr/>
            </a:pPr>
            <a:r>
              <a:rPr lang="de-DE" dirty="0"/>
              <a:t>Reisekostenpauschale, höher bei „Green Travel“</a:t>
            </a:r>
            <a:endParaRPr dirty="0">
              <a:highlight>
                <a:srgbClr val="FF0000"/>
              </a:highlight>
            </a:endParaRPr>
          </a:p>
          <a:p>
            <a:pPr marL="502920" lvl="1" indent="0">
              <a:buClr>
                <a:schemeClr val="accent1"/>
              </a:buClr>
              <a:buFont typeface="Wingdings 2"/>
              <a:buNone/>
              <a:defRPr/>
            </a:pPr>
            <a:endParaRPr dirty="0"/>
          </a:p>
          <a:p>
            <a:pPr marL="0" indent="0">
              <a:buNone/>
              <a:defRPr/>
            </a:pPr>
            <a:endParaRPr lang="de-DE" sz="1000" dirty="0"/>
          </a:p>
          <a:p>
            <a:pPr>
              <a:defRPr/>
            </a:pPr>
            <a:r>
              <a:rPr lang="de-DE" dirty="0" err="1"/>
              <a:t>Social</a:t>
            </a:r>
            <a:r>
              <a:rPr lang="de-DE" dirty="0"/>
              <a:t> Top-</a:t>
            </a:r>
            <a:r>
              <a:rPr lang="de-DE" dirty="0" err="1"/>
              <a:t>Ups</a:t>
            </a:r>
            <a:r>
              <a:rPr lang="de-DE" dirty="0"/>
              <a:t>: 250 €/Monat</a:t>
            </a:r>
            <a:endParaRPr dirty="0"/>
          </a:p>
          <a:p>
            <a:pPr marL="502920" lvl="1" indent="0">
              <a:buNone/>
              <a:defRPr/>
            </a:pPr>
            <a:endParaRPr lang="de-DE" sz="1000" dirty="0"/>
          </a:p>
          <a:p>
            <a:pPr lvl="1">
              <a:defRPr/>
            </a:pPr>
            <a:r>
              <a:rPr lang="de-DE" dirty="0"/>
              <a:t>Studierende mit Kind/</a:t>
            </a:r>
            <a:r>
              <a:rPr lang="de-DE" dirty="0" err="1"/>
              <a:t>ern</a:t>
            </a:r>
            <a:r>
              <a:rPr lang="de-DE" dirty="0"/>
              <a:t> (ggf. Realkostenantrag)</a:t>
            </a:r>
          </a:p>
          <a:p>
            <a:pPr lvl="1">
              <a:defRPr/>
            </a:pPr>
            <a:r>
              <a:rPr lang="de-DE" dirty="0"/>
              <a:t>Studierende mit Beeinträchtigung ab </a:t>
            </a:r>
            <a:r>
              <a:rPr lang="de-DE" dirty="0" err="1"/>
              <a:t>GdB</a:t>
            </a:r>
            <a:r>
              <a:rPr lang="de-DE" dirty="0"/>
              <a:t> 20 und/oder chronischer Erkrankung (ggf. Realkostenantrag)</a:t>
            </a:r>
            <a:endParaRPr dirty="0"/>
          </a:p>
          <a:p>
            <a:pPr lvl="1">
              <a:defRPr/>
            </a:pPr>
            <a:r>
              <a:rPr lang="de-DE" dirty="0"/>
              <a:t>Studierende, deren Eltern keinen in Deutschland anerkannten akademischen Abschluss erworben haben (sog. "Erstakademiker*innen")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Verbindliche Abfrage durch Göttingen International</a:t>
            </a:r>
            <a:endParaRPr dirty="0"/>
          </a:p>
          <a:p>
            <a:pPr marL="502920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Realkostenantrag in bestimmten Fällen (Antrag DAAD über GI)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/>
              <a:t>Studium vor Ort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460376" y="403412"/>
            <a:ext cx="4455683" cy="57837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/>
              <a:t>Es müssen </a:t>
            </a:r>
            <a:r>
              <a:rPr lang="de-DE" sz="2400" b="1"/>
              <a:t>mindestens 10 Credits </a:t>
            </a:r>
            <a:r>
              <a:rPr lang="de-DE" sz="2400"/>
              <a:t>pro Semester erbracht werden </a:t>
            </a:r>
            <a:endParaRPr/>
          </a:p>
          <a:p>
            <a:pPr>
              <a:defRPr/>
            </a:pPr>
            <a:r>
              <a:rPr lang="de-DE" sz="2400" b="1"/>
              <a:t>60 % der Credits </a:t>
            </a:r>
            <a:r>
              <a:rPr lang="de-DE" sz="2400"/>
              <a:t>sollten in dem Fach belegt werden, über das man an die Partneruni geht</a:t>
            </a:r>
            <a:endParaRPr/>
          </a:p>
          <a:p>
            <a:pPr>
              <a:defRPr/>
            </a:pPr>
            <a:r>
              <a:rPr lang="de-DE" sz="2400" b="1"/>
              <a:t>Mindestens 50 % der Kurse </a:t>
            </a:r>
            <a:r>
              <a:rPr lang="de-DE" sz="2400"/>
              <a:t>sind in der Unterrichtssprache zu absolvieren, für die der Sprachnachweis erbracht wurde</a:t>
            </a:r>
            <a:endParaRPr/>
          </a:p>
          <a:p>
            <a:pPr>
              <a:defRPr/>
            </a:pPr>
            <a:r>
              <a:rPr lang="de-DE" sz="2400"/>
              <a:t>Im Learning Agreement werden die zu belegenden Kurse an den Partneruniversitäten aufgeführt und ggf. nach Beginn des Aufenthalts verändert</a:t>
            </a:r>
            <a:endParaRPr/>
          </a:p>
        </p:txBody>
      </p:sp>
      <p:pic>
        <p:nvPicPr>
          <p:cNvPr id="10" name="Grafik 9" descr="Ein Bild, das Kette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16059" y="284186"/>
            <a:ext cx="3563455" cy="24758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222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br>
              <a:rPr lang="es-ES"/>
            </a:br>
            <a:br>
              <a:rPr lang="es-ES"/>
            </a:br>
            <a:br>
              <a:rPr lang="es-ES"/>
            </a:br>
            <a:r>
              <a:rPr lang="es-ES"/>
              <a:t>Erasmus+</a:t>
            </a:r>
            <a:br>
              <a:rPr lang="es-ES"/>
            </a:br>
            <a:r>
              <a:rPr lang="es-ES" sz="2400"/>
              <a:t>Studierendenmobilität</a:t>
            </a:r>
            <a:br>
              <a:rPr lang="es-ES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869267" y="202131"/>
            <a:ext cx="7315200" cy="6169793"/>
          </a:xfrm>
        </p:spPr>
        <p:txBody>
          <a:bodyPr/>
          <a:lstStyle/>
          <a:p>
            <a:pPr>
              <a:buNone/>
              <a:defRPr/>
            </a:pPr>
            <a:r>
              <a:rPr lang="de-DE" sz="3200" b="1"/>
              <a:t>ERASMUS+ Programm (Studium):</a:t>
            </a:r>
            <a:endParaRPr/>
          </a:p>
          <a:p>
            <a:pPr>
              <a:buNone/>
              <a:defRPr/>
            </a:pPr>
            <a:endParaRPr lang="de-DE"/>
          </a:p>
          <a:p>
            <a:pPr>
              <a:defRPr/>
            </a:pPr>
            <a:r>
              <a:rPr lang="de-DE" sz="2800"/>
              <a:t>Unterstützt bei einem Auslandsaufenthalt (ein oder zwei Semester) BA / Master</a:t>
            </a:r>
            <a:endParaRPr lang="es-ES" sz="2800"/>
          </a:p>
          <a:p>
            <a:pPr>
              <a:defRPr/>
            </a:pPr>
            <a:r>
              <a:rPr lang="es-ES" sz="2800"/>
              <a:t>Keine Studiengebühren an der Partneruniversität</a:t>
            </a:r>
            <a:endParaRPr/>
          </a:p>
          <a:p>
            <a:pPr>
              <a:defRPr/>
            </a:pPr>
            <a:r>
              <a:rPr lang="es-ES" sz="2800"/>
              <a:t>Anerkennung der im Ausland erbrachten Leistungen gemäß Learning Agreement</a:t>
            </a:r>
            <a:endParaRPr/>
          </a:p>
        </p:txBody>
      </p:sp>
      <p:pic>
        <p:nvPicPr>
          <p:cNvPr id="1028" name="Picture 4" descr="Eigentlich…“: Ratsgymnasium und Kooperationspartner in den Startlöchern für  Erasmus+ | Ratsgymnasium Rotenbur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775" y="0"/>
            <a:ext cx="3467855" cy="1733928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895" y="6173600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46585" cy="4601183"/>
          </a:xfrm>
        </p:spPr>
        <p:txBody>
          <a:bodyPr/>
          <a:lstStyle/>
          <a:p>
            <a:pPr algn="ctr">
              <a:defRPr/>
            </a:pPr>
            <a:r>
              <a:rPr lang="es-ES"/>
              <a:t>Schlüssel-kompetenzmodul</a:t>
            </a:r>
            <a:br>
              <a:rPr lang="es-ES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31638" y="433285"/>
            <a:ext cx="8152598" cy="54115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 b="1"/>
              <a:t>Schlüsselkompetenzmodul „Studienrelevanter Auslandsaufenthalt“</a:t>
            </a:r>
            <a:endParaRPr/>
          </a:p>
          <a:p>
            <a:pPr lvl="1">
              <a:defRPr/>
            </a:pPr>
            <a:r>
              <a:rPr lang="de-DE" sz="2000"/>
              <a:t>B.Frz.301: Marie-Hélène Dumont</a:t>
            </a:r>
            <a:endParaRPr/>
          </a:p>
          <a:p>
            <a:pPr lvl="1">
              <a:defRPr/>
            </a:pPr>
            <a:r>
              <a:rPr lang="de-DE" sz="2000"/>
              <a:t>(B.It.301: Ilva Fabiani)</a:t>
            </a:r>
            <a:endParaRPr/>
          </a:p>
          <a:p>
            <a:pPr lvl="1">
              <a:defRPr/>
            </a:pPr>
            <a:r>
              <a:rPr lang="de-DE" sz="2000"/>
              <a:t>B.Spa.301: Lidia Bellido</a:t>
            </a:r>
            <a:endParaRPr/>
          </a:p>
          <a:p>
            <a:pPr lvl="1">
              <a:defRPr/>
            </a:pPr>
            <a:r>
              <a:rPr lang="de-DE" sz="2000"/>
              <a:t>(B.Port.301: Joaquim Peito)</a:t>
            </a:r>
            <a:endParaRPr/>
          </a:p>
          <a:p>
            <a:pPr>
              <a:buNone/>
              <a:defRPr/>
            </a:pPr>
            <a:endParaRPr lang="es-ES" sz="2400"/>
          </a:p>
          <a:p>
            <a:pPr>
              <a:defRPr/>
            </a:pPr>
            <a:r>
              <a:rPr lang="de-DE" sz="2400" b="1"/>
              <a:t>12 Credits</a:t>
            </a:r>
          </a:p>
          <a:p>
            <a:pPr>
              <a:defRPr/>
            </a:pPr>
            <a:r>
              <a:rPr lang="de-DE" sz="2400" b="1"/>
              <a:t>Bedingungen:</a:t>
            </a:r>
            <a:endParaRPr/>
          </a:p>
          <a:p>
            <a:pPr lvl="1">
              <a:defRPr/>
            </a:pPr>
            <a:r>
              <a:rPr lang="de-DE" sz="2000"/>
              <a:t>Teilnahme an Vor- und Nachbereitungskursen</a:t>
            </a:r>
            <a:endParaRPr/>
          </a:p>
          <a:p>
            <a:pPr lvl="1">
              <a:defRPr/>
            </a:pPr>
            <a:r>
              <a:rPr lang="de-DE" sz="2000"/>
              <a:t>Erstellen eines Portfolio zur Reflexion des Auslandsaufenthalts</a:t>
            </a:r>
            <a:endParaRPr lang="es-ES" sz="20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46585" cy="4601183"/>
          </a:xfrm>
        </p:spPr>
        <p:txBody>
          <a:bodyPr/>
          <a:lstStyle/>
          <a:p>
            <a:pPr algn="ctr">
              <a:defRPr/>
            </a:pPr>
            <a:r>
              <a:rPr lang="es-ES"/>
              <a:t>Zertifikat Internationales</a:t>
            </a:r>
            <a:br>
              <a:rPr lang="es-ES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31638" y="571825"/>
            <a:ext cx="8152598" cy="54115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 b="1"/>
              <a:t>freiwillige Zusatzleistung </a:t>
            </a:r>
            <a:r>
              <a:rPr lang="de-DE" sz="2400"/>
              <a:t>im Bereich der interkulturellen Kompetenz</a:t>
            </a:r>
            <a:endParaRPr/>
          </a:p>
          <a:p>
            <a:pPr marL="0" indent="0">
              <a:buNone/>
              <a:defRPr/>
            </a:pPr>
            <a:endParaRPr lang="de-DE" sz="500"/>
          </a:p>
          <a:p>
            <a:pPr>
              <a:defRPr/>
            </a:pPr>
            <a:r>
              <a:rPr lang="de-DE" sz="2400"/>
              <a:t>theoretische Komponente + praktische Komponente</a:t>
            </a:r>
            <a:endParaRPr/>
          </a:p>
          <a:p>
            <a:pPr lvl="1">
              <a:defRPr/>
            </a:pPr>
            <a:r>
              <a:rPr lang="de-DE" sz="2200"/>
              <a:t>1. Schwerpunkt „Mobilität“ </a:t>
            </a:r>
            <a:r>
              <a:rPr lang="de-DE" sz="2200" b="1"/>
              <a:t>oder</a:t>
            </a:r>
            <a:endParaRPr/>
          </a:p>
          <a:p>
            <a:pPr lvl="1">
              <a:defRPr/>
            </a:pPr>
            <a:r>
              <a:rPr lang="de-DE" sz="2200"/>
              <a:t>2. Schwerpunkt „Integration &amp; Diversity“</a:t>
            </a:r>
            <a:endParaRPr/>
          </a:p>
          <a:p>
            <a:pPr marL="0" indent="0">
              <a:buNone/>
              <a:defRPr/>
            </a:pPr>
            <a:endParaRPr lang="de-DE" sz="500" b="1"/>
          </a:p>
          <a:p>
            <a:pPr>
              <a:defRPr/>
            </a:pPr>
            <a:r>
              <a:rPr lang="de-DE" sz="2400" b="1"/>
              <a:t>Schwerpunkt „Mobilität“</a:t>
            </a:r>
            <a:endParaRPr/>
          </a:p>
          <a:p>
            <a:pPr lvl="1">
              <a:defRPr/>
            </a:pPr>
            <a:r>
              <a:rPr lang="de-DE" sz="2200"/>
              <a:t>SK-Modul „Studienrelevanter Auslandsaufenthalt“ als theoretische Komponente anrechenbar</a:t>
            </a:r>
            <a:endParaRPr/>
          </a:p>
          <a:p>
            <a:pPr lvl="1">
              <a:defRPr/>
            </a:pPr>
            <a:endParaRPr lang="de-DE" sz="500"/>
          </a:p>
          <a:p>
            <a:pPr>
              <a:defRPr/>
            </a:pPr>
            <a:r>
              <a:rPr lang="de-DE" sz="2400"/>
              <a:t>weitere Informationen: </a:t>
            </a:r>
            <a:r>
              <a:rPr lang="de-DE" sz="2200" u="sng">
                <a:hlinkClick r:id="rId3" tooltip="https://www.uni-goettingen.de/de/zertifikat+internationales/108465.html"/>
              </a:rPr>
              <a:t>https://www.uni-goettingen.de/de/zertifikat+internationales/108465.html</a:t>
            </a:r>
            <a:r>
              <a:rPr lang="de-DE" sz="2200"/>
              <a:t> 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s-ES"/>
              <a:t>FAQs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503596" y="136525"/>
            <a:ext cx="8037183" cy="5984748"/>
          </a:xfrm>
        </p:spPr>
        <p:txBody>
          <a:bodyPr>
            <a:normAutofit/>
          </a:bodyPr>
          <a:lstStyle/>
          <a:p>
            <a:pPr>
              <a:defRPr/>
            </a:pPr>
            <a:endParaRPr lang="es-ES"/>
          </a:p>
          <a:p>
            <a:pPr marL="0" indent="0">
              <a:buNone/>
              <a:defRPr/>
            </a:pPr>
            <a:endParaRPr lang="es-ES"/>
          </a:p>
          <a:p>
            <a:pPr>
              <a:defRPr/>
            </a:pPr>
            <a:r>
              <a:rPr lang="es-ES" sz="2200" b="1"/>
              <a:t>MUSS ICH MICH SELBST UM EINE UNTERKUNFT KÜMMERN?</a:t>
            </a:r>
            <a:endParaRPr/>
          </a:p>
          <a:p>
            <a:pPr lvl="1">
              <a:defRPr/>
            </a:pPr>
            <a:r>
              <a:rPr lang="es-ES" sz="2000" b="1"/>
              <a:t>JA</a:t>
            </a:r>
            <a:r>
              <a:rPr lang="es-ES" sz="2000"/>
              <a:t>, bitte kümmern Sie sich frühzeitig darum, da vor allem in Großstädten die Wohnungssituation problematisch ist; die Gastunis stellen i.d.R. Information bereit, z.B. über Wohnheimplätze</a:t>
            </a:r>
          </a:p>
          <a:p>
            <a:pPr>
              <a:defRPr/>
            </a:pPr>
            <a:r>
              <a:rPr lang="es-ES" sz="2200" b="1"/>
              <a:t>MUSS ICH EIN URLAUBSSEMESTER BEANTRAGEN?</a:t>
            </a:r>
            <a:endParaRPr/>
          </a:p>
          <a:p>
            <a:pPr lvl="1">
              <a:defRPr/>
            </a:pPr>
            <a:r>
              <a:rPr lang="es-ES" sz="1900"/>
              <a:t>Nicht unbedingt; bei einer Beurlaubung müssen in Göttingen keine  Semestergebühren bezahlt werden, allerdings können im betreffenden Semester in Göttingen auch keine Prüfungen abgelegt werden.</a:t>
            </a:r>
            <a:endParaRPr lang="es-ES" sz="190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2200" b="1"/>
              <a:t>IST EINE VERLÄNGERUNG DES AUFENTHALTES MÖGLICH?</a:t>
            </a:r>
            <a:endParaRPr/>
          </a:p>
          <a:p>
            <a:pPr lvl="1">
              <a:defRPr/>
            </a:pPr>
            <a:r>
              <a:rPr lang="es-ES" sz="1900" b="1"/>
              <a:t>JA</a:t>
            </a:r>
            <a:r>
              <a:rPr lang="es-ES" sz="1900"/>
              <a:t>, aber keine finanzielle Förderung für den Verlängerungszeitraum, und nur bei Antritt des Aufenthalts zum Wintersemester</a:t>
            </a:r>
            <a:endParaRPr lang="es-ES" sz="190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s-ES"/>
          </a:p>
          <a:p>
            <a:pPr>
              <a:buNone/>
              <a:defRPr/>
            </a:pPr>
            <a:endParaRPr lang="es-ES"/>
          </a:p>
        </p:txBody>
      </p:sp>
      <p:pic>
        <p:nvPicPr>
          <p:cNvPr id="5" name="4 Imagen" descr="Ver las imágenes de origen"/>
          <p:cNvPicPr/>
          <p:nvPr/>
        </p:nvPicPr>
        <p:blipFill>
          <a:blip r:embed="rId3"/>
          <a:stretch/>
        </p:blipFill>
        <p:spPr bwMode="auto">
          <a:xfrm>
            <a:off x="0" y="-1"/>
            <a:ext cx="3503596" cy="25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6080695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3531640" y="6430793"/>
            <a:ext cx="420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u="sng">
                <a:hlinkClick r:id="rId3" tooltip="https://uni-goettingen.de/de/631282.html"/>
              </a:rPr>
              <a:t>https://uni-goettingen.de/de/631282.html</a:t>
            </a:r>
            <a:r>
              <a:rPr lang="de-DE"/>
              <a:t> </a:t>
            </a:r>
            <a:endParaRPr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97CE9A-DBD4-4500-8B38-3DCDCF77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5" y="0"/>
            <a:ext cx="13635765" cy="62013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5250883" cy="74586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627528" y="564775"/>
            <a:ext cx="3850750" cy="640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Ausschreibung Göttingen International:</a:t>
            </a:r>
            <a:endParaRPr/>
          </a:p>
          <a:p>
            <a:pPr>
              <a:defRPr/>
            </a:pPr>
            <a:r>
              <a:rPr lang="de-DE" sz="1400"/>
              <a:t> </a:t>
            </a:r>
            <a:endParaRPr/>
          </a:p>
        </p:txBody>
      </p:sp>
      <p:sp>
        <p:nvSpPr>
          <p:cNvPr id="730745288" name="Textfeld 730745287"/>
          <p:cNvSpPr txBox="1"/>
          <p:nvPr/>
        </p:nvSpPr>
        <p:spPr bwMode="auto">
          <a:xfrm>
            <a:off x="5978148" y="3246120"/>
            <a:ext cx="235701" cy="365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/>
              <a:t>i</a:t>
            </a:r>
            <a:endParaRPr/>
          </a:p>
        </p:txBody>
      </p:sp>
      <p:sp>
        <p:nvSpPr>
          <p:cNvPr id="1855716358" name="Textfeld 1855716357"/>
          <p:cNvSpPr txBox="1"/>
          <p:nvPr/>
        </p:nvSpPr>
        <p:spPr bwMode="auto">
          <a:xfrm>
            <a:off x="5978148" y="3246120"/>
            <a:ext cx="235701" cy="365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/>
              <a:t>i</a:t>
            </a:r>
            <a:endParaRPr/>
          </a:p>
        </p:txBody>
      </p:sp>
      <p:sp>
        <p:nvSpPr>
          <p:cNvPr id="410576322" name="Textfeld 410576321"/>
          <p:cNvSpPr txBox="1"/>
          <p:nvPr/>
        </p:nvSpPr>
        <p:spPr bwMode="auto">
          <a:xfrm>
            <a:off x="627528" y="884995"/>
            <a:ext cx="9300384" cy="46807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 sz="1200" dirty="0">
                <a:hlinkClick r:id="rId3"/>
              </a:rPr>
              <a:t>https://www.uni-goettingen.de/de/document/download/25412e64ce76a04b8683e3cbf8e5b3f8.pdf/2026_27_E+_KA131_SMS_Ausschreibung_final.pdf</a:t>
            </a:r>
            <a:r>
              <a:rPr lang="de-DE" sz="1200" dirty="0"/>
              <a:t> </a:t>
            </a:r>
            <a:endParaRPr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DF0D88-B52F-4287-8541-1E28148AE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7" y="1663750"/>
            <a:ext cx="10194101" cy="44870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252919" y="1039907"/>
            <a:ext cx="2983340" cy="4685114"/>
          </a:xfrm>
        </p:spPr>
        <p:txBody>
          <a:bodyPr/>
          <a:lstStyle/>
          <a:p>
            <a:pPr algn="ctr">
              <a:defRPr/>
            </a:pPr>
            <a:r>
              <a:rPr lang="de-DE"/>
              <a:t>Erasmus+ - Beratung Göttingen International</a:t>
            </a:r>
            <a:br>
              <a:rPr lang="de-DE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869267" y="672353"/>
            <a:ext cx="7315200" cy="531239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s-ES" sz="3600" b="1"/>
              <a:t>Beratung Outgoing Studierende </a:t>
            </a:r>
            <a:endParaRPr/>
          </a:p>
          <a:p>
            <a:pPr algn="ctr">
              <a:buNone/>
              <a:defRPr/>
            </a:pPr>
            <a:r>
              <a:rPr lang="es-ES" sz="3600" b="1"/>
              <a:t>(Studium und Praktika)</a:t>
            </a:r>
            <a:endParaRPr lang="es-ES" sz="3200" b="1"/>
          </a:p>
          <a:p>
            <a:pPr marL="216000">
              <a:lnSpc>
                <a:spcPct val="150000"/>
              </a:lnSpc>
              <a:buNone/>
              <a:defRPr/>
            </a:pPr>
            <a:r>
              <a:rPr lang="es-ES" sz="3200" b="1"/>
              <a:t>Patricia Missler</a:t>
            </a:r>
            <a:br>
              <a:rPr lang="es-ES"/>
            </a:br>
            <a:r>
              <a:rPr lang="es-ES"/>
              <a:t>Von-Siebold-Straße 2</a:t>
            </a:r>
            <a:br>
              <a:rPr lang="es-ES"/>
            </a:br>
            <a:r>
              <a:rPr lang="es-ES"/>
              <a:t>D- 37075 Göttingen</a:t>
            </a:r>
            <a:br>
              <a:rPr lang="es-ES"/>
            </a:br>
            <a:r>
              <a:rPr lang="es-ES" b="1"/>
              <a:t>Tel.:</a:t>
            </a:r>
            <a:r>
              <a:rPr lang="es-ES"/>
              <a:t> +49 551 39 21344</a:t>
            </a:r>
            <a:endParaRPr/>
          </a:p>
          <a:p>
            <a:pPr>
              <a:buNone/>
              <a:defRPr/>
            </a:pPr>
            <a:r>
              <a:rPr lang="de-DE" b="1"/>
              <a:t>patricia.missler@zvw.uni-goettingen.de</a:t>
            </a:r>
            <a:endParaRPr/>
          </a:p>
          <a:p>
            <a:pPr>
              <a:buNone/>
              <a:defRPr/>
            </a:pPr>
            <a:endParaRPr lang="es-ES" sz="2600" b="1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701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6670" y="1123837"/>
            <a:ext cx="3337846" cy="45866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Info-Veranstaltungen Göttingen International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Seminar für Romanische Philologie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09D3AF1-2A67-454C-A1D6-91847B67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i="0" dirty="0">
                <a:solidFill>
                  <a:srgbClr val="4C4C4C"/>
                </a:solidFill>
                <a:effectLst/>
                <a:latin typeface="Calibri Light" panose="020F0302020204030204" pitchFamily="34" charset="0"/>
              </a:rPr>
              <a:t>Mittwoch, 10.12.2025, 16:00 – 17:30 Uhr, Infoveranstaltung: "Auslandssemester an einer europäischen Partneruniversität - Erasmus+ KA 131 &amp; SEMP“ (Von-Siebold-Str. 2, Foyer International)</a:t>
            </a:r>
            <a:br>
              <a:rPr lang="de-DE" dirty="0"/>
            </a:br>
            <a:r>
              <a:rPr lang="de-DE" b="0" i="0" dirty="0">
                <a:solidFill>
                  <a:srgbClr val="4C4C4C"/>
                </a:solidFill>
                <a:effectLst/>
                <a:latin typeface="Calibri Light" panose="020F0302020204030204" pitchFamily="34" charset="0"/>
              </a:rPr>
              <a:t>Anmeldung über </a:t>
            </a:r>
            <a:r>
              <a:rPr lang="de-DE" b="0" i="0" u="none" strike="noStrike" dirty="0" err="1">
                <a:solidFill>
                  <a:srgbClr val="0078A3"/>
                </a:solidFill>
                <a:effectLst/>
                <a:latin typeface="Calibri Light" panose="020F0302020204030204" pitchFamily="34" charset="0"/>
                <a:hlinkClick r:id="rId4"/>
              </a:rPr>
              <a:t>Stud.IP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rgbClr val="4C4C4C"/>
                </a:solidFill>
                <a:latin typeface="Calibri Light" panose="020F0302020204030204" pitchFamily="34" charset="0"/>
              </a:rPr>
              <a:t>Offene Sprechstunden (Von-Siebold-Str. 2, Raum 0.113)</a:t>
            </a:r>
          </a:p>
          <a:p>
            <a:pPr lvl="1"/>
            <a:r>
              <a:rPr lang="de-DE" dirty="0">
                <a:solidFill>
                  <a:srgbClr val="4C4C4C"/>
                </a:solidFill>
                <a:latin typeface="Calibri Light" panose="020F0302020204030204" pitchFamily="34" charset="0"/>
              </a:rPr>
              <a:t>08.01., 22.01., 29.01., 13.00-15:00 Uhr</a:t>
            </a:r>
          </a:p>
          <a:p>
            <a:pPr lvl="1"/>
            <a:r>
              <a:rPr lang="de-DE" dirty="0">
                <a:solidFill>
                  <a:srgbClr val="4C4C4C"/>
                </a:solidFill>
                <a:latin typeface="Calibri Light" panose="020F0302020204030204" pitchFamily="34" charset="0"/>
              </a:rPr>
              <a:t>12.01., 9.30-12:00 Uhr</a:t>
            </a:r>
          </a:p>
          <a:p>
            <a:pPr marL="502920" lvl="1" indent="0">
              <a:buNone/>
            </a:pPr>
            <a:endParaRPr lang="de-DE" noProof="0" dirty="0">
              <a:solidFill>
                <a:srgbClr val="4C4C4C"/>
              </a:solidFill>
              <a:latin typeface="Calibri Light" panose="020F0302020204030204" pitchFamily="34" charset="0"/>
            </a:endParaRPr>
          </a:p>
          <a:p>
            <a:pPr marL="502920" lvl="1" indent="0">
              <a:buNone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 Light" panose="020F0302020204030204" pitchFamily="34" charset="0"/>
                <a:cs typeface="Arial"/>
                <a:hlinkClick r:id="rId5"/>
              </a:rPr>
              <a:t>https://www.uni-goettingen.de/de/137352.html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 Light" panose="020F0302020204030204" pitchFamily="34" charset="0"/>
                <a:cs typeface="Arial"/>
              </a:rPr>
              <a:t> </a:t>
            </a:r>
            <a:endParaRPr lang="de-DE" dirty="0">
              <a:solidFill>
                <a:srgbClr val="4C4C4C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 bwMode="auto">
          <a:xfrm>
            <a:off x="1069848" y="442762"/>
            <a:ext cx="7315200" cy="37923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6000"/>
              <a:t>Herzlichen Dank </a:t>
            </a:r>
            <a:br>
              <a:rPr lang="de-DE" sz="6000"/>
            </a:br>
            <a:r>
              <a:rPr lang="de-DE" sz="6000"/>
              <a:t>für </a:t>
            </a:r>
            <a:br>
              <a:rPr lang="de-DE" sz="6000"/>
            </a:br>
            <a:r>
              <a:rPr lang="de-DE" sz="6000"/>
              <a:t>Ihre Aufmerksamkeit!</a:t>
            </a:r>
            <a:endParaRPr lang="es-ES" sz="600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 bwMode="auto">
          <a:xfrm>
            <a:off x="125128" y="4718372"/>
            <a:ext cx="9509759" cy="914400"/>
          </a:xfrm>
        </p:spPr>
        <p:txBody>
          <a:bodyPr>
            <a:norm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200401" cy="4601183"/>
          </a:xfrm>
        </p:spPr>
        <p:txBody>
          <a:bodyPr/>
          <a:lstStyle/>
          <a:p>
            <a:pPr algn="ctr">
              <a:defRPr/>
            </a:pPr>
            <a:r>
              <a:rPr lang="es-ES"/>
              <a:t>Bildnachweise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869267" y="856648"/>
            <a:ext cx="7315200" cy="549970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s-ES"/>
          </a:p>
          <a:p>
            <a:pPr>
              <a:defRPr/>
            </a:pPr>
            <a:r>
              <a:rPr lang="es-ES" u="sng">
                <a:hlinkClick r:id="rId3" tooltip="https://upload.wikimedia.org/wikipedia/commons/thumb/4/43/France_cities.svg/1200px-France_cities.svg.png"/>
              </a:rPr>
              <a:t>https://upload.wikimedia.org/wikipedia/commons/thumb/4/43/France_cities.svg/1200px-France_cities.svg.png</a:t>
            </a:r>
            <a:endParaRPr lang="es-ES"/>
          </a:p>
          <a:p>
            <a:pPr>
              <a:defRPr/>
            </a:pPr>
            <a:r>
              <a:rPr lang="de-DE" u="sng">
                <a:hlinkClick r:id="rId4" tooltip="http://www.diegopaque.com/wp-content/uploads/Seminario.jpg"/>
              </a:rPr>
              <a:t>Seminario.jpg (720×480) (diegopaque.com)</a:t>
            </a:r>
            <a:endParaRPr lang="es-ES"/>
          </a:p>
          <a:p>
            <a:pPr>
              <a:defRPr/>
            </a:pPr>
            <a:r>
              <a:rPr lang="es-ES" u="sng">
                <a:hlinkClick r:id="rId5" tooltip="https://tse2.mm.bing.net/th?id=OIP.tzEVz3TdylZ8KhkKMdS5UwHaEL&amp;pid=Api"/>
              </a:rPr>
              <a:t>https://tse2.mm.bing.net/th?id=OIP.tzEVz3TdylZ8KhkKMdS5UwHaEL&amp;pid=Api</a:t>
            </a:r>
            <a:endParaRPr lang="es-ES"/>
          </a:p>
          <a:p>
            <a:pPr>
              <a:defRPr/>
            </a:pPr>
            <a:r>
              <a:rPr lang="es-ES" u="sng">
                <a:hlinkClick r:id="rId6" tooltip="http://www.marketingdonut.co.uk/sites/default/files/new-product-development-faqs_146379659.jpg"/>
              </a:rPr>
              <a:t>http://www.marketingdonut.co.uk/sites/default/files/new-product-development-faqs_146379659.jpg</a:t>
            </a:r>
            <a:endParaRPr lang="es-ES"/>
          </a:p>
          <a:p>
            <a:pPr>
              <a:defRPr/>
            </a:pPr>
            <a:r>
              <a:rPr lang="es-ES" u="sng">
                <a:hlinkClick r:id="rId7" tooltip="https://legacy.stepmap.de/getmapimg.php?id=12721&amp;w=640&amp;m=3"/>
              </a:rPr>
              <a:t>https://legacy.stepmap.de/getmapimg.php?id=12721&amp;w=640&amp;m=3</a:t>
            </a:r>
            <a:endParaRPr lang="es-ES"/>
          </a:p>
          <a:p>
            <a:pPr>
              <a:defRPr/>
            </a:pPr>
            <a:r>
              <a:rPr lang="es-ES" u="sng">
                <a:hlinkClick r:id="rId8" tooltip="https://wp.ratsgymnasium-row.de/auszeichnungen/eigentlich-ratsgymnasium-und-kooperationspartner-in-den-startloechern-fuer-erasmus/"/>
              </a:rPr>
              <a:t>https://wp.ratsgymnasium-row.de/auszeichnungen/eigentlich-ratsgymnasium-und-kooperationspartner-in-den-startloechern-fuer-erasmus/</a:t>
            </a:r>
            <a:endParaRPr lang="es-ES"/>
          </a:p>
          <a:p>
            <a:pPr>
              <a:defRPr/>
            </a:pPr>
            <a:r>
              <a:rPr lang="es-ES" u="sng">
                <a:hlinkClick r:id="rId9" tooltip="https://www.agrajo.com/beruf-karriere/stipendien-fuer-studium-und-weiterbildung"/>
              </a:rPr>
              <a:t>https://www.agrajo.com/beruf-karriere/stipendien-fuer-studium-und-weiterbildung</a:t>
            </a:r>
            <a:endParaRPr lang="es-ES"/>
          </a:p>
          <a:p>
            <a:pPr>
              <a:defRPr/>
            </a:pPr>
            <a:r>
              <a:rPr lang="es-ES" u="sng">
                <a:hlinkClick r:id="rId10" tooltip="https://www.theologie.uni-jena.de/rose_lehre"/>
              </a:rPr>
              <a:t>https://www.theologie.uni-jena.de/rose_lehre</a:t>
            </a:r>
            <a:endParaRPr lang="es-ES"/>
          </a:p>
          <a:p>
            <a:pPr>
              <a:defRPr/>
            </a:pPr>
            <a:r>
              <a:rPr lang="es-ES" u="sng">
                <a:hlinkClick r:id="rId11" tooltip="https://www.stepmap.de/landkarte/portugal-karte-18403.png"/>
              </a:rPr>
              <a:t>https://www.stepmap.de/landkarte/portugal-karte-18403.png</a:t>
            </a:r>
            <a:endParaRPr lang="es-ES"/>
          </a:p>
          <a:p>
            <a:pPr>
              <a:defRPr/>
            </a:pPr>
            <a:r>
              <a:rPr lang="es-ES" u="sng">
                <a:hlinkClick r:id="rId12" tooltip="https://www.pequeocio.com/mapa-de-espana/"/>
              </a:rPr>
              <a:t>https://www.pequeocio.com/mapa-de-espana/</a:t>
            </a:r>
            <a:endParaRPr lang="es-ES"/>
          </a:p>
          <a:p>
            <a:pPr>
              <a:defRPr/>
            </a:pPr>
            <a:endParaRPr lang="es-ES"/>
          </a:p>
          <a:p>
            <a:pPr marL="0" indent="0">
              <a:buNone/>
              <a:defRPr/>
            </a:pP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de frankreich universitäten"/>
          <p:cNvPicPr/>
          <p:nvPr/>
        </p:nvPicPr>
        <p:blipFill>
          <a:blip r:embed="rId3"/>
          <a:stretch/>
        </p:blipFill>
        <p:spPr bwMode="auto">
          <a:xfrm>
            <a:off x="6875928" y="720425"/>
            <a:ext cx="4849906" cy="45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59498" y="1594891"/>
            <a:ext cx="3436219" cy="4601183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2400" b="1"/>
              <a:t>Erasmus+ Partneruniversitäten</a:t>
            </a:r>
            <a:br>
              <a:rPr lang="es-ES" sz="2400" b="1"/>
            </a:br>
            <a:r>
              <a:rPr lang="es-ES" sz="2400" b="1"/>
              <a:t>FRANZÖSISCH</a:t>
            </a:r>
            <a:br>
              <a:rPr lang="es-ES" sz="2400" b="1"/>
            </a:br>
            <a:br>
              <a:rPr lang="es-ES" sz="2400" b="1"/>
            </a:br>
            <a:r>
              <a:rPr lang="es-ES" sz="2400" b="1"/>
              <a:t>Ansprechpartnerin</a:t>
            </a:r>
            <a:br>
              <a:rPr lang="es-ES" sz="2400" b="1">
                <a:solidFill>
                  <a:schemeClr val="tx1"/>
                </a:solidFill>
              </a:rPr>
            </a:br>
            <a:r>
              <a:rPr lang="es-ES" sz="2400" b="1">
                <a:solidFill>
                  <a:schemeClr val="tx1"/>
                </a:solidFill>
              </a:rPr>
              <a:t>Mélanie Dijoux</a:t>
            </a:r>
            <a:br>
              <a:rPr lang="es-ES" sz="2400" b="1">
                <a:solidFill>
                  <a:schemeClr val="tx1"/>
                </a:solidFill>
              </a:rPr>
            </a:br>
            <a:r>
              <a:rPr lang="es-ES" sz="2400" b="1">
                <a:solidFill>
                  <a:schemeClr val="tx1"/>
                </a:solidFill>
              </a:rPr>
              <a:t>melanie.dijoux@phil.uni-goettingen.de </a:t>
            </a:r>
            <a:br>
              <a:rPr lang="es-ES" sz="2400" b="1">
                <a:solidFill>
                  <a:schemeClr val="tx1"/>
                </a:solidFill>
              </a:rPr>
            </a:br>
            <a:br>
              <a:rPr lang="es-ES" sz="2400" b="1">
                <a:solidFill>
                  <a:schemeClr val="tx1"/>
                </a:solidFill>
              </a:rPr>
            </a:br>
            <a:r>
              <a:rPr lang="de-DE" sz="2400"/>
              <a:t>Erasmus+-Tutorin:</a:t>
            </a:r>
            <a:br>
              <a:rPr lang="de-DE" sz="2400"/>
            </a:br>
            <a:r>
              <a:rPr lang="de-DE" sz="2400" b="1">
                <a:solidFill>
                  <a:schemeClr val="tx1"/>
                </a:solidFill>
              </a:rPr>
              <a:t>Johanna Missall</a:t>
            </a:r>
            <a:br>
              <a:rPr lang="de-DE" sz="2400" b="1">
                <a:solidFill>
                  <a:schemeClr val="tx1"/>
                </a:solidFill>
              </a:rPr>
            </a:br>
            <a:r>
              <a:rPr lang="de-DE" sz="2400" b="1">
                <a:solidFill>
                  <a:schemeClr val="tx1"/>
                </a:solidFill>
              </a:rPr>
              <a:t>johanna.missall@stud.uni-goettingen.de</a:t>
            </a:r>
            <a:br>
              <a:rPr lang="es-ES" sz="2400" b="1"/>
            </a:br>
            <a:br>
              <a:rPr lang="es-ES" sz="2400" b="1">
                <a:solidFill>
                  <a:schemeClr val="tx1"/>
                </a:solidFill>
              </a:rPr>
            </a:br>
            <a:br>
              <a:rPr lang="es-ES" sz="2400" b="1">
                <a:solidFill>
                  <a:schemeClr val="tx1"/>
                </a:solidFill>
              </a:rPr>
            </a:br>
            <a:br>
              <a:rPr lang="es-ES" sz="2400"/>
            </a:br>
            <a:br>
              <a:rPr lang="es-ES" sz="2400"/>
            </a:br>
            <a:endParaRPr lang="es-ES" sz="24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470859" y="679682"/>
            <a:ext cx="3295512" cy="539675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80000" lnSpcReduction="20000"/>
          </a:bodyPr>
          <a:lstStyle/>
          <a:p>
            <a:pPr marL="0" indent="0" algn="just">
              <a:buNone/>
              <a:defRPr/>
            </a:pPr>
            <a:r>
              <a:rPr lang="es-ES" sz="2900" b="1" dirty="0"/>
              <a:t>FRANKREICH</a:t>
            </a:r>
            <a:r>
              <a:rPr lang="es-ES" dirty="0"/>
              <a:t>: 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 err="1"/>
              <a:t>Aix-Marseille</a:t>
            </a:r>
            <a:r>
              <a:rPr lang="es-ES" sz="2600" dirty="0"/>
              <a:t> (</a:t>
            </a:r>
            <a:r>
              <a:rPr lang="es-ES" sz="2600" dirty="0" err="1"/>
              <a:t>Unterricht</a:t>
            </a:r>
            <a:r>
              <a:rPr lang="es-ES" sz="2600" dirty="0"/>
              <a:t> in </a:t>
            </a:r>
            <a:r>
              <a:rPr lang="es-ES" sz="2600" dirty="0" err="1"/>
              <a:t>Aix</a:t>
            </a:r>
            <a:r>
              <a:rPr lang="es-ES" sz="2600" dirty="0"/>
              <a:t>)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/>
              <a:t>Amiens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/>
              <a:t>Caen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 err="1"/>
              <a:t>Université</a:t>
            </a:r>
            <a:r>
              <a:rPr lang="es-ES" sz="2600" dirty="0"/>
              <a:t> </a:t>
            </a:r>
            <a:r>
              <a:rPr lang="es-ES" sz="2600" dirty="0" err="1"/>
              <a:t>Sorbonne</a:t>
            </a:r>
            <a:r>
              <a:rPr lang="es-ES" sz="2600" dirty="0"/>
              <a:t> </a:t>
            </a:r>
            <a:r>
              <a:rPr lang="es-ES" sz="2600" dirty="0" err="1"/>
              <a:t>Nouvelle</a:t>
            </a:r>
            <a:r>
              <a:rPr lang="es-ES" sz="2600" dirty="0"/>
              <a:t> Paris III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/>
              <a:t>Pau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/>
              <a:t>Rennes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 err="1"/>
              <a:t>Rouen</a:t>
            </a:r>
            <a:r>
              <a:rPr lang="es-ES" sz="2600" dirty="0"/>
              <a:t> 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 err="1"/>
              <a:t>Strasbourg</a:t>
            </a:r>
            <a:endParaRPr lang="es-ES" sz="26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2600" dirty="0"/>
              <a:t>Tours (Master)</a:t>
            </a:r>
            <a:endParaRPr dirty="0"/>
          </a:p>
          <a:p>
            <a:pPr marL="0" indent="0">
              <a:buNone/>
              <a:defRPr/>
            </a:pPr>
            <a:r>
              <a:rPr lang="es-ES" sz="2900" b="1" dirty="0"/>
              <a:t>BELGIEN</a:t>
            </a:r>
            <a:endParaRPr dirty="0"/>
          </a:p>
          <a:p>
            <a:pPr>
              <a:defRPr/>
            </a:pPr>
            <a:r>
              <a:rPr lang="es-ES" sz="2600" dirty="0" err="1"/>
              <a:t>Liège</a:t>
            </a:r>
            <a:endParaRPr lang="es-ES" sz="2600" dirty="0"/>
          </a:p>
          <a:p>
            <a:pPr marL="0" indent="0">
              <a:buNone/>
              <a:defRPr/>
            </a:pPr>
            <a:r>
              <a:rPr lang="es-ES" sz="2900" b="1" dirty="0"/>
              <a:t>SCHWEIZ</a:t>
            </a:r>
            <a:r>
              <a:rPr lang="es-ES" b="1" dirty="0"/>
              <a:t>:</a:t>
            </a:r>
            <a:endParaRPr dirty="0"/>
          </a:p>
          <a:p>
            <a:pPr>
              <a:defRPr/>
            </a:pPr>
            <a:r>
              <a:rPr lang="es-ES" sz="2600" dirty="0"/>
              <a:t>Neuchâtel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6956610" y="5551227"/>
            <a:ext cx="4769583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5437" y="6089837"/>
            <a:ext cx="6572058" cy="768163"/>
          </a:xfrm>
          <a:prstGeom prst="rect">
            <a:avLst/>
          </a:prstGeom>
        </p:spPr>
      </p:pic>
      <p:sp>
        <p:nvSpPr>
          <p:cNvPr id="1995948339" name="Rechteck 3"/>
          <p:cNvSpPr/>
          <p:nvPr/>
        </p:nvSpPr>
        <p:spPr bwMode="auto">
          <a:xfrm>
            <a:off x="7234090" y="5447694"/>
            <a:ext cx="4138148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2C363A"/>
                </a:solidFill>
              </a:rPr>
              <a:t>Studiengruppe auf Stud.IP: "Erasmus+ 2026-2027 in Belgien, Frankreich und der Schweiz mit dem Seminar für Romanische Philologie“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600364"/>
            <a:ext cx="3352799" cy="5195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200" b="1"/>
              <a:t>Erasmus+</a:t>
            </a:r>
            <a:br>
              <a:rPr lang="es-ES" sz="2200" b="1"/>
            </a:br>
            <a:r>
              <a:rPr lang="es-ES" sz="2200" b="1"/>
              <a:t>Partneruniversitäten</a:t>
            </a:r>
            <a:br>
              <a:rPr lang="es-ES" sz="2200" b="1"/>
            </a:br>
            <a:r>
              <a:rPr lang="es-ES" sz="2200" b="1"/>
              <a:t>ITALIENISCH</a:t>
            </a:r>
            <a:br>
              <a:rPr lang="es-ES" sz="2200" b="1"/>
            </a:br>
            <a:br>
              <a:rPr lang="es-ES" sz="2200" b="1"/>
            </a:br>
            <a:r>
              <a:rPr lang="es-ES" sz="2200" b="1"/>
              <a:t>Ansprechpartnerin</a:t>
            </a:r>
            <a:br>
              <a:rPr lang="es-ES" sz="2200" b="1"/>
            </a:br>
            <a:r>
              <a:rPr lang="es-ES" sz="2200" b="1">
                <a:solidFill>
                  <a:schemeClr val="tx1"/>
                </a:solidFill>
              </a:rPr>
              <a:t>Prof. Dr. Franziska Meier</a:t>
            </a:r>
            <a:br>
              <a:rPr lang="de-DE" sz="2200" b="1">
                <a:solidFill>
                  <a:schemeClr val="tx1"/>
                </a:solidFill>
              </a:rPr>
            </a:br>
            <a:r>
              <a:rPr lang="de-DE" sz="2200" b="1">
                <a:solidFill>
                  <a:schemeClr val="tx1"/>
                </a:solidFill>
              </a:rPr>
              <a:t>fmeier@uni-goettingen.de </a:t>
            </a:r>
            <a:br>
              <a:rPr lang="de-DE" sz="2200" b="1">
                <a:solidFill>
                  <a:schemeClr val="tx1"/>
                </a:solidFill>
              </a:rPr>
            </a:br>
            <a:br>
              <a:rPr lang="de-DE" sz="2200"/>
            </a:br>
            <a:r>
              <a:rPr lang="de-DE" sz="2200" b="1"/>
              <a:t>Beratung:</a:t>
            </a:r>
            <a:br>
              <a:rPr lang="de-DE" sz="2200" b="1"/>
            </a:br>
            <a:r>
              <a:rPr lang="de-DE" sz="2200" b="1">
                <a:solidFill>
                  <a:schemeClr val="tx1"/>
                </a:solidFill>
              </a:rPr>
              <a:t>Angela Liedke</a:t>
            </a:r>
            <a:br>
              <a:rPr lang="de-DE" sz="2200" b="1">
                <a:solidFill>
                  <a:schemeClr val="tx1"/>
                </a:solidFill>
              </a:rPr>
            </a:br>
            <a:r>
              <a:rPr lang="de-DE" sz="2200" b="1">
                <a:solidFill>
                  <a:schemeClr val="tx1"/>
                </a:solidFill>
              </a:rPr>
              <a:t>angelalucia.liedke@uni-goettingen.de</a:t>
            </a:r>
            <a:endParaRPr lang="es-ES" sz="2200"/>
          </a:p>
        </p:txBody>
      </p:sp>
      <p:pic>
        <p:nvPicPr>
          <p:cNvPr id="8194" name="Picture 2" descr="https://legacy.stepmap.de/getmapimg.php?id=12721&amp;w=640&amp;m=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134690" y="152400"/>
            <a:ext cx="5562322" cy="578223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 bwMode="auto">
          <a:xfrm>
            <a:off x="3469413" y="575345"/>
            <a:ext cx="3908800" cy="408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it-IT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ITALIEN:</a:t>
            </a:r>
            <a:endParaRPr/>
          </a:p>
          <a:p>
            <a:pPr>
              <a:defRPr/>
            </a:pPr>
            <a:endParaRPr lang="it-IT" sz="140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Arezzo</a:t>
            </a:r>
            <a:endParaRPr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Ferrara </a:t>
            </a:r>
            <a:endParaRPr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Pavia</a:t>
            </a:r>
            <a:endParaRPr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Pisa</a:t>
            </a:r>
            <a:endParaRPr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Siena</a:t>
            </a:r>
            <a:endParaRPr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Turin </a:t>
            </a:r>
            <a:r>
              <a:rPr lang="it-IT" sz="1900">
                <a:solidFill>
                  <a:schemeClr val="tx1">
                    <a:lumMod val="65000"/>
                    <a:lumOff val="35000"/>
                  </a:schemeClr>
                </a:solidFill>
              </a:rPr>
              <a:t>(nur Master)</a:t>
            </a:r>
            <a:endParaRPr lang="es-ES" sz="19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</a:rPr>
              <a:t>Verona</a:t>
            </a:r>
            <a:endParaRPr/>
          </a:p>
          <a:p>
            <a:pPr>
              <a:buClr>
                <a:schemeClr val="accent1"/>
              </a:buClr>
              <a:defRPr/>
            </a:pPr>
            <a:endParaRPr lang="it-IT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" y="6223085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38446" cy="4601183"/>
          </a:xfrm>
        </p:spPr>
        <p:txBody>
          <a:bodyPr/>
          <a:lstStyle/>
          <a:p>
            <a:pPr>
              <a:defRPr/>
            </a:pPr>
            <a:r>
              <a:rPr lang="es-ES" sz="2200" b="1"/>
              <a:t>Erasmus+ Partneruniversitäten</a:t>
            </a:r>
            <a:br>
              <a:rPr lang="es-ES" sz="2200" b="1"/>
            </a:br>
            <a:r>
              <a:rPr lang="es-ES" sz="2200" b="1"/>
              <a:t>PORTUGIESISCH</a:t>
            </a:r>
            <a:br>
              <a:rPr lang="es-ES" sz="2200" b="1"/>
            </a:br>
            <a:br>
              <a:rPr lang="es-ES" sz="2200" b="1"/>
            </a:br>
            <a:r>
              <a:rPr lang="de-DE" sz="2200" b="1"/>
              <a:t> Ansprechpartner:</a:t>
            </a:r>
            <a:br>
              <a:rPr lang="de-DE" sz="2200" b="1"/>
            </a:br>
            <a:r>
              <a:rPr lang="de-DE" sz="2200" b="1">
                <a:solidFill>
                  <a:schemeClr val="tx1"/>
                </a:solidFill>
              </a:rPr>
              <a:t>Joaquim Peito</a:t>
            </a:r>
            <a:br>
              <a:rPr lang="de-DE" sz="2200" b="1">
                <a:solidFill>
                  <a:schemeClr val="tx1"/>
                </a:solidFill>
              </a:rPr>
            </a:br>
            <a:r>
              <a:rPr lang="de-DE" sz="2200" b="1">
                <a:solidFill>
                  <a:schemeClr val="tx1"/>
                </a:solidFill>
              </a:rPr>
              <a:t>jpeito@gwdg.de</a:t>
            </a:r>
            <a:br>
              <a:rPr lang="de-DE" sz="2400" b="1">
                <a:solidFill>
                  <a:schemeClr val="tx1"/>
                </a:solidFill>
              </a:rPr>
            </a:br>
            <a:br>
              <a:rPr lang="de-DE" sz="2400" b="1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438446" y="784371"/>
            <a:ext cx="7315200" cy="46834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2800" b="1"/>
              <a:t>PORTUGAL:</a:t>
            </a:r>
            <a:endParaRPr/>
          </a:p>
          <a:p>
            <a:pPr marL="0" indent="0">
              <a:buNone/>
              <a:defRPr/>
            </a:pPr>
            <a:endParaRPr lang="pt-BR" sz="1400" b="1"/>
          </a:p>
          <a:p>
            <a:pPr defTabSz="457200">
              <a:buFont typeface="Arial"/>
              <a:buChar char="•"/>
              <a:defRPr/>
            </a:pPr>
            <a:r>
              <a:rPr lang="pt-BR"/>
              <a:t>Universidade de Lisboa </a:t>
            </a:r>
            <a:endParaRPr/>
          </a:p>
          <a:p>
            <a:pPr defTabSz="457200">
              <a:buFont typeface="Arial"/>
              <a:buChar char="•"/>
              <a:defRPr/>
            </a:pPr>
            <a:r>
              <a:rPr lang="pt-BR"/>
              <a:t>Universidade Nova de Lisboa </a:t>
            </a:r>
            <a:endParaRPr/>
          </a:p>
          <a:p>
            <a:pPr defTabSz="457200">
              <a:buFont typeface="Arial"/>
              <a:buChar char="•"/>
              <a:defRPr/>
            </a:pPr>
            <a:r>
              <a:rPr lang="pt-BR"/>
              <a:t>Universidade Católica de Lisboa </a:t>
            </a:r>
            <a:endParaRPr/>
          </a:p>
          <a:p>
            <a:pPr defTabSz="457200">
              <a:buFont typeface="Arial"/>
              <a:buChar char="•"/>
              <a:defRPr/>
            </a:pPr>
            <a:r>
              <a:rPr lang="pt-BR"/>
              <a:t>Universidade Aberta de Lisboa</a:t>
            </a:r>
            <a:endParaRPr/>
          </a:p>
          <a:p>
            <a:pPr defTabSz="457200">
              <a:buFont typeface="Arial"/>
              <a:buChar char="•"/>
              <a:defRPr/>
            </a:pPr>
            <a:r>
              <a:rPr lang="pt-BR"/>
              <a:t>Universidade do Minho/Braga </a:t>
            </a:r>
            <a:endParaRPr/>
          </a:p>
        </p:txBody>
      </p:sp>
      <p:pic>
        <p:nvPicPr>
          <p:cNvPr id="6" name="image" descr="https://www.stepmap.de/landkarte/portugal-karte-18403.png"/>
          <p:cNvPicPr/>
          <p:nvPr/>
        </p:nvPicPr>
        <p:blipFill>
          <a:blip r:embed="rId3"/>
          <a:stretch/>
        </p:blipFill>
        <p:spPr bwMode="auto">
          <a:xfrm>
            <a:off x="7457440" y="769626"/>
            <a:ext cx="4358640" cy="53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125025" y="1192282"/>
            <a:ext cx="3191737" cy="443433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ES" sz="2400" b="1" dirty="0"/>
            </a:br>
            <a:r>
              <a:rPr lang="es-ES" sz="2400" b="1" dirty="0"/>
              <a:t>SPANISCH</a:t>
            </a:r>
            <a:br>
              <a:rPr lang="es-ES" sz="2400" b="1" dirty="0"/>
            </a:br>
            <a:br>
              <a:rPr lang="es-ES" sz="2400" dirty="0"/>
            </a:br>
            <a:r>
              <a:rPr lang="es-ES" sz="2400" b="1" dirty="0">
                <a:solidFill>
                  <a:schemeClr val="tx1"/>
                </a:solidFill>
              </a:rPr>
              <a:t>Carmen Mata Castro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 err="1">
                <a:solidFill>
                  <a:schemeClr val="tx1"/>
                </a:solidFill>
              </a:rPr>
              <a:t>cmata@gwdg.de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(Alicante, </a:t>
            </a:r>
            <a:r>
              <a:rPr lang="es-ES" sz="2000" b="1" dirty="0" err="1">
                <a:solidFill>
                  <a:schemeClr val="tx1"/>
                </a:solidFill>
              </a:rPr>
              <a:t>Jaén,Madrid</a:t>
            </a:r>
            <a:r>
              <a:rPr lang="es-ES" sz="2000" b="1" dirty="0">
                <a:solidFill>
                  <a:schemeClr val="tx1"/>
                </a:solidFill>
              </a:rPr>
              <a:t>, Murcia, Palma, Santiago, Vigo)</a:t>
            </a:r>
            <a:br>
              <a:rPr lang="es-ES" sz="2000" dirty="0"/>
            </a:br>
            <a:br>
              <a:rPr lang="es-ES" sz="2400" dirty="0"/>
            </a:br>
            <a:r>
              <a:rPr lang="es-ES" sz="2400" b="1" dirty="0" err="1">
                <a:solidFill>
                  <a:schemeClr val="tx1"/>
                </a:solidFill>
              </a:rPr>
              <a:t>apl</a:t>
            </a:r>
            <a:r>
              <a:rPr lang="es-ES" sz="2400" b="1" dirty="0">
                <a:solidFill>
                  <a:schemeClr val="tx1"/>
                </a:solidFill>
              </a:rPr>
              <a:t>. Prof. Dr. A. Paatz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</a:rPr>
              <a:t>apaatz@gwdg.de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b="1" dirty="0">
                <a:solidFill>
                  <a:schemeClr val="tx1"/>
                </a:solidFill>
              </a:rPr>
              <a:t>(Almería, Alcalá, León, Oviedo, Sevilla, Valencia, Zaragoza)</a:t>
            </a:r>
            <a:br>
              <a:rPr lang="de-DE" sz="2000" b="1" dirty="0">
                <a:solidFill>
                  <a:schemeClr val="tx1"/>
                </a:solidFill>
              </a:rPr>
            </a:br>
            <a:br>
              <a:rPr lang="de-DE" sz="2400" dirty="0"/>
            </a:br>
            <a:r>
              <a:rPr lang="de-DE" sz="2400" dirty="0"/>
              <a:t>Erasmus+-Tutorin:</a:t>
            </a:r>
            <a:br>
              <a:rPr lang="de-DE" sz="2400" dirty="0"/>
            </a:br>
            <a:r>
              <a:rPr lang="de-DE" sz="2400" b="1" dirty="0">
                <a:solidFill>
                  <a:schemeClr val="tx1"/>
                </a:solidFill>
              </a:rPr>
              <a:t>Lea Schwerdtfeger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</a:rPr>
              <a:t>lea.schwerdtfeger@stud.uni-goettingen.de</a:t>
            </a:r>
            <a:br>
              <a:rPr lang="es-ES" sz="2400" b="1" dirty="0"/>
            </a:br>
            <a:endParaRPr lang="es-ES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3500588" y="802953"/>
            <a:ext cx="332443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SPANIEN:</a:t>
            </a:r>
            <a:endParaRPr dirty="0"/>
          </a:p>
          <a:p>
            <a:pPr>
              <a:defRPr/>
            </a:pP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Alcalá de Henares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Alicante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Almería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Jaén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León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Madrid (UAM)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Murcia 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Palma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Mallorca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Oviedo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Santiago de Compostela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Sevilla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Valencia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Vigo</a:t>
            </a:r>
            <a:endParaRPr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Zaragoza</a:t>
            </a:r>
            <a:endParaRPr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5406" y="405788"/>
            <a:ext cx="4599654" cy="459965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7192678" y="5005442"/>
            <a:ext cx="4025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2C363A"/>
                </a:solidFill>
              </a:rPr>
              <a:t>Für weitere Informationen können sich Interessierte in die Studiengruppe "Erasmus+ in Spanien“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C363A"/>
                </a:solidFill>
              </a:rPr>
              <a:t>auf StudIP eintragen!</a:t>
            </a: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46586" cy="4601183"/>
          </a:xfrm>
        </p:spPr>
        <p:txBody>
          <a:bodyPr/>
          <a:lstStyle/>
          <a:p>
            <a:pPr algn="ctr">
              <a:defRPr/>
            </a:pPr>
            <a:r>
              <a:rPr lang="de-DE"/>
              <a:t>Erasmus+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sz="2000"/>
              <a:t>Stipendienvergabeverfahren</a:t>
            </a:r>
            <a:r>
              <a:rPr lang="de-DE" sz="2400"/>
              <a:t> </a:t>
            </a:r>
            <a:r>
              <a:rPr lang="de-DE" sz="2000"/>
              <a:t>2026/2027</a:t>
            </a:r>
            <a:br>
              <a:rPr lang="de-DE" sz="2800"/>
            </a:br>
            <a:br>
              <a:rPr lang="de-DE" sz="2800"/>
            </a:br>
            <a:r>
              <a:rPr lang="de-DE" sz="2400" b="1">
                <a:solidFill>
                  <a:schemeClr val="tx1"/>
                </a:solidFill>
              </a:rPr>
              <a:t>Zugangsvoraussetzungen</a:t>
            </a:r>
            <a:br>
              <a:rPr lang="de-DE" sz="2400" b="1">
                <a:solidFill>
                  <a:schemeClr val="tx1"/>
                </a:solidFill>
              </a:rPr>
            </a:br>
            <a:br>
              <a:rPr lang="de-DE"/>
            </a:br>
            <a:endParaRPr lang="es-ES"/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446587" y="672352"/>
            <a:ext cx="8304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de-DE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de-D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Wer kann sich bewerben?</a:t>
            </a:r>
            <a:endParaRPr/>
          </a:p>
          <a:p>
            <a:pPr>
              <a:defRPr/>
            </a:pPr>
            <a:endParaRPr lang="de-DE" sz="90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endParaRPr lang="de-DE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Immatrikulatio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n an der Universität Göttingen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Mind. 3. Fachsemester 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bei Antritt der Mobilität (</a:t>
            </a: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Bachelor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Master 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ab 1. Fachsemester)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Nachweis ausreichender Sprachkenntnisse</a:t>
            </a:r>
            <a:endParaRPr/>
          </a:p>
          <a:p>
            <a:pPr algn="ctr">
              <a:lnSpc>
                <a:spcPct val="150000"/>
              </a:lnSpc>
              <a:buClr>
                <a:schemeClr val="accent1"/>
              </a:buClr>
              <a:defRPr/>
            </a:pPr>
            <a:endParaRPr lang="de-DE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488654"/>
            <a:ext cx="3446586" cy="4601183"/>
          </a:xfrm>
        </p:spPr>
        <p:txBody>
          <a:bodyPr/>
          <a:lstStyle/>
          <a:p>
            <a:pPr algn="ctr">
              <a:defRPr/>
            </a:pPr>
            <a:r>
              <a:rPr lang="de-DE"/>
              <a:t>Erasmus+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sz="2000"/>
              <a:t>Stipendienvergabeverfahren</a:t>
            </a:r>
            <a:r>
              <a:rPr lang="de-DE" sz="2400"/>
              <a:t> </a:t>
            </a:r>
            <a:r>
              <a:rPr lang="de-DE" sz="2000"/>
              <a:t>2026/2027</a:t>
            </a:r>
            <a:br>
              <a:rPr lang="de-DE" sz="2800"/>
            </a:br>
            <a:br>
              <a:rPr lang="de-DE" sz="2800"/>
            </a:br>
            <a:br>
              <a:rPr lang="de-DE" sz="2400" b="1">
                <a:solidFill>
                  <a:schemeClr val="tx1"/>
                </a:solidFill>
              </a:rPr>
            </a:br>
            <a:r>
              <a:rPr lang="de-DE" sz="2400" b="1">
                <a:solidFill>
                  <a:schemeClr val="tx1"/>
                </a:solidFill>
              </a:rPr>
              <a:t>Bewerbungsfrist</a:t>
            </a:r>
            <a:br>
              <a:rPr lang="de-DE" b="1">
                <a:solidFill>
                  <a:schemeClr val="tx1"/>
                </a:solidFill>
              </a:rPr>
            </a:br>
            <a:br>
              <a:rPr lang="de-DE"/>
            </a:br>
            <a:endParaRPr lang="es-ES"/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792071" y="1488654"/>
            <a:ext cx="8261405" cy="372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  <a:defRPr/>
            </a:pPr>
            <a:endParaRPr lang="de-DE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  <a:buClr>
                <a:schemeClr val="accent1"/>
              </a:buClr>
              <a:defRPr/>
            </a:pPr>
            <a:r>
              <a:rPr lang="de-DE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Wann kann man sich bewerben?</a:t>
            </a:r>
            <a:endParaRPr/>
          </a:p>
          <a:p>
            <a:pPr>
              <a:buClr>
                <a:schemeClr val="accent1"/>
              </a:buCl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/>
          </a:p>
          <a:p>
            <a:pPr>
              <a:buClr>
                <a:schemeClr val="accent1"/>
              </a:buClr>
              <a:defRPr/>
            </a:pPr>
            <a:endParaRPr lang="de-DE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  <a:defRPr/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Bewerbungsfrist für alle Förderungszeiträume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:   </a:t>
            </a:r>
            <a:endParaRPr/>
          </a:p>
          <a:p>
            <a:pPr>
              <a:buClr>
                <a:schemeClr val="accent1"/>
              </a:buCl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(Wintersemester 26/27, Sommersemester 27 oder gesamtes Studienjahr)</a:t>
            </a:r>
            <a:endParaRPr/>
          </a:p>
          <a:p>
            <a:pPr>
              <a:buClr>
                <a:schemeClr val="accent1"/>
              </a:buClr>
              <a:defRPr/>
            </a:pPr>
            <a:endParaRPr lang="de-DE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chemeClr val="accent1"/>
              </a:buClr>
              <a:defRPr/>
            </a:pPr>
            <a:r>
              <a:rPr lang="de-DE" sz="3600" b="1">
                <a:solidFill>
                  <a:srgbClr val="FF0000"/>
                </a:solidFill>
              </a:rPr>
              <a:t>31.01.2026</a:t>
            </a:r>
            <a:endParaRPr/>
          </a:p>
          <a:p>
            <a:pPr>
              <a:defRPr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9837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5 Imagen" descr="Ver las imágenes de origen"/>
          <p:cNvPicPr/>
          <p:nvPr/>
        </p:nvPicPr>
        <p:blipFill>
          <a:blip r:embed="rId3"/>
          <a:stretch/>
        </p:blipFill>
        <p:spPr bwMode="auto">
          <a:xfrm>
            <a:off x="9462777" y="0"/>
            <a:ext cx="28638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 bwMode="auto">
          <a:xfrm>
            <a:off x="3925996" y="1178947"/>
            <a:ext cx="6294922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0" y="1123837"/>
            <a:ext cx="3476270" cy="460118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/>
              <a:t>Erasmus+ </a:t>
            </a:r>
            <a:br>
              <a:rPr lang="de-DE"/>
            </a:br>
            <a:r>
              <a:rPr lang="de-DE"/>
              <a:t>Key Action 131  </a:t>
            </a:r>
            <a:br>
              <a:rPr lang="de-DE"/>
            </a:br>
            <a:br>
              <a:rPr lang="de-DE"/>
            </a:br>
            <a:r>
              <a:rPr lang="de-DE" sz="2000"/>
              <a:t>Stipendienvergabeverfahren</a:t>
            </a:r>
            <a:r>
              <a:rPr lang="de-DE" sz="2800"/>
              <a:t> </a:t>
            </a:r>
            <a:r>
              <a:rPr lang="de-DE" sz="2000"/>
              <a:t>2026/2027 </a:t>
            </a:r>
            <a:br>
              <a:rPr lang="de-DE"/>
            </a:br>
            <a:br>
              <a:rPr lang="de-DE"/>
            </a:br>
            <a:r>
              <a:rPr lang="de-DE" sz="2800" b="1">
                <a:solidFill>
                  <a:schemeClr val="tx1"/>
                </a:solidFill>
              </a:rPr>
              <a:t>Einreichung der Bewerbung</a:t>
            </a:r>
            <a:br>
              <a:rPr lang="de-DE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3325442" y="-115220"/>
            <a:ext cx="7680196" cy="5635547"/>
          </a:xfrm>
        </p:spPr>
        <p:txBody>
          <a:bodyPr/>
          <a:lstStyle/>
          <a:p>
            <a:pPr algn="ctr">
              <a:buNone/>
              <a:defRPr/>
            </a:pPr>
            <a:r>
              <a:rPr lang="de-DE" sz="2800" b="1"/>
              <a:t>Mobilitätsportal	</a:t>
            </a: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3567519" y="3626926"/>
            <a:ext cx="8098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de-DE" u="sng">
                <a:hlinkClick r:id="rId4" tooltip="https://goettingen.moveon4.de/form/6391d6a5326b08799a215fc0/deu"/>
              </a:rPr>
              <a:t>https://goettingen.moveon4.de/form/6391d6a5326b08799a215fc0/deu</a:t>
            </a: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r>
              <a:rPr lang="de-DE"/>
              <a:t>Registrierung ausschließlich mit  E-Mail „@stud.uni-goettingen.de“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r>
              <a:rPr lang="de-DE"/>
              <a:t>Wählen Sie das Bewerbungsformular der Philosophischen Fakultät!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6139506"/>
            <a:ext cx="6572058" cy="768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satMod val="150000"/>
              <a:alpha val="5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1657</Words>
  <Application>Microsoft Office PowerPoint</Application>
  <DocSecurity>0</DocSecurity>
  <PresentationFormat>Breitbild</PresentationFormat>
  <Paragraphs>266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Verdana</vt:lpstr>
      <vt:lpstr>Wingdings 2</vt:lpstr>
      <vt:lpstr>Rahmen</vt:lpstr>
      <vt:lpstr>Erasmus + Key Action 131 Studierendenmobilität</vt:lpstr>
      <vt:lpstr>   Erasmus+ Studierendenmobilität </vt:lpstr>
      <vt:lpstr>Erasmus+ Partneruniversitäten FRANZÖSISCH  Ansprechpartnerin Mélanie Dijoux melanie.dijoux@phil.uni-goettingen.de   Erasmus+-Tutorin: Johanna Missall johanna.missall@stud.uni-goettingen.de     </vt:lpstr>
      <vt:lpstr>Erasmus+ Partneruniversitäten ITALIENISCH  Ansprechpartnerin Prof. Dr. Franziska Meier fmeier@uni-goettingen.de   Beratung: Angela Liedke angelalucia.liedke@uni-goettingen.de</vt:lpstr>
      <vt:lpstr>Erasmus+ Partneruniversitäten PORTUGIESISCH   Ansprechpartner: Joaquim Peito jpeito@gwdg.de  </vt:lpstr>
      <vt:lpstr> SPANISCH  Carmen Mata Castro cmata@gwdg.de (Alicante, Jaén,Madrid, Murcia, Palma, Santiago, Vigo)  apl. Prof. Dr. A. Paatz apaatz@gwdg.de  (Almería, Alcalá, León, Oviedo, Sevilla, Valencia, Zaragoza)  Erasmus+-Tutorin: Lea Schwerdtfeger lea.schwerdtfeger@stud.uni-goettingen.de </vt:lpstr>
      <vt:lpstr>Erasmus+    Stipendienvergabeverfahren 2026/2027  Zugangsvoraussetzungen  </vt:lpstr>
      <vt:lpstr>Erasmus+    Stipendienvergabeverfahren 2026/2027   Bewerbungsfrist  </vt:lpstr>
      <vt:lpstr>Erasmus+  Key Action 131    Stipendienvergabeverfahren 2026/2027   Einreichung der Bewerbung </vt:lpstr>
      <vt:lpstr>Ausschreibung des Seminars für Romanische Philologie</vt:lpstr>
      <vt:lpstr>Dezentrales Auswahlverfahren  Bewerbung   </vt:lpstr>
      <vt:lpstr>Dezentrales Auswahlverfahren  Bewerbung   </vt:lpstr>
      <vt:lpstr>Sprach-nachweis</vt:lpstr>
      <vt:lpstr>Dezentrales Auswahlverfahren   </vt:lpstr>
      <vt:lpstr>Dezentrales Auswahlverfahren  Nominierung </vt:lpstr>
      <vt:lpstr>Zentrale Stipendienvergabe</vt:lpstr>
      <vt:lpstr>Erasmus+  Key Action 131      Finanzielles  </vt:lpstr>
      <vt:lpstr>Erasmus+  Key Action 131      Finanzielles  </vt:lpstr>
      <vt:lpstr>Studium vor Ort</vt:lpstr>
      <vt:lpstr>Schlüssel-kompetenzmodul </vt:lpstr>
      <vt:lpstr>Zertifikat Internationales </vt:lpstr>
      <vt:lpstr>FAQs</vt:lpstr>
      <vt:lpstr>PowerPoint-Präsentation</vt:lpstr>
      <vt:lpstr>PowerPoint-Präsentation</vt:lpstr>
      <vt:lpstr>PowerPoint-Präsentation</vt:lpstr>
      <vt:lpstr>Erasmus+ - Beratung Göttingen International </vt:lpstr>
      <vt:lpstr>Info-Veranstaltungen Göttingen International</vt:lpstr>
      <vt:lpstr>Herzlichen Dank  für  Ihre Aufmerksamkeit!</vt:lpstr>
      <vt:lpstr>Bildnachweise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Studierendenmobilität</dc:title>
  <dc:subject/>
  <dc:creator>Janne Schnack</dc:creator>
  <cp:keywords/>
  <dc:description/>
  <cp:lastModifiedBy>Paatz, Annette</cp:lastModifiedBy>
  <cp:revision>115</cp:revision>
  <dcterms:created xsi:type="dcterms:W3CDTF">2019-12-05T10:06:00Z</dcterms:created>
  <dcterms:modified xsi:type="dcterms:W3CDTF">2026-03-23T10:23:31Z</dcterms:modified>
  <cp:category/>
  <dc:identifier/>
  <cp:contentStatus/>
  <dc:language/>
  <cp:version/>
</cp:coreProperties>
</file>