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13004800" cy="9753600"/>
  <p:defaultTextStyle>
    <a:defPPr>
      <a:defRPr lang="de-DE"/>
    </a:defPPr>
    <a:lvl1pPr marL="0" algn="l" defTabSz="286962">
      <a:defRPr sz="1100">
        <a:solidFill>
          <a:schemeClr val="tx1"/>
        </a:solidFill>
        <a:latin typeface="+mn-lt"/>
        <a:ea typeface="+mn-ea"/>
        <a:cs typeface="+mn-cs"/>
      </a:defRPr>
    </a:lvl1pPr>
    <a:lvl2pPr marL="286962" algn="l" defTabSz="286962">
      <a:defRPr sz="1100">
        <a:solidFill>
          <a:schemeClr val="tx1"/>
        </a:solidFill>
        <a:latin typeface="+mn-lt"/>
        <a:ea typeface="+mn-ea"/>
        <a:cs typeface="+mn-cs"/>
      </a:defRPr>
    </a:lvl2pPr>
    <a:lvl3pPr marL="573925" algn="l" defTabSz="286962">
      <a:defRPr sz="1100">
        <a:solidFill>
          <a:schemeClr val="tx1"/>
        </a:solidFill>
        <a:latin typeface="+mn-lt"/>
        <a:ea typeface="+mn-ea"/>
        <a:cs typeface="+mn-cs"/>
      </a:defRPr>
    </a:lvl3pPr>
    <a:lvl4pPr marL="860887" algn="l" defTabSz="286962">
      <a:defRPr sz="1100">
        <a:solidFill>
          <a:schemeClr val="tx1"/>
        </a:solidFill>
        <a:latin typeface="+mn-lt"/>
        <a:ea typeface="+mn-ea"/>
        <a:cs typeface="+mn-cs"/>
      </a:defRPr>
    </a:lvl4pPr>
    <a:lvl5pPr marL="1147851" algn="l" defTabSz="286962">
      <a:defRPr sz="1100">
        <a:solidFill>
          <a:schemeClr val="tx1"/>
        </a:solidFill>
        <a:latin typeface="+mn-lt"/>
        <a:ea typeface="+mn-ea"/>
        <a:cs typeface="+mn-cs"/>
      </a:defRPr>
    </a:lvl5pPr>
    <a:lvl6pPr marL="1434813" algn="l" defTabSz="286962">
      <a:defRPr sz="1100">
        <a:solidFill>
          <a:schemeClr val="tx1"/>
        </a:solidFill>
        <a:latin typeface="+mn-lt"/>
        <a:ea typeface="+mn-ea"/>
        <a:cs typeface="+mn-cs"/>
      </a:defRPr>
    </a:lvl6pPr>
    <a:lvl7pPr marL="1721776" algn="l" defTabSz="286962">
      <a:defRPr sz="1100">
        <a:solidFill>
          <a:schemeClr val="tx1"/>
        </a:solidFill>
        <a:latin typeface="+mn-lt"/>
        <a:ea typeface="+mn-ea"/>
        <a:cs typeface="+mn-cs"/>
      </a:defRPr>
    </a:lvl7pPr>
    <a:lvl8pPr marL="2008738" algn="l" defTabSz="286962">
      <a:defRPr sz="1100">
        <a:solidFill>
          <a:schemeClr val="tx1"/>
        </a:solidFill>
        <a:latin typeface="+mn-lt"/>
        <a:ea typeface="+mn-ea"/>
        <a:cs typeface="+mn-cs"/>
      </a:defRPr>
    </a:lvl8pPr>
    <a:lvl9pPr marL="2295702" algn="l" defTabSz="286962">
      <a:defRPr sz="11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6" d="100"/>
          <a:sy n="126" d="100"/>
        </p:scale>
        <p:origin x="126" y="630"/>
      </p:cViewPr>
      <p:guideLst>
        <p:guide orient="horz"/>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5635625" cy="487363"/>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bwMode="auto">
          <a:xfrm>
            <a:off x="7366000" y="0"/>
            <a:ext cx="5635625" cy="487363"/>
          </a:xfrm>
          <a:prstGeom prst="rect">
            <a:avLst/>
          </a:prstGeom>
        </p:spPr>
        <p:txBody>
          <a:bodyPr vert="horz" lIns="91440" tIns="45720" rIns="91440" bIns="45720" rtlCol="0"/>
          <a:lstStyle>
            <a:lvl1pPr algn="r">
              <a:defRPr sz="1200"/>
            </a:lvl1pPr>
          </a:lstStyle>
          <a:p>
            <a:pPr>
              <a:defRPr/>
            </a:pPr>
            <a:fld id="{66C661A5-9AB9-1949-9B9A-C46C190AE8BF}" type="datetime1">
              <a:rPr lang="de-DE"/>
              <a:t>07.04.2026</a:t>
            </a:fld>
            <a:endParaRPr lang="de-DE"/>
          </a:p>
        </p:txBody>
      </p:sp>
      <p:sp>
        <p:nvSpPr>
          <p:cNvPr id="4" name="Folienbildplatzhalter 3"/>
          <p:cNvSpPr>
            <a:spLocks noGrp="1" noRot="1" noChangeAspect="1"/>
          </p:cNvSpPr>
          <p:nvPr>
            <p:ph type="sldImg" idx="2"/>
          </p:nvPr>
        </p:nvSpPr>
        <p:spPr bwMode="auto">
          <a:xfrm>
            <a:off x="3251200" y="731838"/>
            <a:ext cx="6502400" cy="36576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p:cNvSpPr>
            <a:spLocks noGrp="1"/>
          </p:cNvSpPr>
          <p:nvPr>
            <p:ph type="body" sz="quarter" idx="3"/>
          </p:nvPr>
        </p:nvSpPr>
        <p:spPr bwMode="auto">
          <a:xfrm>
            <a:off x="1300163" y="4632325"/>
            <a:ext cx="10404475" cy="4389438"/>
          </a:xfrm>
          <a:prstGeom prst="rect">
            <a:avLst/>
          </a:prstGeom>
        </p:spPr>
        <p:txBody>
          <a:bodyPr vert="horz" lIns="91440" tIns="45720" rIns="9144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p:cNvSpPr>
            <a:spLocks noGrp="1"/>
          </p:cNvSpPr>
          <p:nvPr>
            <p:ph type="ftr" sz="quarter" idx="4"/>
          </p:nvPr>
        </p:nvSpPr>
        <p:spPr bwMode="auto">
          <a:xfrm>
            <a:off x="0" y="9264650"/>
            <a:ext cx="5635625" cy="487363"/>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bwMode="auto">
          <a:xfrm>
            <a:off x="7366000" y="9264650"/>
            <a:ext cx="5635625" cy="487363"/>
          </a:xfrm>
          <a:prstGeom prst="rect">
            <a:avLst/>
          </a:prstGeom>
        </p:spPr>
        <p:txBody>
          <a:bodyPr vert="horz" lIns="91440" tIns="45720" rIns="91440" bIns="45720" rtlCol="0" anchor="b"/>
          <a:lstStyle>
            <a:lvl1pPr algn="r">
              <a:defRPr sz="1200"/>
            </a:lvl1pPr>
          </a:lstStyle>
          <a:p>
            <a:pPr>
              <a:defRPr/>
            </a:pPr>
            <a:fld id="{584A433B-D369-FE47-BCB2-D5C24AAD91F8}" type="slidenum">
              <a:rPr lang="de-DE"/>
              <a:t>‹Nr.›</a:t>
            </a:fld>
            <a:endParaRPr lang="de-DE"/>
          </a:p>
        </p:txBody>
      </p:sp>
    </p:spTree>
  </p:cSld>
  <p:clrMap bg1="lt1" tx1="dk1" bg2="lt2" tx2="dk2" accent1="accent1" accent2="accent2" accent3="accent3" accent4="accent4" accent5="accent5" accent6="accent6" hlink="hlink" folHlink="folHlink"/>
  <p:hf sldNum="0" hdr="0" ftr="0" dt="0"/>
  <p:notesStyle>
    <a:lvl1pPr marL="0" algn="l" defTabSz="286962">
      <a:defRPr sz="800">
        <a:solidFill>
          <a:schemeClr val="tx1"/>
        </a:solidFill>
        <a:latin typeface="+mn-lt"/>
        <a:ea typeface="+mn-ea"/>
        <a:cs typeface="+mn-cs"/>
      </a:defRPr>
    </a:lvl1pPr>
    <a:lvl2pPr marL="286962" algn="l" defTabSz="286962">
      <a:defRPr sz="800">
        <a:solidFill>
          <a:schemeClr val="tx1"/>
        </a:solidFill>
        <a:latin typeface="+mn-lt"/>
        <a:ea typeface="+mn-ea"/>
        <a:cs typeface="+mn-cs"/>
      </a:defRPr>
    </a:lvl2pPr>
    <a:lvl3pPr marL="573925" algn="l" defTabSz="286962">
      <a:defRPr sz="800">
        <a:solidFill>
          <a:schemeClr val="tx1"/>
        </a:solidFill>
        <a:latin typeface="+mn-lt"/>
        <a:ea typeface="+mn-ea"/>
        <a:cs typeface="+mn-cs"/>
      </a:defRPr>
    </a:lvl3pPr>
    <a:lvl4pPr marL="860887" algn="l" defTabSz="286962">
      <a:defRPr sz="800">
        <a:solidFill>
          <a:schemeClr val="tx1"/>
        </a:solidFill>
        <a:latin typeface="+mn-lt"/>
        <a:ea typeface="+mn-ea"/>
        <a:cs typeface="+mn-cs"/>
      </a:defRPr>
    </a:lvl4pPr>
    <a:lvl5pPr marL="1147851" algn="l" defTabSz="286962">
      <a:defRPr sz="800">
        <a:solidFill>
          <a:schemeClr val="tx1"/>
        </a:solidFill>
        <a:latin typeface="+mn-lt"/>
        <a:ea typeface="+mn-ea"/>
        <a:cs typeface="+mn-cs"/>
      </a:defRPr>
    </a:lvl5pPr>
    <a:lvl6pPr marL="1434813" algn="l" defTabSz="286962">
      <a:defRPr sz="800">
        <a:solidFill>
          <a:schemeClr val="tx1"/>
        </a:solidFill>
        <a:latin typeface="+mn-lt"/>
        <a:ea typeface="+mn-ea"/>
        <a:cs typeface="+mn-cs"/>
      </a:defRPr>
    </a:lvl6pPr>
    <a:lvl7pPr marL="1721776" algn="l" defTabSz="286962">
      <a:defRPr sz="800">
        <a:solidFill>
          <a:schemeClr val="tx1"/>
        </a:solidFill>
        <a:latin typeface="+mn-lt"/>
        <a:ea typeface="+mn-ea"/>
        <a:cs typeface="+mn-cs"/>
      </a:defRPr>
    </a:lvl7pPr>
    <a:lvl8pPr marL="2008738" algn="l" defTabSz="286962">
      <a:defRPr sz="800">
        <a:solidFill>
          <a:schemeClr val="tx1"/>
        </a:solidFill>
        <a:latin typeface="+mn-lt"/>
        <a:ea typeface="+mn-ea"/>
        <a:cs typeface="+mn-cs"/>
      </a:defRPr>
    </a:lvl8pPr>
    <a:lvl9pPr marL="2295702" algn="l" defTabSz="286962">
      <a:defRPr sz="8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time.com/6247678/openai-chatgpt-kenya-worker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ilias.uni-marburg.de/ilias.php?baseClass=illmpresentationgui&amp;cmd=layout&amp;ref_id=4032910&amp;obj_id=1"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de-DE" sz="2000"/>
              <a:t>Bitte beachten Sie: Für Studierende, die auf einen Screenreader angewiesen sind wurden einige Folien mit Titeln in weißer Schrift versehen. Bitte belassen Sie diese auf den Folien.</a:t>
            </a:r>
            <a:endParaRPr sz="2000"/>
          </a:p>
        </p:txBody>
      </p:sp>
      <p:sp>
        <p:nvSpPr>
          <p:cNvPr id="4" name="Slide Number Placeholder 3"/>
          <p:cNvSpPr>
            <a:spLocks noGrp="1"/>
          </p:cNvSpPr>
          <p:nvPr>
            <p:ph type="sldNum" sz="quarter" idx="10"/>
          </p:nvPr>
        </p:nvSpPr>
        <p:spPr bwMode="auto"/>
        <p:txBody>
          <a:bodyPr/>
          <a:lstStyle/>
          <a:p>
            <a:pPr>
              <a:defRPr/>
            </a:pPr>
            <a:fld id="{037618F4-52D9-B382-0FC4-93ECCD04EB59}"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F4F6CCF-77DD-8AE3-F0A0-460C5B8A8C7D}"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286962">
              <a:lnSpc>
                <a:spcPct val="100000"/>
              </a:lnSpc>
              <a:spcBef>
                <a:spcPts val="0"/>
              </a:spcBef>
              <a:spcAft>
                <a:spcPts val="0"/>
              </a:spcAft>
              <a:buClrTx/>
              <a:buSzTx/>
              <a:buFontTx/>
              <a:buNone/>
              <a:defRPr/>
            </a:pPr>
            <a:r>
              <a:rPr lang="de-DE" sz="2000">
                <a:solidFill>
                  <a:schemeClr val="tx1"/>
                </a:solidFill>
                <a:latin typeface="+mn-lt"/>
                <a:ea typeface="+mn-ea"/>
                <a:cs typeface="+mn-cs"/>
              </a:rPr>
              <a:t>Das Finetuning des Modells erfolgt durch Menschen. Sie geben der KI Feedback, ob und in wie weit die von der KI generierten Texte den Anforderungen entsprechen. Aufgrund dieses Feedbacks wird das Modell der KI angepasst.</a:t>
            </a:r>
            <a:endParaRPr sz="2000"/>
          </a:p>
          <a:p>
            <a:pPr>
              <a:defRPr/>
            </a:pPr>
            <a:endParaRPr/>
          </a:p>
        </p:txBody>
      </p:sp>
      <p:sp>
        <p:nvSpPr>
          <p:cNvPr id="4" name="Slide Number Placeholder 3"/>
          <p:cNvSpPr>
            <a:spLocks noGrp="1"/>
          </p:cNvSpPr>
          <p:nvPr>
            <p:ph type="sldNum" sz="quarter" idx="10"/>
          </p:nvPr>
        </p:nvSpPr>
        <p:spPr bwMode="auto"/>
        <p:txBody>
          <a:bodyPr/>
          <a:lstStyle/>
          <a:p>
            <a:pPr>
              <a:defRPr/>
            </a:pPr>
            <a:fld id="{66C48360-E77A-330F-65E1-DF3400FC85A0}" type="slidenum">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286962">
              <a:lnSpc>
                <a:spcPct val="100000"/>
              </a:lnSpc>
              <a:spcBef>
                <a:spcPts val="0"/>
              </a:spcBef>
              <a:spcAft>
                <a:spcPts val="0"/>
              </a:spcAft>
              <a:buClrTx/>
              <a:buSzTx/>
              <a:buFontTx/>
              <a:buNone/>
              <a:defRPr/>
            </a:pPr>
            <a:r>
              <a:rPr lang="de-DE" sz="2000">
                <a:solidFill>
                  <a:schemeClr val="tx1"/>
                </a:solidFill>
                <a:latin typeface="+mn-lt"/>
                <a:ea typeface="+mn-ea"/>
                <a:cs typeface="+mn-cs"/>
              </a:rPr>
              <a:t>Eine visuelle Darstellung des auf Folie 11 beschriebenen Prozesses. Kann ergänzend oder als Ersatz verwendet werden. Für letzteren Fall hier noch einmal der Kommentar von Folie 11: Das Finetuning des Modells erfolgt durch Menschen. Sie geben Feedback, ob und in wie weit die von der KI generierten Texte den Anforderungen entsprechen. Aufgrund dieses Feedbacks wird das Modell der KI angepasst.</a:t>
            </a:r>
            <a:endParaRPr sz="2000"/>
          </a:p>
          <a:p>
            <a:pPr>
              <a:defRPr/>
            </a:pPr>
            <a:endParaRPr/>
          </a:p>
        </p:txBody>
      </p:sp>
      <p:sp>
        <p:nvSpPr>
          <p:cNvPr id="4" name="Slide Number Placeholder 3"/>
          <p:cNvSpPr>
            <a:spLocks noGrp="1"/>
          </p:cNvSpPr>
          <p:nvPr>
            <p:ph type="sldNum" sz="quarter" idx="10"/>
          </p:nvPr>
        </p:nvSpPr>
        <p:spPr bwMode="auto"/>
        <p:txBody>
          <a:bodyPr/>
          <a:lstStyle/>
          <a:p>
            <a:pPr>
              <a:defRPr/>
            </a:pPr>
            <a:fld id="{17AF6D54-7F37-7AB7-E732-953C5E90B6A6}" type="slidenum">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de-DE" sz="2000">
                <a:solidFill>
                  <a:schemeClr val="tx1"/>
                </a:solidFill>
                <a:latin typeface="+mn-lt"/>
                <a:ea typeface="+mn-ea"/>
                <a:cs typeface="+mn-cs"/>
              </a:rPr>
              <a:t>Ein Large Language Model (wie etwa Chat GPT), das für das Beispiel vorausgesetzt wird, zerlegt Sprache in Bestandteile, sog. Tokens. Jedes Token entspricht einem mathematischen Vektor. Sprache wird so mathematisch abgebildet und für Computer verständlich. Die semantischen Beziehungen zwischen Wörtern können als dreidimensionaler Raum abgebildet werden. Ihre Position im Raum repräsentiert die Beziehungen der Wörter zueinander. So kann das Modell Worte finden, die im Zusammenhang mit „Katze“ genutzt werden und die Struktur von Haikus abbilden.</a:t>
            </a:r>
            <a:endParaRPr sz="2000"/>
          </a:p>
          <a:p>
            <a:pPr>
              <a:defRPr/>
            </a:pPr>
            <a:r>
              <a:rPr lang="de-DE" sz="2000">
                <a:solidFill>
                  <a:schemeClr val="tx1"/>
                </a:solidFill>
                <a:latin typeface="+mn-lt"/>
                <a:ea typeface="+mn-ea"/>
                <a:cs typeface="+mn-cs"/>
              </a:rPr>
              <a:t>Das Modell errechnet, welches Token im Kontext der vorhergehenden Tokens mit der höchsten Wahrscheinlichkeit als nächstes folgen würde.  Um eine ständige Wiederholung desselben Textes zu verhindern wird diese Ausgabe in gewissem Maße randomisiert, was gelegentlich zu unsinnigen Ergebnissen führen kann. </a:t>
            </a:r>
            <a:endParaRPr sz="2000"/>
          </a:p>
          <a:p>
            <a:pPr>
              <a:defRPr/>
            </a:pPr>
            <a:r>
              <a:rPr lang="de-DE" sz="2000">
                <a:solidFill>
                  <a:schemeClr val="tx1"/>
                </a:solidFill>
                <a:latin typeface="+mn-lt"/>
                <a:ea typeface="+mn-ea"/>
                <a:cs typeface="+mn-cs"/>
              </a:rPr>
              <a:t>Während unser Beispiel, wie gesagt, ein LLM voraussetzt, ist der beschriebene Prozess mit dem identisch, mit dem solche Modelle selbst trainiert werden.  </a:t>
            </a:r>
            <a:endParaRPr sz="2000"/>
          </a:p>
          <a:p>
            <a:pPr>
              <a:defRPr/>
            </a:pPr>
            <a:endParaRPr/>
          </a:p>
        </p:txBody>
      </p:sp>
      <p:sp>
        <p:nvSpPr>
          <p:cNvPr id="4" name="Slide Number Placeholder 3"/>
          <p:cNvSpPr>
            <a:spLocks noGrp="1"/>
          </p:cNvSpPr>
          <p:nvPr>
            <p:ph type="sldNum" sz="quarter" idx="10"/>
          </p:nvPr>
        </p:nvSpPr>
        <p:spPr bwMode="auto"/>
        <p:txBody>
          <a:bodyPr/>
          <a:lstStyle/>
          <a:p>
            <a:pPr>
              <a:defRPr/>
            </a:pPr>
            <a:fld id="{62B1F14A-D31A-F139-7490-A59CECC5846E}"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02438637" name="Slide Image Placeholder 1"/>
          <p:cNvSpPr>
            <a:spLocks noGrp="1" noRot="1" noChangeAspect="1"/>
          </p:cNvSpPr>
          <p:nvPr>
            <p:ph type="sldImg"/>
          </p:nvPr>
        </p:nvSpPr>
        <p:spPr bwMode="auto"/>
      </p:sp>
      <p:sp>
        <p:nvSpPr>
          <p:cNvPr id="221551898" name="Notes Placeholder 2"/>
          <p:cNvSpPr>
            <a:spLocks noGrp="1"/>
          </p:cNvSpPr>
          <p:nvPr>
            <p:ph type="body" idx="1"/>
          </p:nvPr>
        </p:nvSpPr>
        <p:spPr bwMode="auto"/>
        <p:txBody>
          <a:bodyPr/>
          <a:lstStyle/>
          <a:p>
            <a:pPr>
              <a:defRPr/>
            </a:pPr>
            <a:r>
              <a:rPr lang="de-DE" sz="2000">
                <a:solidFill>
                  <a:schemeClr val="tx1"/>
                </a:solidFill>
                <a:latin typeface="Calibri"/>
                <a:ea typeface="Arial"/>
                <a:cs typeface="Arial"/>
              </a:rPr>
              <a:t>Zum Abschluss sollten die Studierenden animiert werden, das gelernte noch einmal zu reflektieren und auch weiterzudenken.Dazu haben wir einige Fragen als Denkanstöße formuliert. </a:t>
            </a:r>
            <a:endParaRPr sz="2000"/>
          </a:p>
          <a:p>
            <a:pPr>
              <a:defRPr/>
            </a:pPr>
            <a:r>
              <a:rPr lang="de-DE" sz="2000">
                <a:solidFill>
                  <a:schemeClr val="tx1"/>
                </a:solidFill>
                <a:latin typeface="Calibri"/>
                <a:ea typeface="Arial"/>
                <a:cs typeface="Arial"/>
              </a:rPr>
              <a:t>Diese Frage zielt auf die Gefahr ab, durch unausgewogene Daten Biases im KI-Output zu erhalten. Die KI würde so agieren, als wären alle Katzen gefleckt. Ein so offensichtlicher Bias würde in der Realität wohl in Schritt 3 behoben werden. Weniger offensichtliche Bias können aber übersehen werden, andererseits kann eine Korrektur dazu führen, dass der KI Output die Realität in eine andere Richtung verzerrt.</a:t>
            </a:r>
            <a:endParaRPr sz="2000"/>
          </a:p>
          <a:p>
            <a:pPr>
              <a:defRPr/>
            </a:pPr>
            <a:endParaRPr/>
          </a:p>
        </p:txBody>
      </p:sp>
      <p:sp>
        <p:nvSpPr>
          <p:cNvPr id="833493252" name="Slide Number Placeholder 3"/>
          <p:cNvSpPr>
            <a:spLocks noGrp="1"/>
          </p:cNvSpPr>
          <p:nvPr>
            <p:ph type="sldNum" sz="quarter" idx="10"/>
          </p:nvPr>
        </p:nvSpPr>
        <p:spPr bwMode="auto"/>
        <p:txBody>
          <a:bodyPr/>
          <a:lstStyle/>
          <a:p>
            <a:pPr>
              <a:defRPr/>
            </a:pPr>
            <a:fld id="{FC08A3FE-E41A-856D-9B2F-A21FA59EAFBC}" type="slidenum">
              <a:r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r>
              <a:rPr lang="de-DE" sz="2000"/>
              <a:t>An dieser Stelle würde es sich anbieten, Überlegungen dazu anzustellen, welche Aufgaben KI in Ihrem Fach übernehmen könnte oder mit welchen Daten sie trainiert werden kann. Dies kann durch die Studierenden geschehen oder indem Sie selbst Beispiele vorstellen. Anbieten würde es, sich auf das Beispiel zu beziehen, im Sinne von: „Statt Haikus zu schreiben, könnte eine KI in unserem Fach…“ Ist die Aktivität der Studierenden hier hoch, kann dies die Diskussionsfrage  auf Folie 14 ersetzen.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de-DE" sz="2000">
                <a:solidFill>
                  <a:schemeClr val="tx1"/>
                </a:solidFill>
                <a:latin typeface="+mn-lt"/>
                <a:ea typeface="+mn-ea"/>
                <a:cs typeface="+mn-cs"/>
              </a:rPr>
              <a:t>Diese  Frage zielt darauf ab, die Studierenden zu animieren, das gelernte für sich noch einmal zusammenzufassen. Angelehnt an die Methode „One-Minute-Paper“ können sie dies einzeln in Schriftform tun. Eine „Musterlösung finden Sie auf der letzten Folie.</a:t>
            </a:r>
            <a:endParaRPr sz="2000"/>
          </a:p>
          <a:p>
            <a:pPr>
              <a:defRPr/>
            </a:pPr>
            <a:endParaRPr/>
          </a:p>
        </p:txBody>
      </p:sp>
      <p:sp>
        <p:nvSpPr>
          <p:cNvPr id="4" name="Slide Number Placeholder 3"/>
          <p:cNvSpPr>
            <a:spLocks noGrp="1"/>
          </p:cNvSpPr>
          <p:nvPr>
            <p:ph type="sldNum" sz="quarter" idx="10"/>
          </p:nvPr>
        </p:nvSpPr>
        <p:spPr bwMode="auto"/>
        <p:txBody>
          <a:bodyPr/>
          <a:lstStyle/>
          <a:p>
            <a:pPr>
              <a:defRPr/>
            </a:pPr>
            <a:fld id="{62317B9B-2885-C86C-3AB3-080428348161}" type="slidenum">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normAutofit fontScale="77500" lnSpcReduction="20000"/>
          </a:bodyPr>
          <a:lstStyle/>
          <a:p>
            <a:pPr marL="0" marR="0" lvl="0" indent="0" algn="l" defTabSz="286962">
              <a:lnSpc>
                <a:spcPct val="100000"/>
              </a:lnSpc>
              <a:spcBef>
                <a:spcPts val="0"/>
              </a:spcBef>
              <a:spcAft>
                <a:spcPts val="0"/>
              </a:spcAft>
              <a:buClrTx/>
              <a:buSzTx/>
              <a:buFontTx/>
              <a:buNone/>
              <a:defRPr/>
            </a:pPr>
            <a:r>
              <a:rPr lang="de-DE" sz="2000">
                <a:solidFill>
                  <a:schemeClr val="tx1"/>
                </a:solidFill>
                <a:latin typeface="+mn-lt"/>
                <a:ea typeface="+mn-ea"/>
                <a:cs typeface="+mn-cs"/>
              </a:rPr>
              <a:t>Die abschließende Zusammenfassung soll helfen, das gelernte noch einmal in Erinnerung zu rufen und damit die Behaltensleistung zu verbessern.</a:t>
            </a:r>
            <a:endParaRPr sz="2000"/>
          </a:p>
          <a:p>
            <a:pPr>
              <a:defRPr/>
            </a:pPr>
            <a:endParaRPr sz="2000">
              <a:solidFill>
                <a:schemeClr val="tx1"/>
              </a:solidFill>
              <a:latin typeface="+mn-lt"/>
              <a:ea typeface="+mn-ea"/>
              <a:cs typeface="+mn-cs"/>
            </a:endParaRPr>
          </a:p>
          <a:p>
            <a:pPr>
              <a:defRPr/>
            </a:pPr>
            <a:r>
              <a:rPr lang="de-DE" sz="2000">
                <a:solidFill>
                  <a:schemeClr val="tx1"/>
                </a:solidFill>
                <a:latin typeface="+mn-lt"/>
                <a:ea typeface="+mn-ea"/>
                <a:cs typeface="+mn-cs"/>
              </a:rPr>
              <a:t>Fragen antizipieren</a:t>
            </a:r>
            <a:endParaRPr sz="2000"/>
          </a:p>
          <a:p>
            <a:pPr lvl="0">
              <a:defRPr/>
            </a:pPr>
            <a:r>
              <a:rPr lang="de-DE" sz="2000">
                <a:solidFill>
                  <a:schemeClr val="tx1"/>
                </a:solidFill>
                <a:latin typeface="+mn-lt"/>
                <a:ea typeface="+mn-ea"/>
                <a:cs typeface="+mn-cs"/>
              </a:rPr>
              <a:t>Andere Trainingsmethoden</a:t>
            </a:r>
            <a:endParaRPr sz="2000"/>
          </a:p>
          <a:p>
            <a:pPr lvl="1">
              <a:defRPr/>
            </a:pPr>
            <a:r>
              <a:rPr lang="de-DE" sz="2000">
                <a:solidFill>
                  <a:schemeClr val="tx1"/>
                </a:solidFill>
                <a:latin typeface="+mn-lt"/>
                <a:ea typeface="+mn-ea"/>
                <a:cs typeface="+mn-cs"/>
              </a:rPr>
              <a:t>Hier werden supervised learning (Training anhand von Datensätzen) und reinforced learning from human feedback vorgestellt; das Feedback könnte aber auch von einer anderen KI kommen, die Katzenhaikus erkennen kann.</a:t>
            </a:r>
            <a:endParaRPr sz="2000"/>
          </a:p>
          <a:p>
            <a:pPr lvl="1">
              <a:defRPr/>
            </a:pPr>
            <a:r>
              <a:rPr lang="de-DE" sz="2000">
                <a:solidFill>
                  <a:schemeClr val="tx1"/>
                </a:solidFill>
                <a:latin typeface="+mn-lt"/>
                <a:ea typeface="+mn-ea"/>
                <a:cs typeface="+mn-cs"/>
              </a:rPr>
              <a:t>Reinforced learning kann auch ohne vorher eingegebenen Daten erfolgen. Die KI lernt so, selbstständig bestimmte Probleme zu lösen. So lernen KIs z.B. Spiele zu spielen.</a:t>
            </a:r>
            <a:endParaRPr sz="2000"/>
          </a:p>
          <a:p>
            <a:pPr lvl="1">
              <a:defRPr/>
            </a:pPr>
            <a:r>
              <a:rPr lang="de-DE" sz="2000">
                <a:solidFill>
                  <a:schemeClr val="tx1"/>
                </a:solidFill>
                <a:latin typeface="+mn-lt"/>
                <a:ea typeface="+mn-ea"/>
                <a:cs typeface="+mn-cs"/>
              </a:rPr>
              <a:t>Beim unsupervised learning erhält die KI zwar Daten, aber keine Beispiele, was sie damit tun soll. So soll sie selbständig Muster und Gruppen entdecken und z.B. Clustern </a:t>
            </a:r>
            <a:endParaRPr sz="2000"/>
          </a:p>
          <a:p>
            <a:pPr lvl="1">
              <a:defRPr/>
            </a:pPr>
            <a:r>
              <a:rPr lang="de-DE" sz="2000">
                <a:solidFill>
                  <a:schemeClr val="tx1"/>
                </a:solidFill>
                <a:latin typeface="+mn-lt"/>
                <a:ea typeface="+mn-ea"/>
                <a:cs typeface="+mn-cs"/>
              </a:rPr>
              <a:t>Semi-supervised learning ist eine Mischform, bei der die KI zunächst eine kleine Menge an gelabelten Beispieldaten erhält, um auf dieser Basis weitere Daten selbstständig zu sortieren.</a:t>
            </a:r>
            <a:endParaRPr sz="2000"/>
          </a:p>
          <a:p>
            <a:pPr lvl="0">
              <a:defRPr/>
            </a:pPr>
            <a:r>
              <a:rPr lang="de-DE" sz="2000">
                <a:solidFill>
                  <a:schemeClr val="tx1"/>
                </a:solidFill>
                <a:latin typeface="+mn-lt"/>
                <a:ea typeface="+mn-ea"/>
                <a:cs typeface="+mn-cs"/>
              </a:rPr>
              <a:t>Welche Menschen trainieren die Modelle?</a:t>
            </a:r>
            <a:endParaRPr sz="2000"/>
          </a:p>
          <a:p>
            <a:pPr lvl="1">
              <a:defRPr/>
            </a:pPr>
            <a:r>
              <a:rPr lang="de-DE" sz="2000">
                <a:solidFill>
                  <a:schemeClr val="tx1"/>
                </a:solidFill>
                <a:latin typeface="+mn-lt"/>
                <a:ea typeface="+mn-ea"/>
                <a:cs typeface="+mn-cs"/>
              </a:rPr>
              <a:t>Das Feintuning von Chat GPT erfolgte zum Teil durch Klickworker in Ländern des globalen Südens, z.T. unter extrem belastenden Bedingungen. </a:t>
            </a:r>
            <a:r>
              <a:rPr lang="de-DE" sz="2000" u="sng">
                <a:solidFill>
                  <a:schemeClr val="tx1"/>
                </a:solidFill>
                <a:latin typeface="+mn-lt"/>
                <a:ea typeface="+mn-ea"/>
                <a:cs typeface="+mn-cs"/>
                <a:hlinkClick r:id="rId3" tooltip="https://time.com/6247678/openai-chatgpt-kenya-workers/"/>
              </a:rPr>
              <a:t>https://time.com/6247678/openai-</a:t>
            </a:r>
            <a:endParaRPr sz="2000"/>
          </a:p>
          <a:p>
            <a:pPr lvl="1">
              <a:defRPr/>
            </a:pPr>
            <a:endParaRPr sz="2000" u="sng">
              <a:solidFill>
                <a:schemeClr val="tx1"/>
              </a:solidFill>
              <a:latin typeface="+mn-lt"/>
              <a:ea typeface="+mn-ea"/>
              <a:cs typeface="+mn-cs"/>
            </a:endParaRPr>
          </a:p>
          <a:p>
            <a:pPr lvl="1">
              <a:defRPr/>
            </a:pPr>
            <a:r>
              <a:rPr lang="de-DE" sz="2000" u="sng">
                <a:solidFill>
                  <a:schemeClr val="tx1"/>
                </a:solidFill>
                <a:latin typeface="+mn-lt"/>
                <a:ea typeface="+mn-ea"/>
                <a:cs typeface="+mn-cs"/>
                <a:hlinkClick r:id="rId3" tooltip="https://time.com/6247678/openai-chatgpt-kenya-workers/"/>
              </a:rPr>
              <a:t>chatgpt-kenya-workers/</a:t>
            </a:r>
            <a:endParaRPr sz="2000">
              <a:solidFill>
                <a:schemeClr val="tx1"/>
              </a:solidFill>
              <a:latin typeface="+mn-lt"/>
              <a:ea typeface="+mn-ea"/>
              <a:cs typeface="+mn-cs"/>
            </a:endParaRPr>
          </a:p>
          <a:p>
            <a:pPr>
              <a:defRPr/>
            </a:pPr>
            <a:r>
              <a:rPr lang="de-DE" sz="2000">
                <a:solidFill>
                  <a:schemeClr val="tx1"/>
                </a:solidFill>
                <a:latin typeface="+mn-lt"/>
                <a:ea typeface="+mn-ea"/>
                <a:cs typeface="+mn-cs"/>
              </a:rPr>
              <a:t> </a:t>
            </a:r>
            <a:endParaRPr sz="2000"/>
          </a:p>
          <a:p>
            <a:pPr>
              <a:defRPr/>
            </a:pPr>
            <a:r>
              <a:rPr lang="de-DE" sz="2000">
                <a:solidFill>
                  <a:schemeClr val="tx1"/>
                </a:solidFill>
                <a:latin typeface="+mn-lt"/>
                <a:ea typeface="+mn-ea"/>
                <a:cs typeface="+mn-cs"/>
              </a:rPr>
              <a:t>Material</a:t>
            </a:r>
            <a:endParaRPr sz="2000"/>
          </a:p>
          <a:p>
            <a:pPr>
              <a:defRPr/>
            </a:pPr>
            <a:r>
              <a:rPr lang="de-DE" sz="2000" u="sng">
                <a:solidFill>
                  <a:schemeClr val="tx1"/>
                </a:solidFill>
                <a:latin typeface="+mn-lt"/>
                <a:ea typeface="+mn-ea"/>
                <a:cs typeface="+mn-cs"/>
                <a:hlinkClick r:id="rId4" tooltip="https://ilias.uni-marburg.de/ilias.php?baseClass=illmpresentationgui&amp;cmd=layout&amp;ref_id=4032910&amp;obj_id=1"/>
              </a:rPr>
              <a:t>Lernmodul zu Generativen KI</a:t>
            </a:r>
            <a:r>
              <a:rPr lang="de-DE" sz="2000">
                <a:solidFill>
                  <a:schemeClr val="tx1"/>
                </a:solidFill>
                <a:latin typeface="+mn-lt"/>
                <a:ea typeface="+mn-ea"/>
                <a:cs typeface="+mn-cs"/>
              </a:rPr>
              <a:t> der Universität Marburg</a:t>
            </a:r>
            <a:endParaRPr sz="2000"/>
          </a:p>
          <a:p>
            <a:pPr>
              <a:defRPr/>
            </a:pPr>
            <a:r>
              <a:rPr lang="de-DE" sz="2000" u="sng">
                <a:solidFill>
                  <a:schemeClr val="tx1"/>
                </a:solidFill>
                <a:latin typeface="+mn-lt"/>
                <a:ea typeface="+mn-ea"/>
                <a:cs typeface="+mn-cs"/>
              </a:rPr>
              <a:t>KI Selbstlernkurse</a:t>
            </a:r>
            <a:r>
              <a:rPr lang="de-DE" sz="2000">
                <a:solidFill>
                  <a:schemeClr val="tx1"/>
                </a:solidFill>
                <a:latin typeface="+mn-lt"/>
                <a:ea typeface="+mn-ea"/>
                <a:cs typeface="+mn-cs"/>
              </a:rPr>
              <a:t> der Uni Göttingen</a:t>
            </a:r>
            <a:endParaRPr sz="2000"/>
          </a:p>
          <a:p>
            <a:pPr>
              <a:defRPr/>
            </a:pPr>
            <a:endParaRPr sz="2000"/>
          </a:p>
        </p:txBody>
      </p:sp>
      <p:sp>
        <p:nvSpPr>
          <p:cNvPr id="4" name="Slide Number Placeholder 3"/>
          <p:cNvSpPr>
            <a:spLocks noGrp="1"/>
          </p:cNvSpPr>
          <p:nvPr>
            <p:ph type="sldNum" sz="quarter" idx="10"/>
          </p:nvPr>
        </p:nvSpPr>
        <p:spPr bwMode="auto"/>
        <p:txBody>
          <a:bodyPr/>
          <a:lstStyle/>
          <a:p>
            <a:pPr>
              <a:defRPr/>
            </a:pPr>
            <a:fld id="{56578679-5509-6848-7887-5F8FB5EA6DB8}" type="slidenum">
              <a:rPr/>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de-DE" sz="2000"/>
              <a:t>Dies soll Ihnen und den Studierenden noch einmal deutlich machen, was das Ziel dieser Einheit ist. In der Lernzielpyramide nach Bloom bewegen wir uns auf der untersten Stufe, es geht also wirklich nur um eine Basis, um einen vertiefenden Einstieg in das Thema zu ermöglichen. </a:t>
            </a:r>
            <a:endParaRPr sz="2000"/>
          </a:p>
        </p:txBody>
      </p:sp>
      <p:sp>
        <p:nvSpPr>
          <p:cNvPr id="4" name="Slide Number Placeholder 3"/>
          <p:cNvSpPr>
            <a:spLocks noGrp="1"/>
          </p:cNvSpPr>
          <p:nvPr>
            <p:ph type="sldNum" sz="quarter" idx="10"/>
          </p:nvPr>
        </p:nvSpPr>
        <p:spPr bwMode="auto"/>
        <p:txBody>
          <a:bodyPr/>
          <a:lstStyle/>
          <a:p>
            <a:pPr>
              <a:defRPr/>
            </a:pPr>
            <a:fld id="{691385B9-8CE0-290B-17F2-015175BF453A}"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C2B0605-3D27-5EC4-509A-59622BFBEDCF}"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286962">
              <a:lnSpc>
                <a:spcPct val="100000"/>
              </a:lnSpc>
              <a:spcBef>
                <a:spcPts val="0"/>
              </a:spcBef>
              <a:spcAft>
                <a:spcPts val="0"/>
              </a:spcAft>
              <a:buClrTx/>
              <a:buSzTx/>
              <a:buFontTx/>
              <a:buNone/>
              <a:defRPr/>
            </a:pPr>
            <a:r>
              <a:rPr lang="de-DE" sz="2000">
                <a:solidFill>
                  <a:schemeClr val="tx1"/>
                </a:solidFill>
                <a:latin typeface="+mn-lt"/>
                <a:ea typeface="+mn-ea"/>
                <a:cs typeface="+mn-cs"/>
              </a:rPr>
              <a:t>Die Frage soll den Studierenden den Einstieg in die Lerneinheit erleichtern. Hier kann auch geklärt werden, ob die Studierenden mit der verbreitetsten Form von Haikus vertraut sind: 3 Zeilen mit fünf, sieben und fünf Zeilen. Ein tieferer Einstieg in das Beispiel würde nur ablenken. Lassen Sie den Studierenden etwas Zeit, Antworten zu sammeln. </a:t>
            </a:r>
            <a:endParaRPr/>
          </a:p>
          <a:p>
            <a:pPr>
              <a:defRPr/>
            </a:pPr>
            <a:endParaRPr/>
          </a:p>
        </p:txBody>
      </p:sp>
      <p:sp>
        <p:nvSpPr>
          <p:cNvPr id="4" name="Slide Number Placeholder 3"/>
          <p:cNvSpPr>
            <a:spLocks noGrp="1"/>
          </p:cNvSpPr>
          <p:nvPr>
            <p:ph type="sldNum" sz="quarter" idx="10"/>
          </p:nvPr>
        </p:nvSpPr>
        <p:spPr bwMode="auto"/>
        <p:txBody>
          <a:bodyPr/>
          <a:lstStyle/>
          <a:p>
            <a:pPr>
              <a:defRPr/>
            </a:pPr>
            <a:fld id="{E23AEB6C-738B-91E0-7174-160877A57203}"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286962">
              <a:lnSpc>
                <a:spcPct val="100000"/>
              </a:lnSpc>
              <a:spcBef>
                <a:spcPts val="0"/>
              </a:spcBef>
              <a:spcAft>
                <a:spcPts val="0"/>
              </a:spcAft>
              <a:buClrTx/>
              <a:buSzTx/>
              <a:buFontTx/>
              <a:buNone/>
              <a:defRPr/>
            </a:pPr>
            <a:r>
              <a:rPr lang="de-DE" sz="2000">
                <a:solidFill>
                  <a:schemeClr val="tx1"/>
                </a:solidFill>
                <a:latin typeface="+mn-lt"/>
                <a:ea typeface="+mn-ea"/>
                <a:cs typeface="+mn-cs"/>
              </a:rPr>
              <a:t>Diese Frage ist der eigentliche Einstieg ins Thema. Sie dient zum einen dazu, die Studierenden zu motivieren, darüber nachzudenken, was sie bereits über KI-Lernprozesse wissen. Zum anderen hilft sie Ihnen einzuschätzen, wie viel Vorwissen bei den Studierenden zu dem Thema vorhanden ist.</a:t>
            </a:r>
            <a:endParaRPr sz="2000"/>
          </a:p>
          <a:p>
            <a:pPr>
              <a:defRPr/>
            </a:pPr>
            <a:endParaRPr/>
          </a:p>
        </p:txBody>
      </p:sp>
      <p:sp>
        <p:nvSpPr>
          <p:cNvPr id="4" name="Slide Number Placeholder 3"/>
          <p:cNvSpPr>
            <a:spLocks noGrp="1"/>
          </p:cNvSpPr>
          <p:nvPr>
            <p:ph type="sldNum" sz="quarter" idx="10"/>
          </p:nvPr>
        </p:nvSpPr>
        <p:spPr bwMode="auto"/>
        <p:txBody>
          <a:bodyPr/>
          <a:lstStyle/>
          <a:p>
            <a:pPr>
              <a:defRPr/>
            </a:pPr>
            <a:fld id="{E23AEB6C-738B-91E0-7174-160877A57203}"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5F2D4CF-F239-8B8F-0FA4-FACE3E1AEF76}"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60447576" name="Slide Image Placeholder 1"/>
          <p:cNvSpPr>
            <a:spLocks noGrp="1" noRot="1" noChangeAspect="1"/>
          </p:cNvSpPr>
          <p:nvPr>
            <p:ph type="sldImg"/>
          </p:nvPr>
        </p:nvSpPr>
        <p:spPr bwMode="auto"/>
      </p:sp>
      <p:sp>
        <p:nvSpPr>
          <p:cNvPr id="1436973255" name="Notes Placeholder 2"/>
          <p:cNvSpPr>
            <a:spLocks noGrp="1"/>
          </p:cNvSpPr>
          <p:nvPr>
            <p:ph type="body" idx="1"/>
          </p:nvPr>
        </p:nvSpPr>
        <p:spPr bwMode="auto"/>
        <p:txBody>
          <a:bodyPr/>
          <a:lstStyle/>
          <a:p>
            <a:pPr>
              <a:defRPr/>
            </a:pPr>
            <a:r>
              <a:rPr sz="2000"/>
              <a:t>Je mehr Daten, des</a:t>
            </a:r>
            <a:r>
              <a:rPr lang="de-DE" sz="2000"/>
              <a:t>t</a:t>
            </a:r>
            <a:r>
              <a:rPr sz="2000"/>
              <a:t>o besser das Modell</a:t>
            </a:r>
          </a:p>
          <a:p>
            <a:pPr marL="0" marR="0" lvl="0" indent="0" algn="l" defTabSz="286962">
              <a:lnSpc>
                <a:spcPct val="100000"/>
              </a:lnSpc>
              <a:spcBef>
                <a:spcPts val="0"/>
              </a:spcBef>
              <a:spcAft>
                <a:spcPts val="0"/>
              </a:spcAft>
              <a:buClrTx/>
              <a:buSzTx/>
              <a:buFontTx/>
              <a:buNone/>
              <a:defRPr/>
            </a:pPr>
            <a:r>
              <a:rPr lang="de-DE" sz="2000">
                <a:solidFill>
                  <a:schemeClr val="tx1"/>
                </a:solidFill>
                <a:latin typeface="+mn-lt"/>
                <a:ea typeface="+mn-ea"/>
                <a:cs typeface="+mn-cs"/>
              </a:rPr>
              <a:t>Wesentlich für die Leistungsfähigkeit moderner KIs ist die schiere Menge an Daten, mit denen sie trainiert wurden. Im Falle von Large Language Models LLM natürlich Texte, auf die aus dem Internet zugegriffen werden konnte. Quantität Da ein großer Teil dieser Texte auf Englisch ist, können die meisten LLMs mit englischen Texten (In&amp;Output) besser umgehen, als mit selteneren Sprachen. Qualität bezieht sich v.a. auf die Gefahr, durch einseitige Datensamples Biases zu produzieren. Darauf wird in Folie 15 Bezug genommen.</a:t>
            </a:r>
            <a:endParaRPr sz="2000"/>
          </a:p>
          <a:p>
            <a:pPr>
              <a:defRPr/>
            </a:pPr>
            <a:endParaRPr/>
          </a:p>
        </p:txBody>
      </p:sp>
      <p:sp>
        <p:nvSpPr>
          <p:cNvPr id="2083922149" name="Slide Number Placeholder 3"/>
          <p:cNvSpPr>
            <a:spLocks noGrp="1"/>
          </p:cNvSpPr>
          <p:nvPr>
            <p:ph type="sldNum" sz="quarter" idx="10"/>
          </p:nvPr>
        </p:nvSpPr>
        <p:spPr bwMode="auto"/>
        <p:txBody>
          <a:bodyPr/>
          <a:lstStyle/>
          <a:p>
            <a:pPr>
              <a:defRPr/>
            </a:pPr>
            <a:fld id="{7220CA43-D188-3059-01E6-86BB231C9DE9}"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CF6DB4E-8A70-20AB-9638-8A15A9552A15}"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93547032" name="Slide Image Placeholder 1"/>
          <p:cNvSpPr>
            <a:spLocks noGrp="1" noRot="1" noChangeAspect="1"/>
          </p:cNvSpPr>
          <p:nvPr>
            <p:ph type="sldImg"/>
          </p:nvPr>
        </p:nvSpPr>
        <p:spPr bwMode="auto"/>
      </p:sp>
      <p:sp>
        <p:nvSpPr>
          <p:cNvPr id="67107434" name="Notes Placeholder 2"/>
          <p:cNvSpPr>
            <a:spLocks noGrp="1"/>
          </p:cNvSpPr>
          <p:nvPr>
            <p:ph type="body" idx="1"/>
          </p:nvPr>
        </p:nvSpPr>
        <p:spPr bwMode="auto"/>
        <p:txBody>
          <a:bodyPr/>
          <a:lstStyle/>
          <a:p>
            <a:pPr>
              <a:defRPr/>
            </a:pPr>
            <a:r>
              <a:rPr lang="de-DE" sz="2000">
                <a:solidFill>
                  <a:schemeClr val="tx1"/>
                </a:solidFill>
                <a:latin typeface="+mn-lt"/>
                <a:ea typeface="+mn-ea"/>
                <a:cs typeface="+mn-cs"/>
              </a:rPr>
              <a:t>Hier wird der Prozess des Überwachten Lernens (Supervised Machine Learning) beschrieben. Der KI werden gekennzeichnete Daten („Dies sind Haikus.“ „Dies sind Worte, die im Zusammenhang mit Katzen genutzt werden.“ „Dies sind Haikus über Katzen.“) zur Verfügung gestellt. Teile dieser Texte werden entfernt, und die KI muss nun die fehlenden Worte ergänzen. Das Feedback darüber verändert das statistische Modell der KI darüber, mit welcher Wahrscheinlichkeit eine Antwort richtig ist. </a:t>
            </a:r>
            <a:endParaRPr/>
          </a:p>
        </p:txBody>
      </p:sp>
      <p:sp>
        <p:nvSpPr>
          <p:cNvPr id="1846405313" name="Slide Number Placeholder 3"/>
          <p:cNvSpPr>
            <a:spLocks noGrp="1"/>
          </p:cNvSpPr>
          <p:nvPr>
            <p:ph type="sldNum" sz="quarter" idx="10"/>
          </p:nvPr>
        </p:nvSpPr>
        <p:spPr bwMode="auto"/>
        <p:txBody>
          <a:bodyPr/>
          <a:lstStyle/>
          <a:p>
            <a:pPr>
              <a:defRPr/>
            </a:pPr>
            <a:fld id="{6CAF199A-555A-3FCE-D302-55A8BB1238FE}"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
    <p:spTree>
      <p:nvGrpSpPr>
        <p:cNvPr id="1" name=""/>
        <p:cNvGrpSpPr/>
        <p:nvPr/>
      </p:nvGrpSpPr>
      <p:grpSpPr bwMode="auto">
        <a:xfrm>
          <a:off x="0" y="0"/>
          <a:ext cx="0" cy="0"/>
          <a:chOff x="0" y="0"/>
          <a:chExt cx="0" cy="0"/>
        </a:xfrm>
      </p:grpSpPr>
      <p:sp>
        <p:nvSpPr>
          <p:cNvPr id="81" name="object 2"/>
          <p:cNvSpPr/>
          <p:nvPr userDrawn="1"/>
        </p:nvSpPr>
        <p:spPr bwMode="auto">
          <a:xfrm>
            <a:off x="0" y="4781848"/>
            <a:ext cx="9144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100">
              <a:solidFill>
                <a:schemeClr val="bg1">
                  <a:lumMod val="85000"/>
                </a:schemeClr>
              </a:solidFill>
            </a:endParaRPr>
          </a:p>
        </p:txBody>
      </p:sp>
      <p:sp>
        <p:nvSpPr>
          <p:cNvPr id="8"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C5DFC1A0-EAC7-FF46-B484-6832FF4081D7}" type="datetime1">
              <a:rPr lang="de-DE"/>
              <a:t>07.04.2026</a:t>
            </a:fld>
            <a:endParaRPr lang="en-US"/>
          </a:p>
        </p:txBody>
      </p:sp>
      <p:sp>
        <p:nvSpPr>
          <p:cNvPr id="10" name="Holder 6"/>
          <p:cNvSpPr>
            <a:spLocks noGrp="1"/>
          </p:cNvSpPr>
          <p:nvPr>
            <p:ph type="sldNum" sz="quarter" idx="10"/>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
        <p:nvSpPr>
          <p:cNvPr id="15" name="Titel 14"/>
          <p:cNvSpPr>
            <a:spLocks noGrp="1"/>
          </p:cNvSpPr>
          <p:nvPr>
            <p:ph type="title"/>
          </p:nvPr>
        </p:nvSpPr>
        <p:spPr bwMode="auto">
          <a:xfrm>
            <a:off x="549124" y="2451200"/>
            <a:ext cx="7623279" cy="584775"/>
          </a:xfrm>
          <a:prstGeom prst="rect">
            <a:avLst/>
          </a:prstGeom>
        </p:spPr>
        <p:txBody>
          <a:bodyPr vert="horz"/>
          <a:lstStyle>
            <a:lvl1pPr>
              <a:defRPr sz="4000">
                <a:solidFill>
                  <a:schemeClr val="tx2"/>
                </a:solidFill>
                <a:latin typeface="+mj-lt"/>
              </a:defRPr>
            </a:lvl1pPr>
          </a:lstStyle>
          <a:p>
            <a:pPr>
              <a:defRPr/>
            </a:pPr>
            <a:endParaRPr lang="de-DE"/>
          </a:p>
        </p:txBody>
      </p:sp>
      <p:sp>
        <p:nvSpPr>
          <p:cNvPr id="74" name="Holder 3"/>
          <p:cNvSpPr>
            <a:spLocks noGrp="1"/>
          </p:cNvSpPr>
          <p:nvPr>
            <p:ph type="body" idx="1"/>
          </p:nvPr>
        </p:nvSpPr>
        <p:spPr bwMode="auto">
          <a:xfrm>
            <a:off x="660797" y="2198515"/>
            <a:ext cx="5786438" cy="301228"/>
          </a:xfrm>
          <a:prstGeom prst="rect">
            <a:avLst/>
          </a:prstGeom>
        </p:spPr>
        <p:txBody>
          <a:bodyPr lIns="0" tIns="0" rIns="0" bIns="0"/>
          <a:lstStyle>
            <a:lvl1pPr>
              <a:defRPr sz="2000" b="0" i="0" cap="small">
                <a:solidFill>
                  <a:schemeClr val="accent6"/>
                </a:solidFill>
                <a:latin typeface="+mj-lt"/>
                <a:cs typeface="DINPro"/>
              </a:defRPr>
            </a:lvl1pPr>
          </a:lstStyle>
          <a:p>
            <a:pPr>
              <a:defRPr/>
            </a:pPr>
            <a:endParaRPr/>
          </a:p>
        </p:txBody>
      </p:sp>
      <p:sp>
        <p:nvSpPr>
          <p:cNvPr id="13"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
        <p:nvSpPr>
          <p:cNvPr id="11" name="Untertitel 1"/>
          <p:cNvSpPr>
            <a:spLocks noGrp="1"/>
          </p:cNvSpPr>
          <p:nvPr>
            <p:ph type="subTitle" idx="4"/>
          </p:nvPr>
        </p:nvSpPr>
        <p:spPr bwMode="auto">
          <a:xfrm>
            <a:off x="611560" y="3129628"/>
            <a:ext cx="6400800" cy="276999"/>
          </a:xfrm>
          <a:prstGeom prst="rect">
            <a:avLst/>
          </a:prstGeom>
        </p:spPr>
        <p:txBody>
          <a:bodyPr/>
          <a:lstStyle>
            <a:lvl1pPr>
              <a:defRPr>
                <a:solidFill>
                  <a:schemeClr val="accent6"/>
                </a:solidFill>
              </a:defRPr>
            </a:lvl1pPr>
          </a:lstStyle>
          <a:p>
            <a:pPr>
              <a:defRPr/>
            </a:pP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extfolie">
    <p:spTree>
      <p:nvGrpSpPr>
        <p:cNvPr id="1" name=""/>
        <p:cNvGrpSpPr/>
        <p:nvPr/>
      </p:nvGrpSpPr>
      <p:grpSpPr bwMode="auto">
        <a:xfrm>
          <a:off x="0" y="0"/>
          <a:ext cx="0" cy="0"/>
          <a:chOff x="0" y="0"/>
          <a:chExt cx="0" cy="0"/>
        </a:xfrm>
      </p:grpSpPr>
      <p:sp>
        <p:nvSpPr>
          <p:cNvPr id="75" name="object 2"/>
          <p:cNvSpPr/>
          <p:nvPr userDrawn="1"/>
        </p:nvSpPr>
        <p:spPr bwMode="auto">
          <a:xfrm>
            <a:off x="0" y="4781848"/>
            <a:ext cx="9144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100">
              <a:solidFill>
                <a:schemeClr val="bg1">
                  <a:lumMod val="85000"/>
                </a:schemeClr>
              </a:solidFill>
            </a:endParaRPr>
          </a:p>
        </p:txBody>
      </p:sp>
      <p:sp>
        <p:nvSpPr>
          <p:cNvPr id="2" name="Holder 2"/>
          <p:cNvSpPr>
            <a:spLocks noGrp="1"/>
          </p:cNvSpPr>
          <p:nvPr>
            <p:ph type="title"/>
          </p:nvPr>
        </p:nvSpPr>
        <p:spPr bwMode="auto">
          <a:xfrm>
            <a:off x="660800" y="988761"/>
            <a:ext cx="7623279" cy="430887"/>
          </a:xfrm>
          <a:prstGeom prst="rect">
            <a:avLst/>
          </a:prstGeom>
        </p:spPr>
        <p:txBody>
          <a:bodyPr lIns="0" tIns="0" rIns="0" bIns="0"/>
          <a:lstStyle>
            <a:lvl1pPr>
              <a:defRPr sz="3200" b="0" i="0">
                <a:solidFill>
                  <a:schemeClr val="tx2"/>
                </a:solidFill>
                <a:latin typeface="+mj-lt"/>
                <a:cs typeface="DINPro"/>
              </a:defRPr>
            </a:lvl1pPr>
          </a:lstStyle>
          <a:p>
            <a:pPr>
              <a:defRPr/>
            </a:pPr>
            <a:endParaRPr/>
          </a:p>
        </p:txBody>
      </p:sp>
      <p:sp>
        <p:nvSpPr>
          <p:cNvPr id="3" name="Holder 3"/>
          <p:cNvSpPr>
            <a:spLocks noGrp="1"/>
          </p:cNvSpPr>
          <p:nvPr>
            <p:ph type="body" idx="1"/>
          </p:nvPr>
        </p:nvSpPr>
        <p:spPr bwMode="auto">
          <a:xfrm>
            <a:off x="1187624" y="1635646"/>
            <a:ext cx="5786438" cy="230832"/>
          </a:xfrm>
          <a:prstGeom prst="rect">
            <a:avLst/>
          </a:prstGeom>
        </p:spPr>
        <p:txBody>
          <a:bodyPr lIns="0" tIns="0" rIns="0" bIns="0"/>
          <a:lstStyle>
            <a:lvl1pPr>
              <a:defRPr sz="2000" b="0" i="0">
                <a:solidFill>
                  <a:schemeClr val="accent6"/>
                </a:solidFill>
                <a:latin typeface="+mj-lt"/>
                <a:cs typeface="Arial"/>
              </a:defRPr>
            </a:lvl1pPr>
          </a:lstStyle>
          <a:p>
            <a:pPr>
              <a:defRPr/>
            </a:pPr>
            <a:endParaRPr/>
          </a:p>
        </p:txBody>
      </p:sp>
      <p:sp>
        <p:nvSpPr>
          <p:cNvPr id="8"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ACF5EF15-2C16-6A49-87B6-C5AFB945A04B}" type="datetime1">
              <a:rPr lang="de-DE"/>
              <a:t>07.04.2026</a:t>
            </a:fld>
            <a:endParaRPr lang="en-US"/>
          </a:p>
        </p:txBody>
      </p:sp>
      <p:sp>
        <p:nvSpPr>
          <p:cNvPr id="10"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
        <p:nvSpPr>
          <p:cNvPr id="13"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Aufzählung">
    <p:spTree>
      <p:nvGrpSpPr>
        <p:cNvPr id="1" name=""/>
        <p:cNvGrpSpPr/>
        <p:nvPr/>
      </p:nvGrpSpPr>
      <p:grpSpPr bwMode="auto">
        <a:xfrm>
          <a:off x="0" y="0"/>
          <a:ext cx="0" cy="0"/>
          <a:chOff x="0" y="0"/>
          <a:chExt cx="0" cy="0"/>
        </a:xfrm>
      </p:grpSpPr>
      <p:sp>
        <p:nvSpPr>
          <p:cNvPr id="74" name="object 2"/>
          <p:cNvSpPr/>
          <p:nvPr userDrawn="1"/>
        </p:nvSpPr>
        <p:spPr bwMode="auto">
          <a:xfrm>
            <a:off x="0" y="4781848"/>
            <a:ext cx="9144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100">
              <a:solidFill>
                <a:schemeClr val="bg1">
                  <a:lumMod val="85000"/>
                </a:schemeClr>
              </a:solidFill>
            </a:endParaRPr>
          </a:p>
        </p:txBody>
      </p:sp>
      <p:sp>
        <p:nvSpPr>
          <p:cNvPr id="2" name="Holder 2"/>
          <p:cNvSpPr>
            <a:spLocks noGrp="1"/>
          </p:cNvSpPr>
          <p:nvPr>
            <p:ph type="title"/>
          </p:nvPr>
        </p:nvSpPr>
        <p:spPr bwMode="auto">
          <a:xfrm>
            <a:off x="660800" y="988761"/>
            <a:ext cx="7623279" cy="430887"/>
          </a:xfrm>
          <a:prstGeom prst="rect">
            <a:avLst/>
          </a:prstGeom>
        </p:spPr>
        <p:txBody>
          <a:bodyPr lIns="0" tIns="0" rIns="0" bIns="0"/>
          <a:lstStyle>
            <a:lvl1pPr>
              <a:defRPr sz="3200" b="0" i="0">
                <a:solidFill>
                  <a:schemeClr val="tx2"/>
                </a:solidFill>
                <a:latin typeface="+mj-lt"/>
                <a:cs typeface="DINPro"/>
              </a:defRPr>
            </a:lvl1pPr>
          </a:lstStyle>
          <a:p>
            <a:pPr>
              <a:defRPr/>
            </a:pPr>
            <a:endParaRPr/>
          </a:p>
        </p:txBody>
      </p:sp>
      <p:sp>
        <p:nvSpPr>
          <p:cNvPr id="3" name="Holder 3"/>
          <p:cNvSpPr>
            <a:spLocks noGrp="1"/>
          </p:cNvSpPr>
          <p:nvPr>
            <p:ph type="body" idx="1"/>
          </p:nvPr>
        </p:nvSpPr>
        <p:spPr bwMode="auto">
          <a:xfrm>
            <a:off x="899595" y="1635646"/>
            <a:ext cx="5811749" cy="230832"/>
          </a:xfrm>
          <a:prstGeom prst="rect">
            <a:avLst/>
          </a:prstGeom>
        </p:spPr>
        <p:txBody>
          <a:bodyPr lIns="0" tIns="0" rIns="0" bIns="0"/>
          <a:lstStyle>
            <a:lvl1pPr marL="285750" indent="-285750">
              <a:spcAft>
                <a:spcPts val="377"/>
              </a:spcAft>
              <a:buClr>
                <a:schemeClr val="tx2"/>
              </a:buClr>
              <a:buSzPct val="104000"/>
              <a:buFont typeface="Calibri"/>
              <a:buChar char="•"/>
              <a:defRPr sz="2000" b="0" i="0">
                <a:solidFill>
                  <a:schemeClr val="accent6"/>
                </a:solidFill>
                <a:latin typeface="+mj-lt"/>
                <a:cs typeface="Arial"/>
              </a:defRPr>
            </a:lvl1pPr>
          </a:lstStyle>
          <a:p>
            <a:pPr>
              <a:defRPr/>
            </a:pPr>
            <a:endParaRPr lang="de-DE"/>
          </a:p>
        </p:txBody>
      </p:sp>
      <p:sp>
        <p:nvSpPr>
          <p:cNvPr id="11"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
        <p:nvSpPr>
          <p:cNvPr id="8"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ACF5EF15-2C16-6A49-87B6-C5AFB945A04B}" type="datetime1">
              <a:rPr lang="de-DE"/>
              <a:t>07.04.2026</a:t>
            </a:fld>
            <a:endParaRPr lang="en-US"/>
          </a:p>
        </p:txBody>
      </p:sp>
      <p:sp>
        <p:nvSpPr>
          <p:cNvPr id="10"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Großes Bild">
    <p:spTree>
      <p:nvGrpSpPr>
        <p:cNvPr id="1" name=""/>
        <p:cNvGrpSpPr/>
        <p:nvPr/>
      </p:nvGrpSpPr>
      <p:grpSpPr bwMode="auto">
        <a:xfrm>
          <a:off x="0" y="0"/>
          <a:ext cx="0" cy="0"/>
          <a:chOff x="0" y="0"/>
          <a:chExt cx="0" cy="0"/>
        </a:xfrm>
      </p:grpSpPr>
      <p:sp>
        <p:nvSpPr>
          <p:cNvPr id="5"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
        <p:nvSpPr>
          <p:cNvPr id="3" name="Bildplatzhalter 2"/>
          <p:cNvSpPr>
            <a:spLocks noGrp="1"/>
          </p:cNvSpPr>
          <p:nvPr>
            <p:ph type="pic" sz="quarter" idx="13"/>
          </p:nvPr>
        </p:nvSpPr>
        <p:spPr bwMode="auto">
          <a:xfrm>
            <a:off x="0" y="700088"/>
            <a:ext cx="9144000" cy="4103910"/>
          </a:xfrm>
          <a:prstGeom prst="rect">
            <a:avLst/>
          </a:prstGeom>
        </p:spPr>
        <p:txBody>
          <a:bodyPr/>
          <a:lstStyle/>
          <a:p>
            <a:pPr>
              <a:defRPr/>
            </a:pPr>
            <a:endParaRPr lang="de-DE"/>
          </a:p>
        </p:txBody>
      </p:sp>
      <p:sp>
        <p:nvSpPr>
          <p:cNvPr id="7"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8"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ACF5EF15-2C16-6A49-87B6-C5AFB945A04B}" type="datetime1">
              <a:rPr lang="de-DE"/>
              <a:t>07.04.2026</a:t>
            </a:fld>
            <a:endParaRPr lang="en-US"/>
          </a:p>
        </p:txBody>
      </p:sp>
      <p:sp>
        <p:nvSpPr>
          <p:cNvPr id="9"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14" name="Bild 13"/>
          <p:cNvPicPr>
            <a:picLocks noChangeAspect="1"/>
          </p:cNvPicPr>
          <p:nvPr userDrawn="1"/>
        </p:nvPicPr>
        <p:blipFill>
          <a:blip r:embed="rId6">
            <a:extLst>
              <a:ext uri="{96DAC541-7B7A-43D3-8B79-37D633B846F1}">
                <asvg:svgBlip xmlns:asvg="http://schemas.microsoft.com/office/drawing/2016/SVG/main" r:embed="rId7"/>
              </a:ext>
            </a:extLst>
          </a:blip>
          <a:stretch/>
        </p:blipFill>
        <p:spPr bwMode="auto">
          <a:xfrm>
            <a:off x="2708" y="1525"/>
            <a:ext cx="9130468" cy="5140454"/>
          </a:xfrm>
          <a:prstGeom prst="rect">
            <a:avLst/>
          </a:prstGeom>
        </p:spPr>
      </p:pic>
      <p:sp>
        <p:nvSpPr>
          <p:cNvPr id="7"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rgbClr val="17375E"/>
                </a:solidFill>
              </a:defRPr>
            </a:lvl1pPr>
          </a:lstStyle>
          <a:p>
            <a:pPr>
              <a:defRPr/>
            </a:pPr>
            <a:r>
              <a:rPr lang="de-DE"/>
              <a:t>Georg-August-Universität Göttingen</a:t>
            </a:r>
            <a:endParaRPr/>
          </a:p>
        </p:txBody>
      </p:sp>
      <p:sp>
        <p:nvSpPr>
          <p:cNvPr id="8"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C8A51442-76F6-0047-9EC6-9C35C6FEA6B1}" type="datetime1">
              <a:rPr lang="de-DE"/>
              <a:t>07.04.2026</a:t>
            </a:fld>
            <a:endParaRPr lang="en-US"/>
          </a:p>
        </p:txBody>
      </p:sp>
      <p:sp>
        <p:nvSpPr>
          <p:cNvPr id="9"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p:txStyles>
    <p:titleStyle>
      <a:lvl1pPr>
        <a:defRPr>
          <a:latin typeface="+mj-lt"/>
          <a:ea typeface="+mj-ea"/>
          <a:cs typeface="+mj-cs"/>
        </a:defRPr>
      </a:lvl1pPr>
    </p:titleStyle>
    <p:body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1">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bodyStyle>
    <p:other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1">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lias.uni-marburg.de/ilias.php?baseClass=illmpresentationgui&amp;cmd=layout&amp;ref_id=4032910&amp;obj_id=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extplatzhalter 2"/>
          <p:cNvSpPr>
            <a:spLocks noGrp="1"/>
          </p:cNvSpPr>
          <p:nvPr>
            <p:ph type="body" idx="1"/>
          </p:nvPr>
        </p:nvSpPr>
        <p:spPr bwMode="auto"/>
        <p:txBody>
          <a:bodyPr/>
          <a:lstStyle/>
          <a:p>
            <a:pPr>
              <a:defRPr/>
            </a:pPr>
            <a:r>
              <a:rPr lang="de-DE" dirty="0"/>
              <a:t>KI-</a:t>
            </a:r>
            <a:r>
              <a:rPr lang="de-DE" dirty="0" err="1"/>
              <a:t>Learningnugget</a:t>
            </a:r>
            <a:endParaRPr dirty="0"/>
          </a:p>
        </p:txBody>
      </p:sp>
      <p:sp>
        <p:nvSpPr>
          <p:cNvPr id="2" name="Titel 1"/>
          <p:cNvSpPr>
            <a:spLocks noGrp="1"/>
          </p:cNvSpPr>
          <p:nvPr>
            <p:ph type="title"/>
          </p:nvPr>
        </p:nvSpPr>
        <p:spPr bwMode="auto"/>
        <p:txBody>
          <a:bodyPr/>
          <a:lstStyle/>
          <a:p>
            <a:pPr>
              <a:defRPr/>
            </a:pPr>
            <a:r>
              <a:rPr lang="de-DE" sz="4000"/>
              <a:t>Wie wird generative KI trainiert?</a:t>
            </a:r>
            <a:endParaRPr/>
          </a:p>
        </p:txBody>
      </p:sp>
      <p:sp>
        <p:nvSpPr>
          <p:cNvPr id="4" name="Textplatzhalter 3"/>
          <p:cNvSpPr>
            <a:spLocks noGrp="1"/>
          </p:cNvSpPr>
          <p:nvPr>
            <p:ph type="body" sz="quarter" idx="12"/>
          </p:nvPr>
        </p:nvSpPr>
        <p:spPr bwMode="auto"/>
        <p:txBody>
          <a:bodyPr/>
          <a:lstStyle/>
          <a:p>
            <a:pPr>
              <a:defRPr/>
            </a:pPr>
            <a:endParaRPr lang="de-DE"/>
          </a:p>
        </p:txBody>
      </p:sp>
      <p:sp>
        <p:nvSpPr>
          <p:cNvPr id="6" name="Textfeld 5"/>
          <p:cNvSpPr txBox="1"/>
          <p:nvPr/>
        </p:nvSpPr>
        <p:spPr bwMode="auto">
          <a:xfrm>
            <a:off x="323531" y="4869493"/>
            <a:ext cx="7848872" cy="261610"/>
          </a:xfrm>
          <a:prstGeom prst="rect">
            <a:avLst/>
          </a:prstGeom>
          <a:noFill/>
        </p:spPr>
        <p:txBody>
          <a:bodyPr wrap="square" rtlCol="0">
            <a:spAutoFit/>
          </a:bodyPr>
          <a:lstStyle/>
          <a:p>
            <a:pPr>
              <a:defRPr/>
            </a:pPr>
            <a:r>
              <a:rPr lang="de-DE"/>
              <a:t>Erstellt von DLL / Uni Göttingen auf Grundlage vom </a:t>
            </a:r>
            <a:r>
              <a:rPr lang="de-DE" u="sng">
                <a:hlinkClick r:id="rId3" tooltip="https://ilias.uni-marburg.de/ilias.php?baseClass=illmpresentationgui&amp;cmd=layout&amp;ref_id=4032910&amp;obj_id=1"/>
              </a:rPr>
              <a:t>Lernmodul zu Generativen KI</a:t>
            </a:r>
            <a:r>
              <a:rPr lang="de-DE"/>
              <a:t> der Universität Marburg, lizenziert unter CC BY 4.0</a:t>
            </a:r>
            <a:endParaRPr/>
          </a:p>
        </p:txBody>
      </p:sp>
      <p:pic>
        <p:nvPicPr>
          <p:cNvPr id="10" name="Grafik 9"/>
          <p:cNvPicPr>
            <a:picLocks noChangeAspect="1"/>
          </p:cNvPicPr>
          <p:nvPr/>
        </p:nvPicPr>
        <p:blipFill>
          <a:blip r:embed="rId4"/>
          <a:srcRect l="11413" t="24485" r="10625" b="24485"/>
          <a:stretch/>
        </p:blipFill>
        <p:spPr bwMode="auto">
          <a:xfrm>
            <a:off x="8172403" y="4796561"/>
            <a:ext cx="828377" cy="3012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dirty="0">
                <a:ea typeface="Calibri"/>
                <a:cs typeface="Times New Roman"/>
              </a:rPr>
              <a:t>Schritt 3: Finetuning</a:t>
            </a:r>
            <a:endParaRPr lang="de-DE" dirty="0"/>
          </a:p>
        </p:txBody>
      </p:sp>
      <p:sp>
        <p:nvSpPr>
          <p:cNvPr id="3" name="Textplatzhalter 2"/>
          <p:cNvSpPr>
            <a:spLocks noGrp="1"/>
          </p:cNvSpPr>
          <p:nvPr>
            <p:ph type="body" idx="1"/>
          </p:nvPr>
        </p:nvSpPr>
        <p:spPr bwMode="auto">
          <a:xfrm>
            <a:off x="660799" y="1508852"/>
            <a:ext cx="8064896" cy="720080"/>
          </a:xfrm>
        </p:spPr>
        <p:txBody>
          <a:bodyPr/>
          <a:lstStyle/>
          <a:p>
            <a:pPr algn="just">
              <a:spcAft>
                <a:spcPts val="600"/>
              </a:spcAft>
              <a:defRPr/>
            </a:pPr>
            <a:r>
              <a:rPr lang="de-DE" dirty="0">
                <a:solidFill>
                  <a:schemeClr val="accent6"/>
                </a:solidFill>
                <a:latin typeface="Calibri"/>
                <a:ea typeface="Calibri"/>
                <a:cs typeface="Times New Roman"/>
              </a:rPr>
              <a:t>Übung macht </a:t>
            </a:r>
            <a:r>
              <a:rPr lang="de-DE" strike="sngStrike" dirty="0">
                <a:solidFill>
                  <a:schemeClr val="accent6"/>
                </a:solidFill>
                <a:latin typeface="Calibri"/>
                <a:ea typeface="Calibri"/>
                <a:cs typeface="Times New Roman"/>
              </a:rPr>
              <a:t>den </a:t>
            </a:r>
            <a:r>
              <a:rPr lang="de-DE" strike="sngStrike" dirty="0">
                <a:latin typeface="Calibri"/>
                <a:ea typeface="Calibri"/>
                <a:cs typeface="Times New Roman"/>
              </a:rPr>
              <a:t>M</a:t>
            </a:r>
            <a:r>
              <a:rPr lang="de-DE" strike="sngStrike" dirty="0">
                <a:solidFill>
                  <a:schemeClr val="accent6"/>
                </a:solidFill>
                <a:latin typeface="Calibri"/>
                <a:ea typeface="Calibri"/>
                <a:cs typeface="Times New Roman"/>
              </a:rPr>
              <a:t>eister</a:t>
            </a:r>
            <a:r>
              <a:rPr lang="de-DE" dirty="0">
                <a:solidFill>
                  <a:schemeClr val="accent6"/>
                </a:solidFill>
                <a:latin typeface="Calibri"/>
                <a:ea typeface="Calibri"/>
                <a:cs typeface="Times New Roman"/>
              </a:rPr>
              <a:t> eine gute KI: eine Trainingsrunde reicht nicht aus, um gute Ergebnisse zu erzielen </a:t>
            </a:r>
            <a:endParaRPr dirty="0"/>
          </a:p>
        </p:txBody>
      </p:sp>
      <p:pic>
        <p:nvPicPr>
          <p:cNvPr id="2119973816" name="Grafik 19" descr="Ein freundlich lächelnder Roboter, mit &quot;AI&quot; beschriftet. Er hält einen Prei in Form eines goldenen Sterns in der Hand."/>
          <p:cNvPicPr>
            <a:picLocks noChangeAspect="1"/>
          </p:cNvPicPr>
          <p:nvPr/>
        </p:nvPicPr>
        <p:blipFill>
          <a:blip r:embed="rId3"/>
          <a:stretch/>
        </p:blipFill>
        <p:spPr bwMode="auto">
          <a:xfrm>
            <a:off x="3895125" y="2275416"/>
            <a:ext cx="1596243" cy="2188158"/>
          </a:xfrm>
          <a:prstGeom prst="rect">
            <a:avLst/>
          </a:prstGeom>
        </p:spPr>
      </p:pic>
      <p:sp>
        <p:nvSpPr>
          <p:cNvPr id="4" name="Fußzeilenplatzhalter 3"/>
          <p:cNvSpPr>
            <a:spLocks noGrp="1"/>
          </p:cNvSpPr>
          <p:nvPr>
            <p:ph type="ftr" sz="quarter" idx="3"/>
          </p:nvPr>
        </p:nvSpPr>
        <p:spPr bwMode="auto"/>
        <p:txBody>
          <a:bodyPr/>
          <a:lstStyle/>
          <a:p>
            <a:pPr>
              <a:defRPr/>
            </a:pPr>
            <a:r>
              <a:rPr lang="de-DE"/>
              <a:t>Georg-August-Universität Göttingen</a:t>
            </a:r>
            <a:endParaRP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10</a:t>
            </a:fld>
            <a:endParaRPr lang="de-DE"/>
          </a:p>
        </p:txBody>
      </p:sp>
      <p:sp>
        <p:nvSpPr>
          <p:cNvPr id="8" name="Textplatzhalter 7"/>
          <p:cNvSpPr>
            <a:spLocks noGrp="1"/>
          </p:cNvSpPr>
          <p:nvPr>
            <p:ph type="body" sz="quarter" idx="12"/>
          </p:nvPr>
        </p:nvSpPr>
        <p:spPr bwMode="auto"/>
        <p:txBody>
          <a:bodyPr/>
          <a:lstStyle/>
          <a:p>
            <a:pPr>
              <a:defRPr/>
            </a:pPr>
            <a:endParaRPr lang="de-DE"/>
          </a:p>
        </p:txBody>
      </p:sp>
      <p:sp>
        <p:nvSpPr>
          <p:cNvPr id="9" name="Textfeld 8">
            <a:extLst>
              <a:ext uri="{FF2B5EF4-FFF2-40B4-BE49-F238E27FC236}">
                <a16:creationId xmlns:a16="http://schemas.microsoft.com/office/drawing/2014/main" id="{CBF230A5-2D8A-4878-9258-3CC4E8E74836}"/>
              </a:ext>
            </a:extLst>
          </p:cNvPr>
          <p:cNvSpPr txBox="1"/>
          <p:nvPr/>
        </p:nvSpPr>
        <p:spPr bwMode="auto">
          <a:xfrm>
            <a:off x="6668929" y="4543438"/>
            <a:ext cx="2501464" cy="253916"/>
          </a:xfrm>
          <a:prstGeom prst="rect">
            <a:avLst/>
          </a:prstGeom>
          <a:noFill/>
        </p:spPr>
        <p:txBody>
          <a:bodyPr wrap="square" rtlCol="0">
            <a:spAutoFit/>
          </a:bodyPr>
          <a:lstStyle/>
          <a:p>
            <a:r>
              <a:rPr lang="de-DE" sz="1050" dirty="0">
                <a:solidFill>
                  <a:schemeClr val="tx1">
                    <a:lumMod val="50000"/>
                    <a:lumOff val="50000"/>
                  </a:schemeClr>
                </a:solidFill>
              </a:rPr>
              <a:t>Grafik KI-generiert mit gemini, gemeinfrei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539552" y="921011"/>
            <a:ext cx="7623279" cy="430887"/>
          </a:xfrm>
        </p:spPr>
        <p:txBody>
          <a:bodyPr/>
          <a:lstStyle/>
          <a:p>
            <a:pPr>
              <a:defRPr/>
            </a:pPr>
            <a:r>
              <a:rPr lang="de-DE" dirty="0">
                <a:ea typeface="Calibri"/>
                <a:cs typeface="Times New Roman"/>
              </a:rPr>
              <a:t>Schritt 3: Finetuning</a:t>
            </a:r>
            <a:endParaRPr lang="de-DE" dirty="0"/>
          </a:p>
        </p:txBody>
      </p:sp>
      <p:sp>
        <p:nvSpPr>
          <p:cNvPr id="3" name="Textplatzhalter 2"/>
          <p:cNvSpPr>
            <a:spLocks noGrp="1"/>
          </p:cNvSpPr>
          <p:nvPr>
            <p:ph type="body" idx="1"/>
          </p:nvPr>
        </p:nvSpPr>
        <p:spPr bwMode="auto">
          <a:xfrm>
            <a:off x="584686" y="1489674"/>
            <a:ext cx="5643498" cy="2738260"/>
          </a:xfrm>
        </p:spPr>
        <p:txBody>
          <a:bodyPr/>
          <a:lstStyle/>
          <a:p>
            <a:pPr algn="l">
              <a:spcAft>
                <a:spcPts val="600"/>
              </a:spcAft>
              <a:defRPr/>
            </a:pPr>
            <a:r>
              <a:rPr lang="de-DE" dirty="0">
                <a:latin typeface="+mn-lt"/>
                <a:ea typeface="Calibri"/>
                <a:cs typeface="Times New Roman"/>
              </a:rPr>
              <a:t>Zur Verbesserung der KI wird ein Belohnungssystem eingesetzt:</a:t>
            </a:r>
            <a:endParaRPr dirty="0"/>
          </a:p>
          <a:p>
            <a:pPr marL="342900" indent="-342900" algn="l">
              <a:spcAft>
                <a:spcPts val="600"/>
              </a:spcAft>
              <a:buFont typeface="Arial" panose="020B0604020202020204" pitchFamily="34" charset="0"/>
              <a:buChar char="•"/>
              <a:defRPr/>
            </a:pPr>
            <a:r>
              <a:rPr lang="de-DE" dirty="0">
                <a:latin typeface="+mn-lt"/>
                <a:ea typeface="Calibri"/>
                <a:cs typeface="Times New Roman"/>
              </a:rPr>
              <a:t>Output, der den Vorstellungen entspricht wird belohnt</a:t>
            </a:r>
            <a:endParaRPr dirty="0"/>
          </a:p>
          <a:p>
            <a:pPr marL="342900" indent="-342900" algn="l">
              <a:spcAft>
                <a:spcPts val="600"/>
              </a:spcAft>
              <a:buFont typeface="Arial" panose="020B0604020202020204" pitchFamily="34" charset="0"/>
              <a:buChar char="•"/>
              <a:defRPr/>
            </a:pPr>
            <a:r>
              <a:rPr lang="de-DE" dirty="0">
                <a:latin typeface="+mn-lt"/>
                <a:ea typeface="Calibri"/>
                <a:cs typeface="Times New Roman"/>
              </a:rPr>
              <a:t>Dieser Output wird dadurch  wahrscheinlicher</a:t>
            </a:r>
            <a:endParaRPr dirty="0"/>
          </a:p>
          <a:p>
            <a:pPr marL="342900" indent="-342900" algn="l">
              <a:spcAft>
                <a:spcPts val="600"/>
              </a:spcAft>
              <a:buFont typeface="Arial" panose="020B0604020202020204" pitchFamily="34" charset="0"/>
              <a:buChar char="•"/>
              <a:defRPr/>
            </a:pPr>
            <a:r>
              <a:rPr lang="de-DE" dirty="0">
                <a:latin typeface="+mn-lt"/>
                <a:ea typeface="Calibri"/>
                <a:cs typeface="Times New Roman"/>
              </a:rPr>
              <a:t>Der Prozess wird wiederholt, bis die Ergebnisse zufriedenstellend sind </a:t>
            </a:r>
            <a:endParaRPr dirty="0"/>
          </a:p>
          <a:p>
            <a:pPr algn="just">
              <a:spcAft>
                <a:spcPts val="600"/>
              </a:spcAft>
              <a:defRPr/>
            </a:pPr>
            <a:endParaRPr dirty="0">
              <a:latin typeface="+mn-lt"/>
            </a:endParaRPr>
          </a:p>
          <a:p>
            <a:pPr>
              <a:spcAft>
                <a:spcPts val="600"/>
              </a:spcAft>
              <a:defRPr/>
            </a:pPr>
            <a:endParaRPr lang="de-DE" sz="1400" dirty="0">
              <a:solidFill>
                <a:schemeClr val="accent6"/>
              </a:solidFill>
              <a:latin typeface="Calibri"/>
              <a:ea typeface="Calibri"/>
              <a:cs typeface="Times New Roman"/>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endParaRP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11</a:t>
            </a:fld>
            <a:endParaRPr lang="de-DE"/>
          </a:p>
        </p:txBody>
      </p:sp>
      <p:sp>
        <p:nvSpPr>
          <p:cNvPr id="7" name="Textplatzhalter 6"/>
          <p:cNvSpPr>
            <a:spLocks noGrp="1"/>
          </p:cNvSpPr>
          <p:nvPr>
            <p:ph type="body" sz="quarter" idx="12"/>
          </p:nvPr>
        </p:nvSpPr>
        <p:spPr bwMode="auto"/>
        <p:txBody>
          <a:bodyPr/>
          <a:lstStyle/>
          <a:p>
            <a:pPr>
              <a:defRPr/>
            </a:pPr>
            <a:endParaRPr lang="de-DE"/>
          </a:p>
        </p:txBody>
      </p:sp>
      <p:pic>
        <p:nvPicPr>
          <p:cNvPr id="20" name="Grafik 19" descr="Ein freundlich lächelnder Roboter, mit &quot;AI&quot; beschriftet. Er hält einen Prei in Form eines goldenen Sterns in der Hand."/>
          <p:cNvPicPr>
            <a:picLocks noChangeAspect="1"/>
          </p:cNvPicPr>
          <p:nvPr/>
        </p:nvPicPr>
        <p:blipFill>
          <a:blip r:embed="rId3"/>
          <a:stretch/>
        </p:blipFill>
        <p:spPr bwMode="auto">
          <a:xfrm>
            <a:off x="6405614" y="1518969"/>
            <a:ext cx="2153700" cy="2952328"/>
          </a:xfrm>
          <a:prstGeom prst="rect">
            <a:avLst/>
          </a:prstGeom>
        </p:spPr>
      </p:pic>
      <p:sp>
        <p:nvSpPr>
          <p:cNvPr id="9" name="Textfeld 8">
            <a:extLst>
              <a:ext uri="{FF2B5EF4-FFF2-40B4-BE49-F238E27FC236}">
                <a16:creationId xmlns:a16="http://schemas.microsoft.com/office/drawing/2014/main" id="{87D80650-A90C-4140-8885-C14BF13975DC}"/>
              </a:ext>
            </a:extLst>
          </p:cNvPr>
          <p:cNvSpPr txBox="1"/>
          <p:nvPr/>
        </p:nvSpPr>
        <p:spPr bwMode="auto">
          <a:xfrm>
            <a:off x="6325714" y="4478074"/>
            <a:ext cx="2710782" cy="253916"/>
          </a:xfrm>
          <a:prstGeom prst="rect">
            <a:avLst/>
          </a:prstGeom>
          <a:noFill/>
        </p:spPr>
        <p:txBody>
          <a:bodyPr wrap="square" rtlCol="0">
            <a:spAutoFit/>
          </a:bodyPr>
          <a:lstStyle/>
          <a:p>
            <a:r>
              <a:rPr lang="de-DE" sz="1050" dirty="0">
                <a:solidFill>
                  <a:schemeClr val="tx1">
                    <a:lumMod val="50000"/>
                    <a:lumOff val="50000"/>
                  </a:schemeClr>
                </a:solidFill>
              </a:rPr>
              <a:t>Grafik KI-generiert mit gemini, gemeinfrei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p:cNvSpPr>
            <a:spLocks noGrp="1"/>
          </p:cNvSpPr>
          <p:nvPr>
            <p:ph type="title"/>
          </p:nvPr>
        </p:nvSpPr>
        <p:spPr bwMode="auto"/>
        <p:txBody>
          <a:bodyPr/>
          <a:lstStyle/>
          <a:p>
            <a:pPr>
              <a:defRPr/>
            </a:pPr>
            <a:r>
              <a:rPr lang="de-DE">
                <a:solidFill>
                  <a:schemeClr val="bg1"/>
                </a:solidFill>
              </a:rPr>
              <a:t>Übersich: Schritte des  Trainigsprozesss</a:t>
            </a:r>
          </a:p>
        </p:txBody>
      </p:sp>
      <p:sp>
        <p:nvSpPr>
          <p:cNvPr id="1291931759" name="Holder 4"/>
          <p:cNvSpPr>
            <a:spLocks noGrp="1"/>
          </p:cNvSpPr>
          <p:nvPr>
            <p:ph type="ftr" sz="quarter" idx="3"/>
          </p:nvPr>
        </p:nvSpPr>
        <p:spPr bwMode="auto">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1251613810" name="Holder 5"/>
          <p:cNvSpPr>
            <a:spLocks noGrp="1"/>
          </p:cNvSpPr>
          <p:nvPr>
            <p:ph type="dt" sz="half" idx="2"/>
          </p:nvPr>
        </p:nvSpPr>
        <p:spPr bwMode="auto">
          <a:prstGeom prst="rect">
            <a:avLst/>
          </a:prstGeom>
        </p:spPr>
        <p:txBody>
          <a:bodyPr lIns="0" tIns="0" rIns="0" bIns="0"/>
          <a:lstStyle>
            <a:lvl1pPr algn="l">
              <a:defRPr sz="900">
                <a:solidFill>
                  <a:schemeClr val="tx1">
                    <a:tint val="75000"/>
                  </a:schemeClr>
                </a:solidFill>
              </a:defRPr>
            </a:lvl1pPr>
          </a:lstStyle>
          <a:p>
            <a:pPr>
              <a:defRPr/>
            </a:pPr>
            <a:fld id="{EB56B759-27DB-8C4B-EE20-2AE4E9BA7882}" type="datetime1">
              <a:rPr lang="de-DE"/>
              <a:t>07.04.2026</a:t>
            </a:fld>
            <a:endParaRPr lang="en-US"/>
          </a:p>
        </p:txBody>
      </p:sp>
      <p:sp>
        <p:nvSpPr>
          <p:cNvPr id="1663563475" name="Holder 6"/>
          <p:cNvSpPr>
            <a:spLocks noGrp="1"/>
          </p:cNvSpPr>
          <p:nvPr>
            <p:ph type="sldNum" sz="quarter" idx="4"/>
          </p:nvPr>
        </p:nvSpPr>
        <p:spPr bwMode="auto">
          <a:prstGeom prst="rect">
            <a:avLst/>
          </a:prstGeom>
        </p:spPr>
        <p:txBody>
          <a:bodyPr lIns="0" tIns="0" rIns="0" bIns="0"/>
          <a:lstStyle>
            <a:lvl1pPr algn="r">
              <a:defRPr sz="900">
                <a:solidFill>
                  <a:schemeClr val="tx1">
                    <a:tint val="75000"/>
                  </a:schemeClr>
                </a:solidFill>
              </a:defRPr>
            </a:lvl1pPr>
          </a:lstStyle>
          <a:p>
            <a:pPr>
              <a:defRPr/>
            </a:pPr>
            <a:fld id="{91543D01-DE7B-3F9E-F4C0-D0173600C934}" type="slidenum">
              <a:rPr lang="de-DE"/>
              <a:t>12</a:t>
            </a:fld>
            <a:endParaRPr lang="de-DE"/>
          </a:p>
        </p:txBody>
      </p:sp>
      <p:sp>
        <p:nvSpPr>
          <p:cNvPr id="5" name="Textplatzhalter 4"/>
          <p:cNvSpPr>
            <a:spLocks noGrp="1"/>
          </p:cNvSpPr>
          <p:nvPr>
            <p:ph type="body" sz="quarter" idx="12"/>
          </p:nvPr>
        </p:nvSpPr>
        <p:spPr bwMode="auto"/>
        <p:txBody>
          <a:bodyPr/>
          <a:lstStyle/>
          <a:p>
            <a:pPr>
              <a:defRPr/>
            </a:pPr>
            <a:endParaRPr lang="de-DE"/>
          </a:p>
        </p:txBody>
      </p:sp>
      <p:pic>
        <p:nvPicPr>
          <p:cNvPr id="4" name="Grafik 3" descr="Ein Bild, das einen sich wiederholenden Prozess mit vier Schritten darstellt. "/>
          <p:cNvPicPr>
            <a:picLocks noChangeAspect="1"/>
          </p:cNvPicPr>
          <p:nvPr/>
        </p:nvPicPr>
        <p:blipFill>
          <a:blip r:embed="rId3"/>
          <a:srcRect l="22716" t="1843" r="23726"/>
          <a:stretch/>
        </p:blipFill>
        <p:spPr bwMode="auto">
          <a:xfrm>
            <a:off x="2627784" y="915566"/>
            <a:ext cx="3816424" cy="3833787"/>
          </a:xfrm>
          <a:prstGeom prst="rect">
            <a:avLst/>
          </a:prstGeom>
        </p:spPr>
      </p:pic>
      <p:sp>
        <p:nvSpPr>
          <p:cNvPr id="7" name="Textfeld 6"/>
          <p:cNvSpPr txBox="1"/>
          <p:nvPr/>
        </p:nvSpPr>
        <p:spPr bwMode="auto">
          <a:xfrm>
            <a:off x="6715128" y="1492843"/>
            <a:ext cx="2321368" cy="923330"/>
          </a:xfrm>
          <a:prstGeom prst="rect">
            <a:avLst/>
          </a:prstGeom>
          <a:noFill/>
        </p:spPr>
        <p:txBody>
          <a:bodyPr wrap="square" rtlCol="0">
            <a:spAutoFit/>
          </a:bodyPr>
          <a:lstStyle/>
          <a:p>
            <a:pPr>
              <a:defRPr/>
            </a:pPr>
            <a:r>
              <a:rPr lang="de-DE" sz="1800" b="1"/>
              <a:t>1. Output generieren</a:t>
            </a:r>
            <a:endParaRPr/>
          </a:p>
          <a:p>
            <a:pPr>
              <a:defRPr/>
            </a:pPr>
            <a:r>
              <a:rPr lang="de-DE" sz="1800"/>
              <a:t>Die KI produziert Haikus.</a:t>
            </a:r>
            <a:endParaRPr/>
          </a:p>
        </p:txBody>
      </p:sp>
      <p:sp>
        <p:nvSpPr>
          <p:cNvPr id="8" name="Textfeld 7"/>
          <p:cNvSpPr txBox="1"/>
          <p:nvPr/>
        </p:nvSpPr>
        <p:spPr bwMode="auto">
          <a:xfrm>
            <a:off x="6715128" y="2859782"/>
            <a:ext cx="2321368" cy="923330"/>
          </a:xfrm>
          <a:prstGeom prst="rect">
            <a:avLst/>
          </a:prstGeom>
          <a:noFill/>
        </p:spPr>
        <p:txBody>
          <a:bodyPr wrap="square" rtlCol="0">
            <a:spAutoFit/>
          </a:bodyPr>
          <a:lstStyle/>
          <a:p>
            <a:pPr>
              <a:defRPr/>
            </a:pPr>
            <a:r>
              <a:rPr lang="de-DE" sz="1800" b="1"/>
              <a:t>2. Output bewerten</a:t>
            </a:r>
            <a:endParaRPr/>
          </a:p>
          <a:p>
            <a:pPr>
              <a:defRPr/>
            </a:pPr>
            <a:r>
              <a:rPr lang="de-DE" sz="1800"/>
              <a:t>Auf Qualität und Übereinstimmung.</a:t>
            </a:r>
            <a:endParaRPr/>
          </a:p>
        </p:txBody>
      </p:sp>
      <p:sp>
        <p:nvSpPr>
          <p:cNvPr id="9" name="Textfeld 8"/>
          <p:cNvSpPr txBox="1"/>
          <p:nvPr/>
        </p:nvSpPr>
        <p:spPr bwMode="auto">
          <a:xfrm>
            <a:off x="467544" y="2906796"/>
            <a:ext cx="2520280" cy="923330"/>
          </a:xfrm>
          <a:prstGeom prst="rect">
            <a:avLst/>
          </a:prstGeom>
          <a:noFill/>
        </p:spPr>
        <p:txBody>
          <a:bodyPr wrap="square" rtlCol="0">
            <a:spAutoFit/>
          </a:bodyPr>
          <a:lstStyle/>
          <a:p>
            <a:pPr>
              <a:defRPr/>
            </a:pPr>
            <a:r>
              <a:rPr lang="de-DE" sz="1800" b="1"/>
              <a:t>3. Belohnung anwenden</a:t>
            </a:r>
            <a:endParaRPr/>
          </a:p>
          <a:p>
            <a:pPr>
              <a:defRPr/>
            </a:pPr>
            <a:r>
              <a:rPr lang="de-DE" sz="1800"/>
              <a:t>Guter Output wird verstärkt.</a:t>
            </a:r>
            <a:endParaRPr/>
          </a:p>
        </p:txBody>
      </p:sp>
      <p:sp>
        <p:nvSpPr>
          <p:cNvPr id="6" name="Textfeld 5"/>
          <p:cNvSpPr txBox="1"/>
          <p:nvPr/>
        </p:nvSpPr>
        <p:spPr bwMode="auto">
          <a:xfrm>
            <a:off x="467544" y="1347614"/>
            <a:ext cx="2376264" cy="1200329"/>
          </a:xfrm>
          <a:prstGeom prst="rect">
            <a:avLst/>
          </a:prstGeom>
          <a:noFill/>
        </p:spPr>
        <p:txBody>
          <a:bodyPr wrap="square" rtlCol="0">
            <a:spAutoFit/>
          </a:bodyPr>
          <a:lstStyle/>
          <a:p>
            <a:pPr>
              <a:defRPr/>
            </a:pPr>
            <a:r>
              <a:rPr lang="de-DE" sz="1800" b="1"/>
              <a:t>4. Prozess wiederholen</a:t>
            </a:r>
            <a:endParaRPr/>
          </a:p>
          <a:p>
            <a:pPr>
              <a:defRPr/>
            </a:pPr>
            <a:r>
              <a:rPr lang="de-DE" sz="1800"/>
              <a:t>Der Zyklus wird wiederholt, um den Output zu optimieren.</a:t>
            </a:r>
            <a:endParaRPr/>
          </a:p>
        </p:txBody>
      </p:sp>
      <p:sp>
        <p:nvSpPr>
          <p:cNvPr id="12" name="Textfeld 11">
            <a:extLst>
              <a:ext uri="{FF2B5EF4-FFF2-40B4-BE49-F238E27FC236}">
                <a16:creationId xmlns:a16="http://schemas.microsoft.com/office/drawing/2014/main" id="{D7C02829-FDED-4A13-ABF3-38EAD72DB54B}"/>
              </a:ext>
            </a:extLst>
          </p:cNvPr>
          <p:cNvSpPr txBox="1"/>
          <p:nvPr/>
        </p:nvSpPr>
        <p:spPr bwMode="auto">
          <a:xfrm>
            <a:off x="6516216" y="4576287"/>
            <a:ext cx="2914531" cy="253916"/>
          </a:xfrm>
          <a:prstGeom prst="rect">
            <a:avLst/>
          </a:prstGeom>
          <a:noFill/>
        </p:spPr>
        <p:txBody>
          <a:bodyPr wrap="square" rtlCol="0">
            <a:spAutoFit/>
          </a:bodyPr>
          <a:lstStyle/>
          <a:p>
            <a:r>
              <a:rPr lang="de-DE" sz="1050" dirty="0">
                <a:solidFill>
                  <a:schemeClr val="tx1">
                    <a:lumMod val="50000"/>
                    <a:lumOff val="50000"/>
                  </a:schemeClr>
                </a:solidFill>
              </a:rPr>
              <a:t>Grafik KI-generiert mit gemini, gemeinfrei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dirty="0">
                <a:ea typeface="Calibri"/>
                <a:cs typeface="Times New Roman"/>
              </a:rPr>
              <a:t>Schritt 4: Ergebnis </a:t>
            </a:r>
            <a:endParaRPr lang="de-DE" dirty="0"/>
          </a:p>
        </p:txBody>
      </p:sp>
      <p:sp>
        <p:nvSpPr>
          <p:cNvPr id="9" name="Textplatzhalter 8"/>
          <p:cNvSpPr>
            <a:spLocks noGrp="1"/>
          </p:cNvSpPr>
          <p:nvPr>
            <p:ph type="body" idx="1"/>
          </p:nvPr>
        </p:nvSpPr>
        <p:spPr bwMode="auto">
          <a:xfrm>
            <a:off x="660800" y="1647228"/>
            <a:ext cx="5786438" cy="2652713"/>
          </a:xfrm>
        </p:spPr>
        <p:txBody>
          <a:bodyPr/>
          <a:lstStyle/>
          <a:p>
            <a:pPr marL="285750" indent="-285750">
              <a:buFont typeface="Arial"/>
              <a:buChar char="•"/>
              <a:defRPr/>
            </a:pPr>
            <a:r>
              <a:rPr lang="de-DE" sz="1800"/>
              <a:t>KI kann selbstständig Haikus erstellen</a:t>
            </a:r>
            <a:endParaRPr/>
          </a:p>
          <a:p>
            <a:pPr marL="285750" indent="-285750">
              <a:buFont typeface="Arial"/>
              <a:buChar char="•"/>
              <a:defRPr/>
            </a:pPr>
            <a:r>
              <a:rPr lang="de-DE" sz="1800"/>
              <a:t>Rückmeldung von Menschen und Rückgriff auf Trainingsdaten ist nicht mehr nötig:</a:t>
            </a:r>
            <a:endParaRPr/>
          </a:p>
          <a:p>
            <a:pPr marL="285750" indent="-285750">
              <a:buFont typeface="Arial"/>
              <a:buChar char="•"/>
              <a:defRPr/>
            </a:pPr>
            <a:endParaRPr lang="de-DE" sz="1800"/>
          </a:p>
          <a:p>
            <a:pPr>
              <a:defRPr/>
            </a:pPr>
            <a:r>
              <a:rPr lang="de-DE" sz="1800" b="1"/>
              <a:t>Die Haikus werden allein auf Basis des von der KI selbst erstellten Modells formuliert!</a:t>
            </a:r>
            <a:endParaRPr/>
          </a:p>
          <a:p>
            <a:pPr>
              <a:defRPr/>
            </a:pPr>
            <a:endParaRPr lang="de-DE" sz="1800" b="1"/>
          </a:p>
          <a:p>
            <a:pPr>
              <a:defRPr/>
            </a:pPr>
            <a:r>
              <a:rPr lang="de-DE" sz="1800">
                <a:solidFill>
                  <a:srgbClr val="575756"/>
                </a:solidFill>
                <a:latin typeface="Calibri"/>
              </a:rPr>
              <a:t>Durch Rückmeldungen der User wird das Modell kontinuierlich verbessert.</a:t>
            </a:r>
            <a:endParaRPr lang="de-DE" sz="1600"/>
          </a:p>
          <a:p>
            <a:pPr>
              <a:defRPr/>
            </a:pPr>
            <a:endParaRPr lang="de-DE" sz="1800" b="1"/>
          </a:p>
        </p:txBody>
      </p:sp>
      <p:sp>
        <p:nvSpPr>
          <p:cNvPr id="4" name="Fußzeilenplatzhalter 3"/>
          <p:cNvSpPr>
            <a:spLocks noGrp="1"/>
          </p:cNvSpPr>
          <p:nvPr>
            <p:ph type="ftr" sz="quarter" idx="3"/>
          </p:nvPr>
        </p:nvSpPr>
        <p:spPr bwMode="auto"/>
        <p:txBody>
          <a:bodyPr/>
          <a:lstStyle/>
          <a:p>
            <a:pPr>
              <a:defRPr/>
            </a:pPr>
            <a:r>
              <a:rPr lang="de-DE"/>
              <a:t>Georg-August-Universität Göttingen</a:t>
            </a:r>
            <a:endParaRP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13</a:t>
            </a:fld>
            <a:endParaRPr lang="de-DE"/>
          </a:p>
        </p:txBody>
      </p:sp>
      <p:sp>
        <p:nvSpPr>
          <p:cNvPr id="3" name="Textplatzhalter 2"/>
          <p:cNvSpPr>
            <a:spLocks noGrp="1"/>
          </p:cNvSpPr>
          <p:nvPr>
            <p:ph type="body" sz="quarter" idx="12"/>
          </p:nvPr>
        </p:nvSpPr>
        <p:spPr bwMode="auto"/>
        <p:txBody>
          <a:bodyPr/>
          <a:lstStyle/>
          <a:p>
            <a:pPr>
              <a:defRPr/>
            </a:pPr>
            <a:endParaRPr lang="de-DE"/>
          </a:p>
        </p:txBody>
      </p:sp>
      <p:pic>
        <p:nvPicPr>
          <p:cNvPr id="11" name="Grafik 10" descr="Wiederholung des Titelbildes. Ein freundlich lächelnder Roboter, mit &quot;AI&quot; beschriftet, hält ein Buch mit dem Titel &quot;Katzenhaikus von KI&quot; hoch. Identische Bücher fliegen um seinen Kopf."/>
          <p:cNvPicPr>
            <a:picLocks noChangeAspect="1"/>
          </p:cNvPicPr>
          <p:nvPr/>
        </p:nvPicPr>
        <p:blipFill>
          <a:blip r:embed="rId3"/>
          <a:stretch/>
        </p:blipFill>
        <p:spPr bwMode="auto">
          <a:xfrm>
            <a:off x="6156176" y="1331758"/>
            <a:ext cx="2304281" cy="3291829"/>
          </a:xfrm>
          <a:prstGeom prst="rect">
            <a:avLst/>
          </a:prstGeom>
        </p:spPr>
      </p:pic>
      <p:sp>
        <p:nvSpPr>
          <p:cNvPr id="10" name="Textfeld 9">
            <a:extLst>
              <a:ext uri="{FF2B5EF4-FFF2-40B4-BE49-F238E27FC236}">
                <a16:creationId xmlns:a16="http://schemas.microsoft.com/office/drawing/2014/main" id="{66F17EC4-3DEB-4A47-BDF2-C7B4F9946132}"/>
              </a:ext>
            </a:extLst>
          </p:cNvPr>
          <p:cNvSpPr txBox="1"/>
          <p:nvPr/>
        </p:nvSpPr>
        <p:spPr bwMode="auto">
          <a:xfrm>
            <a:off x="6062114" y="4587025"/>
            <a:ext cx="2645480" cy="253916"/>
          </a:xfrm>
          <a:prstGeom prst="rect">
            <a:avLst/>
          </a:prstGeom>
          <a:noFill/>
        </p:spPr>
        <p:txBody>
          <a:bodyPr wrap="square" rtlCol="0">
            <a:spAutoFit/>
          </a:bodyPr>
          <a:lstStyle/>
          <a:p>
            <a:r>
              <a:rPr lang="de-DE" sz="1050" dirty="0">
                <a:solidFill>
                  <a:schemeClr val="tx1">
                    <a:lumMod val="50000"/>
                    <a:lumOff val="50000"/>
                  </a:schemeClr>
                </a:solidFill>
              </a:rPr>
              <a:t>Grafik KI-generiert mit gemini, gemeinfrei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40228028" name="Holder 2"/>
          <p:cNvSpPr>
            <a:spLocks noGrp="1"/>
          </p:cNvSpPr>
          <p:nvPr>
            <p:ph type="title"/>
          </p:nvPr>
        </p:nvSpPr>
        <p:spPr bwMode="auto">
          <a:xfrm>
            <a:off x="660798" y="988759"/>
            <a:ext cx="7623279" cy="430884"/>
          </a:xfrm>
          <a:prstGeom prst="rect">
            <a:avLst/>
          </a:prstGeom>
        </p:spPr>
        <p:txBody>
          <a:bodyPr lIns="0" tIns="0" rIns="0" bIns="0"/>
          <a:lstStyle>
            <a:lvl1pPr>
              <a:defRPr sz="3200" b="0" i="0">
                <a:solidFill>
                  <a:schemeClr val="tx2"/>
                </a:solidFill>
                <a:latin typeface="+mj-lt"/>
                <a:cs typeface="DINPro"/>
              </a:defRPr>
            </a:lvl1pPr>
          </a:lstStyle>
          <a:p>
            <a:pPr>
              <a:defRPr/>
            </a:pPr>
            <a:r>
              <a:t>Diskussionsfrage</a:t>
            </a:r>
          </a:p>
        </p:txBody>
      </p:sp>
      <p:sp>
        <p:nvSpPr>
          <p:cNvPr id="1186756751" name="Holder 3"/>
          <p:cNvSpPr>
            <a:spLocks noGrp="1"/>
          </p:cNvSpPr>
          <p:nvPr>
            <p:ph type="body" idx="1"/>
          </p:nvPr>
        </p:nvSpPr>
        <p:spPr bwMode="auto">
          <a:xfrm>
            <a:off x="1187622" y="1635644"/>
            <a:ext cx="5786436" cy="1486436"/>
          </a:xfrm>
          <a:prstGeom prst="rect">
            <a:avLst/>
          </a:prstGeom>
        </p:spPr>
        <p:txBody>
          <a:bodyPr lIns="0" tIns="0" rIns="0" bIns="0"/>
          <a:lstStyle>
            <a:lvl1pPr>
              <a:defRPr sz="2000" b="0" i="0">
                <a:solidFill>
                  <a:schemeClr val="accent6"/>
                </a:solidFill>
                <a:latin typeface="+mj-lt"/>
                <a:cs typeface="Arial"/>
              </a:defRPr>
            </a:lvl1pPr>
          </a:lstStyle>
          <a:p>
            <a:pPr>
              <a:defRPr/>
            </a:pPr>
            <a:endParaRPr/>
          </a:p>
          <a:p>
            <a:pPr>
              <a:defRPr/>
            </a:pPr>
            <a:r>
              <a:rPr lang="de-DE" sz="2000" b="0" i="0" u="none" strike="noStrike" cap="none" spc="0">
                <a:solidFill>
                  <a:schemeClr val="accent6"/>
                </a:solidFill>
                <a:latin typeface="Calibri"/>
                <a:ea typeface="Calibri"/>
                <a:cs typeface="Arial"/>
              </a:rPr>
              <a:t>Was würde passieren, wenn in allen Trainigshaikus Katzen als gefleckt beschrieben würden?</a:t>
            </a:r>
            <a:endParaRPr/>
          </a:p>
          <a:p>
            <a:pPr>
              <a:defRPr/>
            </a:pPr>
            <a:endParaRPr/>
          </a:p>
        </p:txBody>
      </p:sp>
      <p:sp>
        <p:nvSpPr>
          <p:cNvPr id="501884708" name="Holder 4"/>
          <p:cNvSpPr>
            <a:spLocks noGrp="1"/>
          </p:cNvSpPr>
          <p:nvPr>
            <p:ph type="ftr" sz="quarter" idx="3"/>
          </p:nvPr>
        </p:nvSpPr>
        <p:spPr bwMode="auto">
          <a:xfrm>
            <a:off x="1732358" y="4877217"/>
            <a:ext cx="6054327" cy="145731"/>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451837" name="Holder 5"/>
          <p:cNvSpPr>
            <a:spLocks noGrp="1"/>
          </p:cNvSpPr>
          <p:nvPr>
            <p:ph type="dt" sz="half" idx="2"/>
          </p:nvPr>
        </p:nvSpPr>
        <p:spPr bwMode="auto">
          <a:xfrm>
            <a:off x="218597" y="4875608"/>
            <a:ext cx="1031556" cy="147338"/>
          </a:xfrm>
          <a:prstGeom prst="rect">
            <a:avLst/>
          </a:prstGeom>
        </p:spPr>
        <p:txBody>
          <a:bodyPr lIns="0" tIns="0" rIns="0" bIns="0"/>
          <a:lstStyle>
            <a:lvl1pPr algn="l">
              <a:defRPr sz="900">
                <a:solidFill>
                  <a:schemeClr val="tx1">
                    <a:tint val="75000"/>
                  </a:schemeClr>
                </a:solidFill>
              </a:defRPr>
            </a:lvl1pPr>
          </a:lstStyle>
          <a:p>
            <a:pPr>
              <a:defRPr/>
            </a:pPr>
            <a:fld id="{EDDE6F13-9086-649D-C3FB-53B1EBDA7FF4}" type="datetime1">
              <a:rPr lang="de-DE"/>
              <a:t>07.04.2026</a:t>
            </a:fld>
            <a:endParaRPr lang="en-US"/>
          </a:p>
        </p:txBody>
      </p:sp>
      <p:sp>
        <p:nvSpPr>
          <p:cNvPr id="753498436" name="Holder 6"/>
          <p:cNvSpPr>
            <a:spLocks noGrp="1"/>
          </p:cNvSpPr>
          <p:nvPr>
            <p:ph type="sldNum" sz="quarter" idx="4"/>
          </p:nvPr>
        </p:nvSpPr>
        <p:spPr bwMode="auto">
          <a:xfrm>
            <a:off x="8322471" y="4894524"/>
            <a:ext cx="602931" cy="128423"/>
          </a:xfrm>
          <a:prstGeom prst="rect">
            <a:avLst/>
          </a:prstGeom>
        </p:spPr>
        <p:txBody>
          <a:bodyPr lIns="0" tIns="0" rIns="0" bIns="0"/>
          <a:lstStyle>
            <a:lvl1pPr algn="r">
              <a:defRPr sz="900">
                <a:solidFill>
                  <a:schemeClr val="tx1">
                    <a:tint val="75000"/>
                  </a:schemeClr>
                </a:solidFill>
              </a:defRPr>
            </a:lvl1pPr>
          </a:lstStyle>
          <a:p>
            <a:pPr>
              <a:defRPr/>
            </a:pPr>
            <a:fld id="{8A800C9D-A338-6898-994B-2465AF40B85D}" type="slidenum">
              <a:rPr lang="de-DE"/>
              <a:t>14</a:t>
            </a:fld>
            <a:endParaRPr lang="de-DE"/>
          </a:p>
        </p:txBody>
      </p:sp>
      <p:sp>
        <p:nvSpPr>
          <p:cNvPr id="435401500" name="Textplatzhalter 30"/>
          <p:cNvSpPr>
            <a:spLocks noGrp="1"/>
          </p:cNvSpPr>
          <p:nvPr>
            <p:ph type="body" sz="quarter" idx="12" hasCustomPrompt="1"/>
          </p:nvPr>
        </p:nvSpPr>
        <p:spPr bwMode="auto">
          <a:xfrm>
            <a:off x="5965032" y="277938"/>
            <a:ext cx="2839639" cy="184664"/>
          </a:xfrm>
          <a:prstGeom prst="rect">
            <a:avLst/>
          </a:prstGeom>
        </p:spPr>
        <p:txBody>
          <a:bodyPr vert="horz"/>
          <a:lstStyle>
            <a:lvl1pPr algn="r">
              <a:defRPr sz="1200">
                <a:solidFill>
                  <a:srgbClr val="7F7F7F"/>
                </a:solidFill>
                <a:latin typeface="Calibri"/>
                <a:cs typeface="Calibri"/>
              </a:defRPr>
            </a:lvl1pPr>
          </a:lstStyle>
          <a:p>
            <a:pPr>
              <a:defRPr/>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Übertragung auf das eigene Fach</a:t>
            </a:r>
            <a:endParaRPr/>
          </a:p>
        </p:txBody>
      </p:sp>
      <p:sp>
        <p:nvSpPr>
          <p:cNvPr id="3" name="Textplatzhalter 2"/>
          <p:cNvSpPr>
            <a:spLocks noGrp="1"/>
          </p:cNvSpPr>
          <p:nvPr>
            <p:ph type="body" idx="1"/>
          </p:nvPr>
        </p:nvSpPr>
        <p:spPr bwMode="auto"/>
        <p:txBody>
          <a:bodyPr/>
          <a:lstStyle/>
          <a:p>
            <a:pPr>
              <a:defRPr/>
            </a:pPr>
            <a:endParaRPr lang="de-DE"/>
          </a:p>
        </p:txBody>
      </p:sp>
      <p:sp>
        <p:nvSpPr>
          <p:cNvPr id="4" name="Fußzeilenplatzhalter 3"/>
          <p:cNvSpPr>
            <a:spLocks noGrp="1"/>
          </p:cNvSpPr>
          <p:nvPr>
            <p:ph type="ftr" sz="quarter" idx="3"/>
          </p:nvPr>
        </p:nvSpPr>
        <p:spPr bwMode="auto"/>
        <p:txBody>
          <a:bodyPr/>
          <a:lstStyle/>
          <a:p>
            <a:pPr>
              <a:defRPr/>
            </a:pPr>
            <a:r>
              <a:rPr lang="de-DE"/>
              <a:t>Georg-August-Universität Göttingen</a:t>
            </a:r>
            <a:endParaRP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15</a:t>
            </a:fld>
            <a:endParaRPr lang="de-DE"/>
          </a:p>
        </p:txBody>
      </p:sp>
      <p:sp>
        <p:nvSpPr>
          <p:cNvPr id="7" name="Textplatzhalter 6"/>
          <p:cNvSpPr>
            <a:spLocks noGrp="1"/>
          </p:cNvSpPr>
          <p:nvPr>
            <p:ph type="body" sz="quarter" idx="12"/>
          </p:nvPr>
        </p:nvSpPr>
        <p:spPr bwMode="auto"/>
        <p:txBody>
          <a:bodyPr/>
          <a:lstStyle/>
          <a:p>
            <a:pPr>
              <a:defRPr/>
            </a:pPr>
            <a:endParaRPr lang="de-D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78907219" name="Holder 2"/>
          <p:cNvSpPr>
            <a:spLocks noGrp="1"/>
          </p:cNvSpPr>
          <p:nvPr>
            <p:ph type="title"/>
          </p:nvPr>
        </p:nvSpPr>
        <p:spPr bwMode="auto">
          <a:xfrm>
            <a:off x="660799" y="988760"/>
            <a:ext cx="7623279" cy="430886"/>
          </a:xfrm>
          <a:prstGeom prst="rect">
            <a:avLst/>
          </a:prstGeom>
        </p:spPr>
        <p:txBody>
          <a:bodyPr lIns="0" tIns="0" rIns="0" bIns="0"/>
          <a:lstStyle>
            <a:lvl1pPr>
              <a:defRPr sz="3200" b="0" i="0">
                <a:solidFill>
                  <a:schemeClr val="tx2"/>
                </a:solidFill>
                <a:latin typeface="+mj-lt"/>
                <a:cs typeface="DINPro"/>
              </a:defRPr>
            </a:lvl1pPr>
          </a:lstStyle>
          <a:p>
            <a:pPr>
              <a:defRPr/>
            </a:pPr>
            <a:r>
              <a:t>Zum Abschluss</a:t>
            </a:r>
          </a:p>
        </p:txBody>
      </p:sp>
      <p:sp>
        <p:nvSpPr>
          <p:cNvPr id="331240609" name="Holder 3"/>
          <p:cNvSpPr>
            <a:spLocks noGrp="1"/>
          </p:cNvSpPr>
          <p:nvPr>
            <p:ph type="body" idx="1"/>
          </p:nvPr>
        </p:nvSpPr>
        <p:spPr bwMode="auto">
          <a:xfrm>
            <a:off x="1187623" y="1635645"/>
            <a:ext cx="5786437" cy="1486437"/>
          </a:xfrm>
          <a:prstGeom prst="rect">
            <a:avLst/>
          </a:prstGeom>
        </p:spPr>
        <p:txBody>
          <a:bodyPr lIns="0" tIns="0" rIns="0" bIns="0"/>
          <a:lstStyle>
            <a:lvl1pPr>
              <a:defRPr sz="2000" b="0" i="0">
                <a:solidFill>
                  <a:schemeClr val="accent6"/>
                </a:solidFill>
                <a:latin typeface="+mj-lt"/>
                <a:cs typeface="Arial"/>
              </a:defRPr>
            </a:lvl1pPr>
          </a:lstStyle>
          <a:p>
            <a:pPr>
              <a:defRPr/>
            </a:pPr>
            <a:r>
              <a:t>Fassen Sie die vier Schritte mit eigenen Worten zusammen.</a:t>
            </a:r>
          </a:p>
          <a:p>
            <a:pPr>
              <a:defRPr/>
            </a:pPr>
            <a:endParaRPr/>
          </a:p>
          <a:p>
            <a:pPr>
              <a:defRPr/>
            </a:pPr>
            <a:endParaRPr/>
          </a:p>
        </p:txBody>
      </p:sp>
      <p:sp>
        <p:nvSpPr>
          <p:cNvPr id="756902180" name="Holder 4"/>
          <p:cNvSpPr>
            <a:spLocks noGrp="1"/>
          </p:cNvSpPr>
          <p:nvPr>
            <p:ph type="ftr" sz="quarter" idx="3"/>
          </p:nvPr>
        </p:nvSpPr>
        <p:spPr bwMode="auto">
          <a:xfrm>
            <a:off x="1732359" y="4877217"/>
            <a:ext cx="6054327" cy="145732"/>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1398800374" name="Holder 5"/>
          <p:cNvSpPr>
            <a:spLocks noGrp="1"/>
          </p:cNvSpPr>
          <p:nvPr>
            <p:ph type="dt" sz="half" idx="2"/>
          </p:nvPr>
        </p:nvSpPr>
        <p:spPr bwMode="auto">
          <a:xfrm>
            <a:off x="218598" y="4875609"/>
            <a:ext cx="1031557" cy="147339"/>
          </a:xfrm>
          <a:prstGeom prst="rect">
            <a:avLst/>
          </a:prstGeom>
        </p:spPr>
        <p:txBody>
          <a:bodyPr lIns="0" tIns="0" rIns="0" bIns="0"/>
          <a:lstStyle>
            <a:lvl1pPr algn="l">
              <a:defRPr sz="900">
                <a:solidFill>
                  <a:schemeClr val="tx1">
                    <a:tint val="75000"/>
                  </a:schemeClr>
                </a:solidFill>
              </a:defRPr>
            </a:lvl1pPr>
          </a:lstStyle>
          <a:p>
            <a:pPr>
              <a:defRPr/>
            </a:pPr>
            <a:fld id="{D9A65774-94C4-6339-6FC5-AE16CE7D0C9D}" type="datetime1">
              <a:rPr lang="de-DE"/>
              <a:t>07.04.2026</a:t>
            </a:fld>
            <a:endParaRPr lang="en-US"/>
          </a:p>
        </p:txBody>
      </p:sp>
      <p:sp>
        <p:nvSpPr>
          <p:cNvPr id="248347187" name="Holder 6"/>
          <p:cNvSpPr>
            <a:spLocks noGrp="1"/>
          </p:cNvSpPr>
          <p:nvPr>
            <p:ph type="sldNum" sz="quarter" idx="4"/>
          </p:nvPr>
        </p:nvSpPr>
        <p:spPr bwMode="auto">
          <a:xfrm>
            <a:off x="8322471" y="4894525"/>
            <a:ext cx="602932" cy="128424"/>
          </a:xfrm>
          <a:prstGeom prst="rect">
            <a:avLst/>
          </a:prstGeom>
        </p:spPr>
        <p:txBody>
          <a:bodyPr lIns="0" tIns="0" rIns="0" bIns="0"/>
          <a:lstStyle>
            <a:lvl1pPr algn="r">
              <a:defRPr sz="900">
                <a:solidFill>
                  <a:schemeClr val="tx1">
                    <a:tint val="75000"/>
                  </a:schemeClr>
                </a:solidFill>
              </a:defRPr>
            </a:lvl1pPr>
          </a:lstStyle>
          <a:p>
            <a:pPr>
              <a:defRPr/>
            </a:pPr>
            <a:fld id="{B8CAB42F-4818-9476-F304-D66720F584B1}" type="slidenum">
              <a:rPr lang="de-DE"/>
              <a:t>16</a:t>
            </a:fld>
            <a:endParaRPr lang="de-DE"/>
          </a:p>
        </p:txBody>
      </p:sp>
      <p:sp>
        <p:nvSpPr>
          <p:cNvPr id="1965111413" name="Textplatzhalter 30"/>
          <p:cNvSpPr>
            <a:spLocks noGrp="1"/>
          </p:cNvSpPr>
          <p:nvPr>
            <p:ph type="body" sz="quarter" idx="12" hasCustomPrompt="1"/>
          </p:nvPr>
        </p:nvSpPr>
        <p:spPr bwMode="auto">
          <a:xfrm>
            <a:off x="5965033" y="277938"/>
            <a:ext cx="2839640" cy="184665"/>
          </a:xfrm>
          <a:prstGeom prst="rect">
            <a:avLst/>
          </a:prstGeom>
        </p:spPr>
        <p:txBody>
          <a:bodyPr vert="horz"/>
          <a:lstStyle>
            <a:lvl1pPr algn="r">
              <a:defRPr sz="1200">
                <a:solidFill>
                  <a:srgbClr val="7F7F7F"/>
                </a:solidFill>
                <a:latin typeface="Calibri"/>
                <a:cs typeface="Calibri"/>
              </a:defRPr>
            </a:lvl1pPr>
          </a:lstStyle>
          <a:p>
            <a:pPr>
              <a:defRPr/>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Zusammenfassung</a:t>
            </a:r>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endParaRP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17</a:t>
            </a:fld>
            <a:endParaRPr lang="de-DE"/>
          </a:p>
        </p:txBody>
      </p:sp>
      <p:sp>
        <p:nvSpPr>
          <p:cNvPr id="8" name="Textplatzhalter 7"/>
          <p:cNvSpPr>
            <a:spLocks noGrp="1"/>
          </p:cNvSpPr>
          <p:nvPr>
            <p:ph type="body" sz="quarter" idx="12"/>
          </p:nvPr>
        </p:nvSpPr>
        <p:spPr bwMode="auto"/>
        <p:txBody>
          <a:bodyPr/>
          <a:lstStyle/>
          <a:p>
            <a:pPr>
              <a:defRPr/>
            </a:pPr>
            <a:endParaRPr lang="de-DE"/>
          </a:p>
        </p:txBody>
      </p:sp>
      <p:sp>
        <p:nvSpPr>
          <p:cNvPr id="11" name="Textfeld 10"/>
          <p:cNvSpPr txBox="1"/>
          <p:nvPr/>
        </p:nvSpPr>
        <p:spPr bwMode="auto">
          <a:xfrm>
            <a:off x="611560" y="1506505"/>
            <a:ext cx="8428422" cy="3280642"/>
          </a:xfrm>
          <a:prstGeom prst="rect">
            <a:avLst/>
          </a:prstGeom>
          <a:noFill/>
        </p:spPr>
        <p:txBody>
          <a:bodyPr wrap="square">
            <a:spAutoFit/>
          </a:bodyPr>
          <a:lstStyle/>
          <a:p>
            <a:pPr>
              <a:lnSpc>
                <a:spcPct val="107000"/>
              </a:lnSpc>
              <a:spcAft>
                <a:spcPts val="800"/>
              </a:spcAft>
              <a:defRPr/>
            </a:pPr>
            <a:r>
              <a:rPr lang="de-DE" sz="1800" b="1" dirty="0">
                <a:latin typeface="+mj-lt"/>
                <a:ea typeface="Times New Roman"/>
                <a:cs typeface="Times New Roman"/>
              </a:rPr>
              <a:t>Schritt 1: Trainingsdaten </a:t>
            </a:r>
            <a:r>
              <a:rPr lang="de-DE" sz="1800" dirty="0">
                <a:latin typeface="+mj-lt"/>
                <a:ea typeface="Times New Roman"/>
                <a:cs typeface="Times New Roman"/>
              </a:rPr>
              <a:t>Der KI werden Haikus zum Lesen gegeben. Besonders viele davon handeln von Katzen.</a:t>
            </a:r>
            <a:endParaRPr lang="de-DE" sz="1600" dirty="0">
              <a:latin typeface="+mj-lt"/>
              <a:ea typeface="Calibri"/>
              <a:cs typeface="Times New Roman"/>
            </a:endParaRPr>
          </a:p>
          <a:p>
            <a:pPr>
              <a:defRPr/>
            </a:pPr>
            <a:r>
              <a:rPr lang="de-DE" sz="1800" b="1" dirty="0">
                <a:latin typeface="+mj-lt"/>
                <a:ea typeface="Times New Roman"/>
              </a:rPr>
              <a:t>Schritt 2: Das Modell</a:t>
            </a:r>
            <a:r>
              <a:rPr lang="de-DE" sz="1800" dirty="0">
                <a:latin typeface="+mj-lt"/>
                <a:ea typeface="Times New Roman"/>
              </a:rPr>
              <a:t> Die KI analysiert die Daten und lernt die Struktur von Haikus und wie man über Katzen schreibt. Sie erstellt ein Modell, um neue Haikus zu generieren.</a:t>
            </a:r>
            <a:endParaRPr sz="1800" dirty="0">
              <a:latin typeface="+mj-lt"/>
            </a:endParaRPr>
          </a:p>
          <a:p>
            <a:pPr>
              <a:defRPr/>
            </a:pPr>
            <a:endParaRPr lang="de-DE" sz="1800" dirty="0">
              <a:latin typeface="+mj-lt"/>
              <a:ea typeface="Times New Roman"/>
            </a:endParaRPr>
          </a:p>
          <a:p>
            <a:pPr>
              <a:defRPr/>
            </a:pPr>
            <a:r>
              <a:rPr lang="de-DE" sz="1800" b="1" dirty="0">
                <a:latin typeface="+mj-lt"/>
                <a:ea typeface="Times New Roman"/>
              </a:rPr>
              <a:t>Schritt 3: Das Training</a:t>
            </a:r>
            <a:r>
              <a:rPr lang="de-DE" sz="1800" dirty="0">
                <a:latin typeface="+mj-lt"/>
                <a:ea typeface="Times New Roman"/>
              </a:rPr>
              <a:t> Der KI wird beigebracht, dass die Haiku-Struktur 5-7-5 Silben pro Zeile hat. Unerwünschte Synonyme für "Katze" können aussortiert werden.</a:t>
            </a:r>
            <a:endParaRPr sz="1800" dirty="0">
              <a:latin typeface="+mj-lt"/>
            </a:endParaRPr>
          </a:p>
          <a:p>
            <a:pPr>
              <a:defRPr/>
            </a:pPr>
            <a:r>
              <a:rPr lang="de-DE" sz="1800" dirty="0">
                <a:latin typeface="+mj-lt"/>
                <a:ea typeface="Times New Roman"/>
              </a:rPr>
              <a:t>Für guten Output wird die KI belohnt, damit dieser in Zukunft wahrscheinlicher wird.</a:t>
            </a:r>
            <a:endParaRPr dirty="0">
              <a:latin typeface="+mj-lt"/>
            </a:endParaRPr>
          </a:p>
          <a:p>
            <a:pPr>
              <a:defRPr/>
            </a:pPr>
            <a:endParaRPr lang="de-DE" sz="1800" dirty="0">
              <a:latin typeface="+mj-lt"/>
              <a:ea typeface="Times New Roman"/>
            </a:endParaRPr>
          </a:p>
          <a:p>
            <a:pPr>
              <a:defRPr/>
            </a:pPr>
            <a:r>
              <a:rPr lang="de-DE" sz="1800" b="1" dirty="0">
                <a:latin typeface="+mj-lt"/>
                <a:ea typeface="Times New Roman"/>
              </a:rPr>
              <a:t>Schritt 4: Ergebnis</a:t>
            </a:r>
            <a:r>
              <a:rPr lang="de-DE" sz="1800" dirty="0">
                <a:latin typeface="+mj-lt"/>
                <a:ea typeface="Times New Roman"/>
              </a:rPr>
              <a:t> Die KI schreibt neue, eigene Haikus über Katzen, ohne auf die ursprünglichen Trainingsdaten zurückzugreifen.</a:t>
            </a:r>
            <a:endParaRPr sz="1800"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93846853" name="Holder 2"/>
          <p:cNvSpPr>
            <a:spLocks noGrp="1"/>
          </p:cNvSpPr>
          <p:nvPr>
            <p:ph type="title"/>
          </p:nvPr>
        </p:nvSpPr>
        <p:spPr bwMode="auto">
          <a:xfrm>
            <a:off x="660799" y="988760"/>
            <a:ext cx="7623279" cy="430886"/>
          </a:xfrm>
          <a:prstGeom prst="rect">
            <a:avLst/>
          </a:prstGeom>
        </p:spPr>
        <p:txBody>
          <a:bodyPr lIns="0" tIns="0" rIns="0" bIns="0"/>
          <a:lstStyle>
            <a:lvl1pPr>
              <a:defRPr sz="3200" b="0" i="0">
                <a:solidFill>
                  <a:schemeClr val="tx2"/>
                </a:solidFill>
                <a:latin typeface="+mj-lt"/>
                <a:cs typeface="DINPro"/>
              </a:defRPr>
            </a:lvl1pPr>
          </a:lstStyle>
          <a:p>
            <a:pPr>
              <a:defRPr/>
            </a:pPr>
            <a:r>
              <a:t>Lernziel</a:t>
            </a:r>
          </a:p>
        </p:txBody>
      </p:sp>
      <p:sp>
        <p:nvSpPr>
          <p:cNvPr id="386502786" name="Holder 3"/>
          <p:cNvSpPr>
            <a:spLocks noGrp="1"/>
          </p:cNvSpPr>
          <p:nvPr>
            <p:ph type="body" idx="1"/>
          </p:nvPr>
        </p:nvSpPr>
        <p:spPr bwMode="auto">
          <a:xfrm>
            <a:off x="1187623" y="1635645"/>
            <a:ext cx="6264697" cy="2754783"/>
          </a:xfrm>
          <a:prstGeom prst="rect">
            <a:avLst/>
          </a:prstGeom>
        </p:spPr>
        <p:txBody>
          <a:bodyPr lIns="0" tIns="0" rIns="0" bIns="0"/>
          <a:lstStyle>
            <a:lvl1pPr>
              <a:defRPr sz="2000" b="0" i="0">
                <a:solidFill>
                  <a:schemeClr val="accent6"/>
                </a:solidFill>
                <a:latin typeface="+mj-lt"/>
                <a:cs typeface="Arial"/>
              </a:defRPr>
            </a:lvl1pPr>
          </a:lstStyle>
          <a:p>
            <a:pPr algn="just">
              <a:defRPr/>
            </a:pPr>
            <a:r>
              <a:rPr dirty="0"/>
              <a:t>Am Ende dieses Nuggets </a:t>
            </a:r>
            <a:r>
              <a:rPr lang="de-DE" dirty="0"/>
              <a:t>können</a:t>
            </a:r>
            <a:r>
              <a:rPr dirty="0"/>
              <a:t> Sie </a:t>
            </a:r>
            <a:r>
              <a:rPr lang="de-DE" dirty="0"/>
              <a:t>beschreiben</a:t>
            </a:r>
            <a:r>
              <a:rPr dirty="0"/>
              <a:t>, </a:t>
            </a:r>
            <a:r>
              <a:rPr lang="de-DE" dirty="0"/>
              <a:t>wie</a:t>
            </a:r>
            <a:r>
              <a:rPr dirty="0"/>
              <a:t> </a:t>
            </a:r>
            <a:r>
              <a:rPr lang="de-DE" dirty="0"/>
              <a:t>eine</a:t>
            </a:r>
            <a:r>
              <a:rPr dirty="0"/>
              <a:t> KI </a:t>
            </a:r>
            <a:r>
              <a:rPr lang="de-DE" dirty="0"/>
              <a:t>trainiert</a:t>
            </a:r>
            <a:r>
              <a:rPr dirty="0"/>
              <a:t> </a:t>
            </a:r>
            <a:r>
              <a:rPr lang="de-DE" dirty="0"/>
              <a:t>wird</a:t>
            </a:r>
            <a:r>
              <a:rPr dirty="0"/>
              <a:t>, um </a:t>
            </a:r>
            <a:r>
              <a:rPr lang="de-DE" dirty="0"/>
              <a:t>selbständig</a:t>
            </a:r>
            <a:r>
              <a:rPr dirty="0"/>
              <a:t> </a:t>
            </a:r>
            <a:r>
              <a:rPr lang="de-DE" dirty="0"/>
              <a:t>Inhalte</a:t>
            </a:r>
            <a:r>
              <a:rPr dirty="0"/>
              <a:t> </a:t>
            </a:r>
            <a:r>
              <a:rPr lang="de-DE" dirty="0"/>
              <a:t>zu</a:t>
            </a:r>
            <a:r>
              <a:rPr dirty="0"/>
              <a:t> </a:t>
            </a:r>
            <a:r>
              <a:rPr lang="de-DE" dirty="0"/>
              <a:t>generieren</a:t>
            </a:r>
            <a:r>
              <a:rPr dirty="0"/>
              <a:t> und </a:t>
            </a:r>
            <a:r>
              <a:rPr lang="de-DE" dirty="0"/>
              <a:t>spezielle</a:t>
            </a:r>
            <a:r>
              <a:rPr dirty="0"/>
              <a:t> </a:t>
            </a:r>
            <a:r>
              <a:rPr lang="de-DE" dirty="0"/>
              <a:t>Aufgaben</a:t>
            </a:r>
            <a:r>
              <a:rPr dirty="0"/>
              <a:t> </a:t>
            </a:r>
            <a:r>
              <a:rPr lang="de-DE" dirty="0"/>
              <a:t>zu</a:t>
            </a:r>
            <a:r>
              <a:rPr dirty="0"/>
              <a:t> </a:t>
            </a:r>
            <a:r>
              <a:rPr lang="de-DE" dirty="0"/>
              <a:t>lösen</a:t>
            </a:r>
            <a:r>
              <a:rPr dirty="0"/>
              <a:t>.</a:t>
            </a:r>
          </a:p>
        </p:txBody>
      </p:sp>
      <p:sp>
        <p:nvSpPr>
          <p:cNvPr id="1963382438" name="Holder 4"/>
          <p:cNvSpPr>
            <a:spLocks noGrp="1"/>
          </p:cNvSpPr>
          <p:nvPr>
            <p:ph type="ftr" sz="quarter" idx="3"/>
          </p:nvPr>
        </p:nvSpPr>
        <p:spPr bwMode="auto">
          <a:xfrm>
            <a:off x="1732359" y="4877217"/>
            <a:ext cx="6054327" cy="145732"/>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269894475" name="Holder 5"/>
          <p:cNvSpPr>
            <a:spLocks noGrp="1"/>
          </p:cNvSpPr>
          <p:nvPr>
            <p:ph type="dt" sz="half" idx="2"/>
          </p:nvPr>
        </p:nvSpPr>
        <p:spPr bwMode="auto">
          <a:xfrm>
            <a:off x="218598" y="4875609"/>
            <a:ext cx="1031557" cy="147339"/>
          </a:xfrm>
          <a:prstGeom prst="rect">
            <a:avLst/>
          </a:prstGeom>
        </p:spPr>
        <p:txBody>
          <a:bodyPr lIns="0" tIns="0" rIns="0" bIns="0"/>
          <a:lstStyle>
            <a:lvl1pPr algn="l">
              <a:defRPr sz="900">
                <a:solidFill>
                  <a:schemeClr val="tx1">
                    <a:tint val="75000"/>
                  </a:schemeClr>
                </a:solidFill>
              </a:defRPr>
            </a:lvl1pPr>
          </a:lstStyle>
          <a:p>
            <a:pPr>
              <a:defRPr/>
            </a:pPr>
            <a:fld id="{B5132F75-AC8A-5D4E-243F-D6683823C45D}" type="datetime1">
              <a:rPr lang="de-DE"/>
              <a:t>07.04.2026</a:t>
            </a:fld>
            <a:endParaRPr lang="en-US"/>
          </a:p>
        </p:txBody>
      </p:sp>
      <p:sp>
        <p:nvSpPr>
          <p:cNvPr id="1297171729" name="Textplatzhalter 30"/>
          <p:cNvSpPr>
            <a:spLocks noGrp="1"/>
          </p:cNvSpPr>
          <p:nvPr>
            <p:ph type="body" sz="quarter" idx="12" hasCustomPrompt="1"/>
          </p:nvPr>
        </p:nvSpPr>
        <p:spPr bwMode="auto">
          <a:xfrm>
            <a:off x="5965033" y="277938"/>
            <a:ext cx="2839640" cy="184665"/>
          </a:xfrm>
          <a:prstGeom prst="rect">
            <a:avLst/>
          </a:prstGeom>
        </p:spPr>
        <p:txBody>
          <a:bodyPr vert="horz"/>
          <a:lstStyle>
            <a:lvl1pPr algn="r">
              <a:defRPr sz="1200">
                <a:solidFill>
                  <a:srgbClr val="7F7F7F"/>
                </a:solidFill>
                <a:latin typeface="Calibri"/>
                <a:cs typeface="Calibri"/>
              </a:defRPr>
            </a:lvl1pPr>
          </a:lstStyle>
          <a:p>
            <a:pPr>
              <a:defRPr/>
            </a:pPr>
            <a:endParaRPr/>
          </a:p>
        </p:txBody>
      </p:sp>
      <p:sp>
        <p:nvSpPr>
          <p:cNvPr id="2079921785" name="Holder 6"/>
          <p:cNvSpPr>
            <a:spLocks noGrp="1"/>
          </p:cNvSpPr>
          <p:nvPr>
            <p:ph type="sldNum" sz="quarter" idx="4"/>
          </p:nvPr>
        </p:nvSpPr>
        <p:spPr bwMode="auto">
          <a:xfrm>
            <a:off x="8322471" y="4894525"/>
            <a:ext cx="602932" cy="128424"/>
          </a:xfrm>
          <a:prstGeom prst="rect">
            <a:avLst/>
          </a:prstGeom>
        </p:spPr>
        <p:txBody>
          <a:bodyPr lIns="0" tIns="0" rIns="0" bIns="0"/>
          <a:lstStyle>
            <a:lvl1pPr algn="r">
              <a:defRPr sz="900">
                <a:solidFill>
                  <a:schemeClr val="tx1">
                    <a:tint val="75000"/>
                  </a:schemeClr>
                </a:solidFill>
              </a:defRPr>
            </a:lvl1pPr>
          </a:lstStyle>
          <a:p>
            <a:pPr>
              <a:defRPr/>
            </a:pPr>
            <a:fld id="{BB29CEE7-D236-A77C-257C-5D039937615B}" type="slidenum">
              <a:rPr lang="de-DE"/>
              <a:t>2</a:t>
            </a:fld>
            <a:endParaRPr lang="de-DE"/>
          </a:p>
        </p:txBody>
      </p:sp>
      <p:pic>
        <p:nvPicPr>
          <p:cNvPr id="3" name="Grafik 2">
            <a:extLst>
              <a:ext uri="{FF2B5EF4-FFF2-40B4-BE49-F238E27FC236}">
                <a16:creationId xmlns:a16="http://schemas.microsoft.com/office/drawing/2014/main" id="{CE4A8B13-BCE6-42BA-AC55-74584E916E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97" t="2344" r="22101" b="13601"/>
          <a:stretch/>
        </p:blipFill>
        <p:spPr>
          <a:xfrm rot="5400000">
            <a:off x="6699205" y="2525319"/>
            <a:ext cx="1668612" cy="1590231"/>
          </a:xfrm>
          <a:prstGeom prst="rect">
            <a:avLst/>
          </a:prstGeom>
        </p:spPr>
      </p:pic>
      <p:sp>
        <p:nvSpPr>
          <p:cNvPr id="10" name="Textfeld 9">
            <a:extLst>
              <a:ext uri="{FF2B5EF4-FFF2-40B4-BE49-F238E27FC236}">
                <a16:creationId xmlns:a16="http://schemas.microsoft.com/office/drawing/2014/main" id="{1D458554-4987-49D5-BB5B-A6AFAF89E036}"/>
              </a:ext>
            </a:extLst>
          </p:cNvPr>
          <p:cNvSpPr txBox="1"/>
          <p:nvPr/>
        </p:nvSpPr>
        <p:spPr bwMode="auto">
          <a:xfrm>
            <a:off x="6516216" y="4497750"/>
            <a:ext cx="2720505" cy="253916"/>
          </a:xfrm>
          <a:prstGeom prst="rect">
            <a:avLst/>
          </a:prstGeom>
          <a:noFill/>
        </p:spPr>
        <p:txBody>
          <a:bodyPr wrap="square" rtlCol="0">
            <a:spAutoFit/>
          </a:bodyPr>
          <a:lstStyle/>
          <a:p>
            <a:r>
              <a:rPr lang="de-DE" sz="1050" dirty="0">
                <a:solidFill>
                  <a:schemeClr val="tx1">
                    <a:lumMod val="50000"/>
                    <a:lumOff val="50000"/>
                  </a:schemeClr>
                </a:solidFill>
              </a:rPr>
              <a:t>Grafik KI-generiert mit gemini, gemeinfrei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sz="2000" b="1" i="0" u="none" strike="noStrike" cap="none" spc="0" dirty="0">
                <a:solidFill>
                  <a:schemeClr val="accent6"/>
                </a:solidFill>
                <a:latin typeface="+mj-lt"/>
                <a:ea typeface="+mj-lt"/>
                <a:cs typeface="Arial"/>
              </a:rPr>
              <a:t>Nehmen wir an, unsere KI soll Haikus über Katzen generieren. </a:t>
            </a:r>
            <a:br>
              <a:rPr lang="de-DE" sz="2000" b="1" dirty="0"/>
            </a:br>
            <a:endParaRPr lang="de-DE" sz="2000" dirty="0"/>
          </a:p>
        </p:txBody>
      </p:sp>
      <p:pic>
        <p:nvPicPr>
          <p:cNvPr id="940722789" name="Grafik 10" descr="Ein freundlich lächelnder Roboter, mit &quot;AI&quot; beschriftet, hält ein Buch mit dem Titel &quot;Katzenhaikus von KI&quot; hoch. Identische Bücher fliegen um seinen Kopf."/>
          <p:cNvPicPr>
            <a:picLocks noChangeAspect="1"/>
          </p:cNvPicPr>
          <p:nvPr/>
        </p:nvPicPr>
        <p:blipFill>
          <a:blip r:embed="rId3"/>
          <a:stretch/>
        </p:blipFill>
        <p:spPr bwMode="auto">
          <a:xfrm>
            <a:off x="3431249" y="1684795"/>
            <a:ext cx="2047918" cy="2925596"/>
          </a:xfrm>
          <a:prstGeom prst="rect">
            <a:avLst/>
          </a:prstGeom>
        </p:spPr>
      </p:pic>
      <p:sp>
        <p:nvSpPr>
          <p:cNvPr id="3" name="Textplatzhalter 2"/>
          <p:cNvSpPr>
            <a:spLocks noGrp="1"/>
          </p:cNvSpPr>
          <p:nvPr>
            <p:ph type="body" idx="1"/>
          </p:nvPr>
        </p:nvSpPr>
        <p:spPr bwMode="auto"/>
        <p:txBody>
          <a:bodyPr/>
          <a:lstStyle/>
          <a:p>
            <a:pPr algn="just">
              <a:defRPr/>
            </a:pPr>
            <a:endParaRPr/>
          </a:p>
          <a:p>
            <a:pPr algn="just">
              <a:defRPr/>
            </a:pPr>
            <a:endParaRPr lang="de-DE" sz="2200" b="1"/>
          </a:p>
        </p:txBody>
      </p:sp>
      <p:sp>
        <p:nvSpPr>
          <p:cNvPr id="4" name="Fußzeilenplatzhalter 3"/>
          <p:cNvSpPr>
            <a:spLocks noGrp="1"/>
          </p:cNvSpPr>
          <p:nvPr>
            <p:ph type="ftr" sz="quarter" idx="3"/>
          </p:nvPr>
        </p:nvSpPr>
        <p:spPr bwMode="auto"/>
        <p:txBody>
          <a:bodyPr/>
          <a:lstStyle/>
          <a:p>
            <a:pPr>
              <a:defRPr/>
            </a:pPr>
            <a:r>
              <a:rPr lang="de-DE"/>
              <a:t>Georg-August-Universität Göttingen</a:t>
            </a:r>
            <a:endParaRP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3</a:t>
            </a:fld>
            <a:endParaRPr lang="de-DE"/>
          </a:p>
        </p:txBody>
      </p:sp>
      <p:sp>
        <p:nvSpPr>
          <p:cNvPr id="8" name="Textplatzhalter 7"/>
          <p:cNvSpPr>
            <a:spLocks noGrp="1"/>
          </p:cNvSpPr>
          <p:nvPr>
            <p:ph type="body" sz="quarter" idx="12"/>
          </p:nvPr>
        </p:nvSpPr>
        <p:spPr bwMode="auto"/>
        <p:txBody>
          <a:bodyPr/>
          <a:lstStyle/>
          <a:p>
            <a:pPr>
              <a:defRPr/>
            </a:pPr>
            <a:endParaRPr lang="de-DE"/>
          </a:p>
        </p:txBody>
      </p:sp>
      <p:sp>
        <p:nvSpPr>
          <p:cNvPr id="9" name="Textfeld 8">
            <a:extLst>
              <a:ext uri="{FF2B5EF4-FFF2-40B4-BE49-F238E27FC236}">
                <a16:creationId xmlns:a16="http://schemas.microsoft.com/office/drawing/2014/main" id="{F0E96DC3-FD51-4901-B1C9-DC558E29AEBB}"/>
              </a:ext>
            </a:extLst>
          </p:cNvPr>
          <p:cNvSpPr txBox="1"/>
          <p:nvPr/>
        </p:nvSpPr>
        <p:spPr bwMode="auto">
          <a:xfrm>
            <a:off x="6588224" y="4515966"/>
            <a:ext cx="2717488" cy="253916"/>
          </a:xfrm>
          <a:prstGeom prst="rect">
            <a:avLst/>
          </a:prstGeom>
          <a:noFill/>
        </p:spPr>
        <p:txBody>
          <a:bodyPr wrap="square" rtlCol="0">
            <a:spAutoFit/>
          </a:bodyPr>
          <a:lstStyle/>
          <a:p>
            <a:r>
              <a:rPr lang="de-DE" sz="1050" dirty="0">
                <a:solidFill>
                  <a:schemeClr val="tx1">
                    <a:lumMod val="50000"/>
                    <a:lumOff val="50000"/>
                  </a:schemeClr>
                </a:solidFill>
              </a:rPr>
              <a:t>Grafik KI-generiert mit gemini, gemeinfrei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13349815" name="Holder 2"/>
          <p:cNvSpPr>
            <a:spLocks noGrp="1"/>
          </p:cNvSpPr>
          <p:nvPr>
            <p:ph type="title"/>
          </p:nvPr>
        </p:nvSpPr>
        <p:spPr bwMode="auto">
          <a:prstGeom prst="rect">
            <a:avLst/>
          </a:prstGeom>
        </p:spPr>
        <p:txBody>
          <a:bodyPr lIns="0" tIns="0" rIns="0" bIns="0"/>
          <a:lstStyle>
            <a:lvl1pPr>
              <a:defRPr sz="3200" b="0" i="0">
                <a:solidFill>
                  <a:schemeClr val="tx2"/>
                </a:solidFill>
                <a:latin typeface="+mj-lt"/>
                <a:cs typeface="DINPro"/>
              </a:defRPr>
            </a:lvl1pPr>
          </a:lstStyle>
          <a:p>
            <a:pPr>
              <a:defRPr/>
            </a:pPr>
            <a:r>
              <a:rPr lang="de-DE">
                <a:solidFill>
                  <a:schemeClr val="bg1"/>
                </a:solidFill>
              </a:rPr>
              <a:t>Einstiegsfrage 1</a:t>
            </a:r>
            <a:endParaRPr/>
          </a:p>
        </p:txBody>
      </p:sp>
      <p:sp>
        <p:nvSpPr>
          <p:cNvPr id="2" name="Textplatzhalter 1"/>
          <p:cNvSpPr>
            <a:spLocks noGrp="1"/>
          </p:cNvSpPr>
          <p:nvPr>
            <p:ph type="body" idx="1"/>
          </p:nvPr>
        </p:nvSpPr>
        <p:spPr bwMode="auto">
          <a:xfrm>
            <a:off x="859921" y="1038484"/>
            <a:ext cx="6768754" cy="331440"/>
          </a:xfrm>
        </p:spPr>
        <p:txBody>
          <a:bodyPr/>
          <a:lstStyle/>
          <a:p>
            <a:pPr>
              <a:defRPr/>
            </a:pPr>
            <a:r>
              <a:rPr lang="de-DE" sz="2000" b="1" i="0" u="none" strike="noStrike" cap="none" spc="0">
                <a:solidFill>
                  <a:schemeClr val="accent6"/>
                </a:solidFill>
                <a:latin typeface="Calibri"/>
                <a:ea typeface="Calibri"/>
                <a:cs typeface="Arial"/>
              </a:rPr>
              <a:t>Nehmen wir an, unsere KI soll Haikus über Katzen generieren. </a:t>
            </a:r>
            <a:endParaRPr lang="de-DE"/>
          </a:p>
        </p:txBody>
      </p:sp>
      <p:sp>
        <p:nvSpPr>
          <p:cNvPr id="345336427" name="Holder 3"/>
          <p:cNvSpPr>
            <a:spLocks noGrp="1"/>
          </p:cNvSpPr>
          <p:nvPr/>
        </p:nvSpPr>
        <p:spPr bwMode="auto">
          <a:xfrm>
            <a:off x="1187622" y="1739527"/>
            <a:ext cx="6197229" cy="230832"/>
          </a:xfrm>
          <a:prstGeom prst="rect">
            <a:avLst/>
          </a:prstGeom>
        </p:spPr>
        <p:txBody>
          <a:bodyPr lIns="0" tIns="0" rIns="0" bIns="0"/>
          <a:lstStyle>
            <a:lvl1pPr marL="0">
              <a:defRPr sz="2000" b="0" i="0">
                <a:solidFill>
                  <a:schemeClr val="accent6"/>
                </a:solidFill>
                <a:latin typeface="+mj-lt"/>
                <a:ea typeface="+mj-lt"/>
                <a:cs typeface="Arial"/>
              </a:defRPr>
            </a:lvl1pPr>
            <a:lvl2pPr marL="286983">
              <a:defRPr>
                <a:latin typeface="+mn-lt"/>
                <a:ea typeface="+mn-ea"/>
                <a:cs typeface="+mn-cs"/>
              </a:defRPr>
            </a:lvl2pPr>
            <a:lvl3pPr marL="573968">
              <a:defRPr>
                <a:latin typeface="+mn-lt"/>
                <a:ea typeface="+mn-ea"/>
                <a:cs typeface="+mn-cs"/>
              </a:defRPr>
            </a:lvl3pPr>
            <a:lvl4pPr marL="860952">
              <a:defRPr>
                <a:latin typeface="+mn-lt"/>
                <a:ea typeface="+mn-ea"/>
                <a:cs typeface="+mn-cs"/>
              </a:defRPr>
            </a:lvl4pPr>
            <a:lvl5pPr marL="1147937">
              <a:defRPr>
                <a:latin typeface="+mn-lt"/>
                <a:ea typeface="+mn-ea"/>
                <a:cs typeface="+mn-cs"/>
              </a:defRPr>
            </a:lvl5pPr>
            <a:lvl6pPr marL="1434920">
              <a:defRPr>
                <a:latin typeface="+mn-lt"/>
                <a:ea typeface="+mn-ea"/>
                <a:cs typeface="+mn-cs"/>
              </a:defRPr>
            </a:lvl6pPr>
            <a:lvl7pPr marL="1721907">
              <a:defRPr>
                <a:latin typeface="+mn-lt"/>
                <a:ea typeface="+mn-ea"/>
                <a:cs typeface="+mn-cs"/>
              </a:defRPr>
            </a:lvl7pPr>
            <a:lvl8pPr marL="2008890">
              <a:defRPr>
                <a:latin typeface="+mn-lt"/>
                <a:ea typeface="+mn-ea"/>
                <a:cs typeface="+mn-cs"/>
              </a:defRPr>
            </a:lvl8pPr>
            <a:lvl9pPr marL="2295875">
              <a:defRPr>
                <a:latin typeface="+mn-lt"/>
                <a:ea typeface="+mn-ea"/>
                <a:cs typeface="+mn-cs"/>
              </a:defRPr>
            </a:lvl9pPr>
          </a:lstStyle>
          <a:p>
            <a:pPr>
              <a:defRPr/>
            </a:pPr>
            <a:r>
              <a:rPr lang="de-DE"/>
              <a:t>Was muss man wissen, um das zu tun?</a:t>
            </a:r>
            <a:endParaRPr/>
          </a:p>
        </p:txBody>
      </p:sp>
      <p:sp>
        <p:nvSpPr>
          <p:cNvPr id="1792297559" name="Holder 4"/>
          <p:cNvSpPr>
            <a:spLocks noGrp="1"/>
          </p:cNvSpPr>
          <p:nvPr>
            <p:ph type="ftr" sz="quarter" idx="3"/>
          </p:nvPr>
        </p:nvSpPr>
        <p:spPr bwMode="auto">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1351885919" name="Holder 5"/>
          <p:cNvSpPr>
            <a:spLocks noGrp="1"/>
          </p:cNvSpPr>
          <p:nvPr>
            <p:ph type="dt" sz="half" idx="2"/>
          </p:nvPr>
        </p:nvSpPr>
        <p:spPr bwMode="auto">
          <a:prstGeom prst="rect">
            <a:avLst/>
          </a:prstGeom>
        </p:spPr>
        <p:txBody>
          <a:bodyPr lIns="0" tIns="0" rIns="0" bIns="0"/>
          <a:lstStyle>
            <a:lvl1pPr algn="l">
              <a:defRPr sz="900">
                <a:solidFill>
                  <a:schemeClr val="tx1">
                    <a:tint val="75000"/>
                  </a:schemeClr>
                </a:solidFill>
              </a:defRPr>
            </a:lvl1pPr>
          </a:lstStyle>
          <a:p>
            <a:pPr>
              <a:defRPr/>
            </a:pPr>
            <a:fld id="{AEDC6832-FA5A-94E8-568B-B2499E96D4E0}" type="datetime1">
              <a:rPr lang="de-DE"/>
              <a:t>07.04.2026</a:t>
            </a:fld>
            <a:endParaRPr lang="en-US"/>
          </a:p>
        </p:txBody>
      </p:sp>
      <p:sp>
        <p:nvSpPr>
          <p:cNvPr id="749620461" name="Holder 6"/>
          <p:cNvSpPr>
            <a:spLocks noGrp="1"/>
          </p:cNvSpPr>
          <p:nvPr>
            <p:ph type="sldNum" sz="quarter" idx="4"/>
          </p:nvPr>
        </p:nvSpPr>
        <p:spPr bwMode="auto">
          <a:prstGeom prst="rect">
            <a:avLst/>
          </a:prstGeom>
        </p:spPr>
        <p:txBody>
          <a:bodyPr lIns="0" tIns="0" rIns="0" bIns="0"/>
          <a:lstStyle>
            <a:lvl1pPr algn="r">
              <a:defRPr sz="900">
                <a:solidFill>
                  <a:schemeClr val="tx1">
                    <a:tint val="75000"/>
                  </a:schemeClr>
                </a:solidFill>
              </a:defRPr>
            </a:lvl1pPr>
          </a:lstStyle>
          <a:p>
            <a:pPr>
              <a:defRPr/>
            </a:pPr>
            <a:fld id="{39CDC63B-7CF7-F27F-61DA-9A21F6B8CEC0}" type="slidenum">
              <a:rPr lang="de-DE"/>
              <a:t>4</a:t>
            </a:fld>
            <a:endParaRPr lang="de-DE"/>
          </a:p>
        </p:txBody>
      </p:sp>
      <p:sp>
        <p:nvSpPr>
          <p:cNvPr id="3" name="Textplatzhalter 2"/>
          <p:cNvSpPr>
            <a:spLocks noGrp="1"/>
          </p:cNvSpPr>
          <p:nvPr>
            <p:ph type="body" sz="quarter" idx="12"/>
          </p:nvPr>
        </p:nvSpPr>
        <p:spPr bwMode="auto"/>
        <p:txBody>
          <a:bodyPr/>
          <a:lstStyle/>
          <a:p>
            <a:pPr>
              <a:defRPr/>
            </a:pPr>
            <a:endParaRPr lang="de-D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13349815" name="Holder 2"/>
          <p:cNvSpPr>
            <a:spLocks noGrp="1"/>
          </p:cNvSpPr>
          <p:nvPr>
            <p:ph type="title"/>
          </p:nvPr>
        </p:nvSpPr>
        <p:spPr bwMode="auto">
          <a:prstGeom prst="rect">
            <a:avLst/>
          </a:prstGeom>
        </p:spPr>
        <p:txBody>
          <a:bodyPr lIns="0" tIns="0" rIns="0" bIns="0"/>
          <a:lstStyle>
            <a:lvl1pPr>
              <a:defRPr sz="3200" b="0" i="0">
                <a:solidFill>
                  <a:schemeClr val="tx2"/>
                </a:solidFill>
                <a:latin typeface="+mj-lt"/>
                <a:cs typeface="DINPro"/>
              </a:defRPr>
            </a:lvl1pPr>
          </a:lstStyle>
          <a:p>
            <a:pPr>
              <a:defRPr/>
            </a:pPr>
            <a:r>
              <a:rPr lang="de-DE">
                <a:solidFill>
                  <a:schemeClr val="bg1"/>
                </a:solidFill>
              </a:rPr>
              <a:t>Einstiegsfrage 2</a:t>
            </a:r>
            <a:endParaRPr/>
          </a:p>
        </p:txBody>
      </p:sp>
      <p:sp>
        <p:nvSpPr>
          <p:cNvPr id="2" name="Textplatzhalter 1"/>
          <p:cNvSpPr>
            <a:spLocks noGrp="1"/>
          </p:cNvSpPr>
          <p:nvPr>
            <p:ph type="body" idx="1"/>
          </p:nvPr>
        </p:nvSpPr>
        <p:spPr bwMode="auto">
          <a:xfrm>
            <a:off x="859921" y="1038484"/>
            <a:ext cx="6768754" cy="331440"/>
          </a:xfrm>
        </p:spPr>
        <p:txBody>
          <a:bodyPr/>
          <a:lstStyle/>
          <a:p>
            <a:pPr>
              <a:defRPr/>
            </a:pPr>
            <a:r>
              <a:rPr lang="de-DE" sz="2000" b="1" i="0" u="none" strike="noStrike" cap="none" spc="0">
                <a:solidFill>
                  <a:schemeClr val="accent6"/>
                </a:solidFill>
                <a:latin typeface="Calibri"/>
                <a:ea typeface="Calibri"/>
                <a:cs typeface="Arial"/>
              </a:rPr>
              <a:t>Nehmen wir an, unsere KI soll Haikus über Katzen generieren. </a:t>
            </a:r>
            <a:endParaRPr lang="de-DE"/>
          </a:p>
        </p:txBody>
      </p:sp>
      <p:sp>
        <p:nvSpPr>
          <p:cNvPr id="345336427" name="Holder 3"/>
          <p:cNvSpPr>
            <a:spLocks noGrp="1"/>
          </p:cNvSpPr>
          <p:nvPr/>
        </p:nvSpPr>
        <p:spPr bwMode="auto">
          <a:xfrm>
            <a:off x="1187622" y="1739527"/>
            <a:ext cx="6197229" cy="230832"/>
          </a:xfrm>
          <a:prstGeom prst="rect">
            <a:avLst/>
          </a:prstGeom>
        </p:spPr>
        <p:txBody>
          <a:bodyPr lIns="0" tIns="0" rIns="0" bIns="0"/>
          <a:lstStyle>
            <a:lvl1pPr marL="0">
              <a:defRPr sz="2000" b="0" i="0">
                <a:solidFill>
                  <a:schemeClr val="accent6"/>
                </a:solidFill>
                <a:latin typeface="+mj-lt"/>
                <a:ea typeface="+mj-lt"/>
                <a:cs typeface="Arial"/>
              </a:defRPr>
            </a:lvl1pPr>
            <a:lvl2pPr marL="286983">
              <a:defRPr>
                <a:latin typeface="+mn-lt"/>
                <a:ea typeface="+mn-ea"/>
                <a:cs typeface="+mn-cs"/>
              </a:defRPr>
            </a:lvl2pPr>
            <a:lvl3pPr marL="573968">
              <a:defRPr>
                <a:latin typeface="+mn-lt"/>
                <a:ea typeface="+mn-ea"/>
                <a:cs typeface="+mn-cs"/>
              </a:defRPr>
            </a:lvl3pPr>
            <a:lvl4pPr marL="860952">
              <a:defRPr>
                <a:latin typeface="+mn-lt"/>
                <a:ea typeface="+mn-ea"/>
                <a:cs typeface="+mn-cs"/>
              </a:defRPr>
            </a:lvl4pPr>
            <a:lvl5pPr marL="1147937">
              <a:defRPr>
                <a:latin typeface="+mn-lt"/>
                <a:ea typeface="+mn-ea"/>
                <a:cs typeface="+mn-cs"/>
              </a:defRPr>
            </a:lvl5pPr>
            <a:lvl6pPr marL="1434920">
              <a:defRPr>
                <a:latin typeface="+mn-lt"/>
                <a:ea typeface="+mn-ea"/>
                <a:cs typeface="+mn-cs"/>
              </a:defRPr>
            </a:lvl6pPr>
            <a:lvl7pPr marL="1721907">
              <a:defRPr>
                <a:latin typeface="+mn-lt"/>
                <a:ea typeface="+mn-ea"/>
                <a:cs typeface="+mn-cs"/>
              </a:defRPr>
            </a:lvl7pPr>
            <a:lvl8pPr marL="2008890">
              <a:defRPr>
                <a:latin typeface="+mn-lt"/>
                <a:ea typeface="+mn-ea"/>
                <a:cs typeface="+mn-cs"/>
              </a:defRPr>
            </a:lvl8pPr>
            <a:lvl9pPr marL="2295875">
              <a:defRPr>
                <a:latin typeface="+mn-lt"/>
                <a:ea typeface="+mn-ea"/>
                <a:cs typeface="+mn-cs"/>
              </a:defRPr>
            </a:lvl9pPr>
          </a:lstStyle>
          <a:p>
            <a:pPr>
              <a:defRPr/>
            </a:pPr>
            <a:r>
              <a:rPr lang="de-DE"/>
              <a:t>Wie würden Sie vorgehen, um einer KI das beizubringen?</a:t>
            </a:r>
            <a:endParaRPr/>
          </a:p>
        </p:txBody>
      </p:sp>
      <p:sp>
        <p:nvSpPr>
          <p:cNvPr id="1792297559" name="Holder 4"/>
          <p:cNvSpPr>
            <a:spLocks noGrp="1"/>
          </p:cNvSpPr>
          <p:nvPr>
            <p:ph type="ftr" sz="quarter" idx="3"/>
          </p:nvPr>
        </p:nvSpPr>
        <p:spPr bwMode="auto">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1351885919" name="Holder 5"/>
          <p:cNvSpPr>
            <a:spLocks noGrp="1"/>
          </p:cNvSpPr>
          <p:nvPr>
            <p:ph type="dt" sz="half" idx="2"/>
          </p:nvPr>
        </p:nvSpPr>
        <p:spPr bwMode="auto">
          <a:prstGeom prst="rect">
            <a:avLst/>
          </a:prstGeom>
        </p:spPr>
        <p:txBody>
          <a:bodyPr lIns="0" tIns="0" rIns="0" bIns="0"/>
          <a:lstStyle>
            <a:lvl1pPr algn="l">
              <a:defRPr sz="900">
                <a:solidFill>
                  <a:schemeClr val="tx1">
                    <a:tint val="75000"/>
                  </a:schemeClr>
                </a:solidFill>
              </a:defRPr>
            </a:lvl1pPr>
          </a:lstStyle>
          <a:p>
            <a:pPr>
              <a:defRPr/>
            </a:pPr>
            <a:fld id="{AEDC6832-FA5A-94E8-568B-B2499E96D4E0}" type="datetime1">
              <a:rPr lang="de-DE"/>
              <a:t>07.04.2026</a:t>
            </a:fld>
            <a:endParaRPr lang="en-US"/>
          </a:p>
        </p:txBody>
      </p:sp>
      <p:sp>
        <p:nvSpPr>
          <p:cNvPr id="749620461" name="Holder 6"/>
          <p:cNvSpPr>
            <a:spLocks noGrp="1"/>
          </p:cNvSpPr>
          <p:nvPr>
            <p:ph type="sldNum" sz="quarter" idx="4"/>
          </p:nvPr>
        </p:nvSpPr>
        <p:spPr bwMode="auto">
          <a:prstGeom prst="rect">
            <a:avLst/>
          </a:prstGeom>
        </p:spPr>
        <p:txBody>
          <a:bodyPr lIns="0" tIns="0" rIns="0" bIns="0"/>
          <a:lstStyle>
            <a:lvl1pPr algn="r">
              <a:defRPr sz="900">
                <a:solidFill>
                  <a:schemeClr val="tx1">
                    <a:tint val="75000"/>
                  </a:schemeClr>
                </a:solidFill>
              </a:defRPr>
            </a:lvl1pPr>
          </a:lstStyle>
          <a:p>
            <a:pPr>
              <a:defRPr/>
            </a:pPr>
            <a:fld id="{39CDC63B-7CF7-F27F-61DA-9A21F6B8CEC0}" type="slidenum">
              <a:rPr lang="de-DE"/>
              <a:t>5</a:t>
            </a:fld>
            <a:endParaRPr lang="de-DE"/>
          </a:p>
        </p:txBody>
      </p:sp>
      <p:sp>
        <p:nvSpPr>
          <p:cNvPr id="3" name="Textplatzhalter 2"/>
          <p:cNvSpPr>
            <a:spLocks noGrp="1"/>
          </p:cNvSpPr>
          <p:nvPr>
            <p:ph type="body" sz="quarter" idx="12"/>
          </p:nvPr>
        </p:nvSpPr>
        <p:spPr bwMode="auto"/>
        <p:txBody>
          <a:bodyPr/>
          <a:lstStyle/>
          <a:p>
            <a:pPr>
              <a:defRPr/>
            </a:pPr>
            <a:endParaRPr lang="de-D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0305639" name="Holder 2"/>
          <p:cNvSpPr>
            <a:spLocks noGrp="1"/>
          </p:cNvSpPr>
          <p:nvPr>
            <p:ph type="title"/>
          </p:nvPr>
        </p:nvSpPr>
        <p:spPr bwMode="auto">
          <a:xfrm>
            <a:off x="660799" y="988760"/>
            <a:ext cx="7623279" cy="430886"/>
          </a:xfrm>
          <a:prstGeom prst="rect">
            <a:avLst/>
          </a:prstGeom>
        </p:spPr>
        <p:txBody>
          <a:bodyPr lIns="0" tIns="0" rIns="0" bIns="0"/>
          <a:lstStyle>
            <a:lvl1pPr>
              <a:defRPr sz="3200" b="0" i="0">
                <a:solidFill>
                  <a:schemeClr val="tx2"/>
                </a:solidFill>
                <a:latin typeface="+mj-lt"/>
                <a:cs typeface="DINPro"/>
              </a:defRPr>
            </a:lvl1pPr>
          </a:lstStyle>
          <a:p>
            <a:pPr>
              <a:defRPr/>
            </a:pPr>
            <a:r>
              <a:rPr lang="de-DE" sz="3200" i="0" u="none" strike="noStrike" cap="none" spc="0" dirty="0">
                <a:solidFill>
                  <a:schemeClr val="tx2"/>
                </a:solidFill>
                <a:latin typeface="Calibri"/>
                <a:ea typeface="Calibri"/>
                <a:cs typeface="Calibri"/>
              </a:rPr>
              <a:t>Schritt 1: Trainingsdaten</a:t>
            </a:r>
            <a:endParaRPr lang="de-DE" dirty="0">
              <a:solidFill>
                <a:schemeClr val="tx1">
                  <a:lumMod val="50000"/>
                  <a:lumOff val="50000"/>
                </a:schemeClr>
              </a:solidFill>
            </a:endParaRPr>
          </a:p>
        </p:txBody>
      </p:sp>
      <p:pic>
        <p:nvPicPr>
          <p:cNvPr id="1351271786" name="Grafik 11" descr="Ein freundlich lächelnder Roboter, mit &quot;AI&quot; beschriftet. Sein Kopf ist aufgeklappt. Textdateisymbole und Katzenbilder fallen in den geöffneten Kopf hinein."/>
          <p:cNvPicPr>
            <a:picLocks noChangeAspect="1"/>
          </p:cNvPicPr>
          <p:nvPr/>
        </p:nvPicPr>
        <p:blipFill>
          <a:blip r:embed="rId3"/>
          <a:stretch/>
        </p:blipFill>
        <p:spPr bwMode="auto">
          <a:xfrm>
            <a:off x="3250810" y="1526998"/>
            <a:ext cx="2152431" cy="3074904"/>
          </a:xfrm>
          <a:prstGeom prst="rect">
            <a:avLst/>
          </a:prstGeom>
        </p:spPr>
      </p:pic>
      <p:sp>
        <p:nvSpPr>
          <p:cNvPr id="995495277" name="Holder 4"/>
          <p:cNvSpPr>
            <a:spLocks noGrp="1"/>
          </p:cNvSpPr>
          <p:nvPr>
            <p:ph type="ftr" sz="quarter" idx="3"/>
          </p:nvPr>
        </p:nvSpPr>
        <p:spPr bwMode="auto">
          <a:xfrm>
            <a:off x="1732359" y="4877217"/>
            <a:ext cx="6054327" cy="145732"/>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16850702" name="Holder 5"/>
          <p:cNvSpPr>
            <a:spLocks noGrp="1"/>
          </p:cNvSpPr>
          <p:nvPr>
            <p:ph type="dt" sz="half" idx="2"/>
          </p:nvPr>
        </p:nvSpPr>
        <p:spPr bwMode="auto">
          <a:xfrm>
            <a:off x="218598" y="4875609"/>
            <a:ext cx="1031557" cy="147339"/>
          </a:xfrm>
          <a:prstGeom prst="rect">
            <a:avLst/>
          </a:prstGeom>
        </p:spPr>
        <p:txBody>
          <a:bodyPr lIns="0" tIns="0" rIns="0" bIns="0"/>
          <a:lstStyle>
            <a:lvl1pPr algn="l">
              <a:defRPr sz="900">
                <a:solidFill>
                  <a:schemeClr val="tx1">
                    <a:tint val="75000"/>
                  </a:schemeClr>
                </a:solidFill>
              </a:defRPr>
            </a:lvl1pPr>
          </a:lstStyle>
          <a:p>
            <a:pPr>
              <a:defRPr/>
            </a:pPr>
            <a:fld id="{AA5ADC1F-F942-25C0-BC2B-B87F4109B1CE}" type="datetime1">
              <a:rPr lang="de-DE"/>
              <a:t>07.04.2026</a:t>
            </a:fld>
            <a:endParaRPr lang="en-US"/>
          </a:p>
        </p:txBody>
      </p:sp>
      <p:sp>
        <p:nvSpPr>
          <p:cNvPr id="2092382493" name="Holder 6"/>
          <p:cNvSpPr>
            <a:spLocks noGrp="1"/>
          </p:cNvSpPr>
          <p:nvPr>
            <p:ph type="sldNum" sz="quarter" idx="4"/>
          </p:nvPr>
        </p:nvSpPr>
        <p:spPr bwMode="auto">
          <a:xfrm>
            <a:off x="8322471" y="4894525"/>
            <a:ext cx="602932" cy="128424"/>
          </a:xfrm>
          <a:prstGeom prst="rect">
            <a:avLst/>
          </a:prstGeom>
        </p:spPr>
        <p:txBody>
          <a:bodyPr lIns="0" tIns="0" rIns="0" bIns="0"/>
          <a:lstStyle>
            <a:lvl1pPr algn="r">
              <a:defRPr sz="900">
                <a:solidFill>
                  <a:schemeClr val="tx1">
                    <a:tint val="75000"/>
                  </a:schemeClr>
                </a:solidFill>
              </a:defRPr>
            </a:lvl1pPr>
          </a:lstStyle>
          <a:p>
            <a:pPr>
              <a:defRPr/>
            </a:pPr>
            <a:fld id="{2D0DBC59-7862-5250-88B8-EA0F8A7CECCB}" type="slidenum">
              <a:rPr lang="de-DE"/>
              <a:t>6</a:t>
            </a:fld>
            <a:endParaRPr lang="de-DE"/>
          </a:p>
        </p:txBody>
      </p:sp>
      <p:sp>
        <p:nvSpPr>
          <p:cNvPr id="1883296323" name="Textplatzhalter 30"/>
          <p:cNvSpPr>
            <a:spLocks noGrp="1"/>
          </p:cNvSpPr>
          <p:nvPr>
            <p:ph type="body" sz="quarter" idx="12" hasCustomPrompt="1"/>
          </p:nvPr>
        </p:nvSpPr>
        <p:spPr bwMode="auto">
          <a:xfrm>
            <a:off x="5965033" y="277938"/>
            <a:ext cx="2839640" cy="184665"/>
          </a:xfrm>
          <a:prstGeom prst="rect">
            <a:avLst/>
          </a:prstGeom>
        </p:spPr>
        <p:txBody>
          <a:bodyPr vert="horz"/>
          <a:lstStyle>
            <a:lvl1pPr algn="r">
              <a:defRPr sz="1200">
                <a:solidFill>
                  <a:srgbClr val="7F7F7F"/>
                </a:solidFill>
                <a:latin typeface="Calibri"/>
                <a:cs typeface="Calibri"/>
              </a:defRPr>
            </a:lvl1pPr>
          </a:lstStyle>
          <a:p>
            <a:pPr>
              <a:defRPr/>
            </a:pPr>
            <a:endParaRPr/>
          </a:p>
        </p:txBody>
      </p:sp>
      <p:sp>
        <p:nvSpPr>
          <p:cNvPr id="9" name="Textfeld 8">
            <a:extLst>
              <a:ext uri="{FF2B5EF4-FFF2-40B4-BE49-F238E27FC236}">
                <a16:creationId xmlns:a16="http://schemas.microsoft.com/office/drawing/2014/main" id="{1B07AD42-A4B5-413D-BB9D-4C075DFDA209}"/>
              </a:ext>
            </a:extLst>
          </p:cNvPr>
          <p:cNvSpPr txBox="1"/>
          <p:nvPr/>
        </p:nvSpPr>
        <p:spPr bwMode="auto">
          <a:xfrm>
            <a:off x="6607040" y="4515966"/>
            <a:ext cx="2717488" cy="253916"/>
          </a:xfrm>
          <a:prstGeom prst="rect">
            <a:avLst/>
          </a:prstGeom>
          <a:noFill/>
        </p:spPr>
        <p:txBody>
          <a:bodyPr wrap="square" rtlCol="0">
            <a:spAutoFit/>
          </a:bodyPr>
          <a:lstStyle/>
          <a:p>
            <a:r>
              <a:rPr lang="de-DE" sz="1050" dirty="0">
                <a:solidFill>
                  <a:schemeClr val="tx1">
                    <a:lumMod val="50000"/>
                    <a:lumOff val="50000"/>
                  </a:schemeClr>
                </a:solidFill>
              </a:rPr>
              <a:t>Grafik KI-generiert mit gemini, gemeinfrei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67142181" name="Holder 2"/>
          <p:cNvSpPr>
            <a:spLocks noGrp="1"/>
          </p:cNvSpPr>
          <p:nvPr>
            <p:ph type="title"/>
          </p:nvPr>
        </p:nvSpPr>
        <p:spPr bwMode="auto">
          <a:xfrm>
            <a:off x="660799" y="988760"/>
            <a:ext cx="7623279" cy="430886"/>
          </a:xfrm>
          <a:prstGeom prst="rect">
            <a:avLst/>
          </a:prstGeom>
        </p:spPr>
        <p:txBody>
          <a:bodyPr lIns="0" tIns="0" rIns="0" bIns="0"/>
          <a:lstStyle>
            <a:lvl1pPr>
              <a:defRPr sz="3200" b="0" i="0">
                <a:solidFill>
                  <a:schemeClr val="tx2"/>
                </a:solidFill>
                <a:latin typeface="+mj-lt"/>
                <a:cs typeface="DINPro"/>
              </a:defRPr>
            </a:lvl1pPr>
          </a:lstStyle>
          <a:p>
            <a:pPr>
              <a:defRPr/>
            </a:pPr>
            <a:r>
              <a:rPr lang="de-DE" sz="3200" i="0" u="none" strike="noStrike" cap="none" spc="0" dirty="0">
                <a:solidFill>
                  <a:schemeClr val="tx2"/>
                </a:solidFill>
                <a:latin typeface="Calibri"/>
                <a:ea typeface="Calibri"/>
                <a:cs typeface="Calibri"/>
              </a:rPr>
              <a:t>Schritt 1: Trainingsdaten</a:t>
            </a:r>
            <a:endParaRPr dirty="0">
              <a:solidFill>
                <a:schemeClr val="tx2"/>
              </a:solidFill>
            </a:endParaRPr>
          </a:p>
        </p:txBody>
      </p:sp>
      <p:sp>
        <p:nvSpPr>
          <p:cNvPr id="1465212391" name="Holder 3"/>
          <p:cNvSpPr>
            <a:spLocks noGrp="1"/>
          </p:cNvSpPr>
          <p:nvPr>
            <p:ph type="body" idx="1"/>
          </p:nvPr>
        </p:nvSpPr>
        <p:spPr bwMode="auto">
          <a:xfrm>
            <a:off x="1187623" y="1635645"/>
            <a:ext cx="5786437" cy="1326033"/>
          </a:xfrm>
          <a:prstGeom prst="rect">
            <a:avLst/>
          </a:prstGeom>
        </p:spPr>
        <p:txBody>
          <a:bodyPr lIns="0" tIns="0" rIns="0" bIns="0"/>
          <a:lstStyle>
            <a:lvl1pPr>
              <a:defRPr sz="2000" b="0" i="0">
                <a:solidFill>
                  <a:schemeClr val="accent6"/>
                </a:solidFill>
                <a:latin typeface="+mj-lt"/>
                <a:cs typeface="Arial"/>
              </a:defRPr>
            </a:lvl1pPr>
          </a:lstStyle>
          <a:p>
            <a:pPr marL="305908" indent="-305908">
              <a:buFont typeface="Arial"/>
              <a:buChar char="•"/>
              <a:defRPr/>
            </a:pPr>
            <a:r>
              <a:t>KI erhält große Mengen an Haikus, v.a. solche, die von Katzen handeln</a:t>
            </a:r>
          </a:p>
          <a:p>
            <a:pPr marL="305908" indent="-305908">
              <a:buFont typeface="Arial"/>
              <a:buChar char="•"/>
              <a:defRPr/>
            </a:pPr>
            <a:r>
              <a:t>Qualität der Daten entscheidet über späteren Output</a:t>
            </a:r>
          </a:p>
          <a:p>
            <a:pPr>
              <a:defRPr/>
            </a:pPr>
            <a:endParaRPr/>
          </a:p>
          <a:p>
            <a:pPr>
              <a:defRPr/>
            </a:pPr>
            <a:endParaRPr/>
          </a:p>
          <a:p>
            <a:pPr>
              <a:defRPr/>
            </a:pPr>
            <a:endParaRPr/>
          </a:p>
        </p:txBody>
      </p:sp>
      <p:sp>
        <p:nvSpPr>
          <p:cNvPr id="638036389" name="Holder 4"/>
          <p:cNvSpPr>
            <a:spLocks noGrp="1"/>
          </p:cNvSpPr>
          <p:nvPr>
            <p:ph type="ftr" sz="quarter" idx="3"/>
          </p:nvPr>
        </p:nvSpPr>
        <p:spPr bwMode="auto">
          <a:xfrm>
            <a:off x="1732359" y="4877217"/>
            <a:ext cx="6054327" cy="145732"/>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634195144" name="Holder 5"/>
          <p:cNvSpPr>
            <a:spLocks noGrp="1"/>
          </p:cNvSpPr>
          <p:nvPr>
            <p:ph type="dt" sz="half" idx="2"/>
          </p:nvPr>
        </p:nvSpPr>
        <p:spPr bwMode="auto">
          <a:xfrm>
            <a:off x="218598" y="4875609"/>
            <a:ext cx="1031557" cy="147339"/>
          </a:xfrm>
          <a:prstGeom prst="rect">
            <a:avLst/>
          </a:prstGeom>
        </p:spPr>
        <p:txBody>
          <a:bodyPr lIns="0" tIns="0" rIns="0" bIns="0"/>
          <a:lstStyle>
            <a:lvl1pPr algn="l">
              <a:defRPr sz="900">
                <a:solidFill>
                  <a:schemeClr val="tx1">
                    <a:tint val="75000"/>
                  </a:schemeClr>
                </a:solidFill>
              </a:defRPr>
            </a:lvl1pPr>
          </a:lstStyle>
          <a:p>
            <a:pPr>
              <a:defRPr/>
            </a:pPr>
            <a:fld id="{F7A0E786-789A-282C-6305-0319E719C00D}" type="datetime1">
              <a:rPr lang="de-DE"/>
              <a:t>07.04.2026</a:t>
            </a:fld>
            <a:endParaRPr lang="en-US"/>
          </a:p>
        </p:txBody>
      </p:sp>
      <p:sp>
        <p:nvSpPr>
          <p:cNvPr id="986890965" name="Holder 6"/>
          <p:cNvSpPr>
            <a:spLocks noGrp="1"/>
          </p:cNvSpPr>
          <p:nvPr>
            <p:ph type="sldNum" sz="quarter" idx="4"/>
          </p:nvPr>
        </p:nvSpPr>
        <p:spPr bwMode="auto">
          <a:xfrm>
            <a:off x="8322471" y="4894525"/>
            <a:ext cx="602932" cy="128424"/>
          </a:xfrm>
          <a:prstGeom prst="rect">
            <a:avLst/>
          </a:prstGeom>
        </p:spPr>
        <p:txBody>
          <a:bodyPr lIns="0" tIns="0" rIns="0" bIns="0"/>
          <a:lstStyle>
            <a:lvl1pPr algn="r">
              <a:defRPr sz="900">
                <a:solidFill>
                  <a:schemeClr val="tx1">
                    <a:tint val="75000"/>
                  </a:schemeClr>
                </a:solidFill>
              </a:defRPr>
            </a:lvl1pPr>
          </a:lstStyle>
          <a:p>
            <a:pPr>
              <a:defRPr/>
            </a:pPr>
            <a:fld id="{764F6E2E-3465-0EB1-309A-708B7E81CB20}" type="slidenum">
              <a:rPr lang="de-DE"/>
              <a:t>7</a:t>
            </a:fld>
            <a:endParaRPr lang="de-DE"/>
          </a:p>
        </p:txBody>
      </p:sp>
      <p:sp>
        <p:nvSpPr>
          <p:cNvPr id="75011615" name="Textplatzhalter 30"/>
          <p:cNvSpPr>
            <a:spLocks noGrp="1"/>
          </p:cNvSpPr>
          <p:nvPr>
            <p:ph type="body" sz="quarter" idx="12" hasCustomPrompt="1"/>
          </p:nvPr>
        </p:nvSpPr>
        <p:spPr bwMode="auto">
          <a:xfrm>
            <a:off x="5965033" y="277938"/>
            <a:ext cx="2839640" cy="184665"/>
          </a:xfrm>
          <a:prstGeom prst="rect">
            <a:avLst/>
          </a:prstGeom>
        </p:spPr>
        <p:txBody>
          <a:bodyPr vert="horz"/>
          <a:lstStyle>
            <a:lvl1pPr algn="r">
              <a:defRPr sz="1200">
                <a:solidFill>
                  <a:srgbClr val="7F7F7F"/>
                </a:solidFill>
                <a:latin typeface="Calibri"/>
                <a:cs typeface="Calibri"/>
              </a:defRPr>
            </a:lvl1pPr>
          </a:lstStyle>
          <a:p>
            <a:pPr>
              <a:defRPr/>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dirty="0">
                <a:ea typeface="Calibri"/>
                <a:cs typeface="Times New Roman"/>
              </a:rPr>
              <a:t>Schritt 2: Analyse und Modellerstellung </a:t>
            </a:r>
            <a:r>
              <a:rPr lang="de-DE" dirty="0">
                <a:solidFill>
                  <a:schemeClr val="bg1"/>
                </a:solidFill>
                <a:ea typeface="Calibri"/>
                <a:cs typeface="Times New Roman"/>
              </a:rPr>
              <a:t>Titelbild</a:t>
            </a:r>
            <a:r>
              <a:rPr lang="de-DE" dirty="0">
                <a:ea typeface="Calibri"/>
                <a:cs typeface="Times New Roman"/>
              </a:rPr>
              <a:t> </a:t>
            </a:r>
            <a:br>
              <a:rPr lang="de-DE" dirty="0"/>
            </a:br>
            <a:endParaRPr lang="de-DE" dirty="0"/>
          </a:p>
        </p:txBody>
      </p:sp>
      <p:pic>
        <p:nvPicPr>
          <p:cNvPr id="9" name="Grafik 8" descr="Ein nachdenklich oder konzentriert blickender Roboter, mit &quot;AI&quot; beschriftet, sitzt an einem Schreibtisch und ließt ein Buch. Sein Kopf ist aufgeklappt, Textdateisymbole, Katzenbilder und verschiedene Diagramme um den Kopf herum symbolisieren seinen Denkprozess. "/>
          <p:cNvPicPr>
            <a:picLocks noChangeAspect="1"/>
          </p:cNvPicPr>
          <p:nvPr/>
        </p:nvPicPr>
        <p:blipFill>
          <a:blip r:embed="rId3"/>
          <a:stretch/>
        </p:blipFill>
        <p:spPr bwMode="auto">
          <a:xfrm>
            <a:off x="3108735" y="1751062"/>
            <a:ext cx="1944216" cy="2777451"/>
          </a:xfrm>
          <a:prstGeom prst="rect">
            <a:avLst/>
          </a:prstGeom>
        </p:spPr>
      </p:pic>
      <p:sp>
        <p:nvSpPr>
          <p:cNvPr id="4" name="Fußzeilenplatzhalter 3"/>
          <p:cNvSpPr>
            <a:spLocks noGrp="1"/>
          </p:cNvSpPr>
          <p:nvPr>
            <p:ph type="ftr" sz="quarter" idx="3"/>
          </p:nvPr>
        </p:nvSpPr>
        <p:spPr bwMode="auto"/>
        <p:txBody>
          <a:bodyPr/>
          <a:lstStyle/>
          <a:p>
            <a:pPr>
              <a:defRPr/>
            </a:pPr>
            <a:r>
              <a:rPr lang="de-DE"/>
              <a:t>Georg-August-Universität Göttingen</a:t>
            </a:r>
            <a:endParaRP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8</a:t>
            </a:fld>
            <a:endParaRPr lang="de-DE"/>
          </a:p>
        </p:txBody>
      </p:sp>
      <p:sp>
        <p:nvSpPr>
          <p:cNvPr id="7" name="Textplatzhalter 6"/>
          <p:cNvSpPr>
            <a:spLocks noGrp="1"/>
          </p:cNvSpPr>
          <p:nvPr>
            <p:ph type="body" sz="quarter" idx="12"/>
          </p:nvPr>
        </p:nvSpPr>
        <p:spPr bwMode="auto"/>
        <p:txBody>
          <a:bodyPr/>
          <a:lstStyle/>
          <a:p>
            <a:pPr>
              <a:defRPr/>
            </a:pPr>
            <a:endParaRPr lang="de-DE"/>
          </a:p>
        </p:txBody>
      </p:sp>
      <p:sp>
        <p:nvSpPr>
          <p:cNvPr id="8" name="Textfeld 7">
            <a:extLst>
              <a:ext uri="{FF2B5EF4-FFF2-40B4-BE49-F238E27FC236}">
                <a16:creationId xmlns:a16="http://schemas.microsoft.com/office/drawing/2014/main" id="{D2179725-C5F1-41BD-B475-D5954B2C0E4A}"/>
              </a:ext>
            </a:extLst>
          </p:cNvPr>
          <p:cNvSpPr txBox="1"/>
          <p:nvPr/>
        </p:nvSpPr>
        <p:spPr bwMode="auto">
          <a:xfrm>
            <a:off x="6660232" y="4528513"/>
            <a:ext cx="2573472" cy="253916"/>
          </a:xfrm>
          <a:prstGeom prst="rect">
            <a:avLst/>
          </a:prstGeom>
          <a:noFill/>
        </p:spPr>
        <p:txBody>
          <a:bodyPr wrap="square" rtlCol="0">
            <a:spAutoFit/>
          </a:bodyPr>
          <a:lstStyle/>
          <a:p>
            <a:r>
              <a:rPr lang="de-DE" sz="1050" dirty="0">
                <a:solidFill>
                  <a:schemeClr val="tx1">
                    <a:lumMod val="50000"/>
                    <a:lumOff val="50000"/>
                  </a:schemeClr>
                </a:solidFill>
              </a:rPr>
              <a:t>Grafik KI-generiert mit gemini, gemeinfrei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48289832" name="Titel 1"/>
          <p:cNvSpPr>
            <a:spLocks noGrp="1"/>
          </p:cNvSpPr>
          <p:nvPr>
            <p:ph type="title"/>
          </p:nvPr>
        </p:nvSpPr>
        <p:spPr bwMode="auto"/>
        <p:txBody>
          <a:bodyPr/>
          <a:lstStyle/>
          <a:p>
            <a:pPr>
              <a:defRPr/>
            </a:pPr>
            <a:r>
              <a:rPr lang="de-DE" dirty="0">
                <a:ea typeface="Calibri"/>
                <a:cs typeface="Times New Roman"/>
              </a:rPr>
              <a:t>Schritt 2: Analyse und Modellerstellung </a:t>
            </a:r>
            <a:br>
              <a:rPr lang="de-DE" dirty="0"/>
            </a:br>
            <a:endParaRPr lang="de-DE" dirty="0"/>
          </a:p>
        </p:txBody>
      </p:sp>
      <p:sp>
        <p:nvSpPr>
          <p:cNvPr id="4" name="Textplatzhalter 3"/>
          <p:cNvSpPr>
            <a:spLocks noGrp="1"/>
          </p:cNvSpPr>
          <p:nvPr>
            <p:ph type="body" idx="1"/>
          </p:nvPr>
        </p:nvSpPr>
        <p:spPr bwMode="auto">
          <a:xfrm>
            <a:off x="1187624" y="1635646"/>
            <a:ext cx="7134848" cy="2808312"/>
          </a:xfrm>
        </p:spPr>
        <p:txBody>
          <a:bodyPr/>
          <a:lstStyle/>
          <a:p>
            <a:pPr marL="285750" indent="-285750">
              <a:lnSpc>
                <a:spcPct val="150000"/>
              </a:lnSpc>
              <a:buFont typeface="Arial" panose="020B0604020202020204" pitchFamily="34" charset="0"/>
              <a:buChar char="•"/>
              <a:defRPr/>
            </a:pPr>
            <a:r>
              <a:rPr lang="de-DE" sz="1800" dirty="0">
                <a:solidFill>
                  <a:srgbClr val="575756"/>
                </a:solidFill>
                <a:latin typeface="Calibri"/>
              </a:rPr>
              <a:t>Die eingegebenen Texte werden gekürzt.</a:t>
            </a:r>
            <a:endParaRPr lang="de-DE" dirty="0"/>
          </a:p>
          <a:p>
            <a:pPr marL="285750" indent="-285750">
              <a:lnSpc>
                <a:spcPct val="150000"/>
              </a:lnSpc>
              <a:buFont typeface="Arial" panose="020B0604020202020204" pitchFamily="34" charset="0"/>
              <a:buChar char="•"/>
              <a:defRPr/>
            </a:pPr>
            <a:r>
              <a:rPr lang="de-DE" sz="1800" dirty="0">
                <a:solidFill>
                  <a:srgbClr val="575756"/>
                </a:solidFill>
                <a:latin typeface="Calibri"/>
              </a:rPr>
              <a:t>Die KI versucht, die Texte korrekt zu ergänzen.</a:t>
            </a:r>
            <a:endParaRPr lang="de-DE" dirty="0"/>
          </a:p>
          <a:p>
            <a:pPr marL="285750" indent="-285750">
              <a:lnSpc>
                <a:spcPct val="150000"/>
              </a:lnSpc>
              <a:buFont typeface="Arial" panose="020B0604020202020204" pitchFamily="34" charset="0"/>
              <a:buChar char="•"/>
              <a:defRPr/>
            </a:pPr>
            <a:r>
              <a:rPr lang="de-DE" sz="1800" dirty="0">
                <a:solidFill>
                  <a:srgbClr val="575756"/>
                </a:solidFill>
                <a:latin typeface="Calibri"/>
              </a:rPr>
              <a:t>Die Ergebnisse verändern das Modell.</a:t>
            </a:r>
            <a:endParaRPr lang="de-DE" dirty="0"/>
          </a:p>
          <a:p>
            <a:pPr marL="285750" indent="-285750">
              <a:lnSpc>
                <a:spcPct val="150000"/>
              </a:lnSpc>
              <a:buFont typeface="Arial" panose="020B0604020202020204" pitchFamily="34" charset="0"/>
              <a:buChar char="•"/>
              <a:defRPr/>
            </a:pPr>
            <a:r>
              <a:rPr lang="de-DE" sz="1800" dirty="0">
                <a:solidFill>
                  <a:srgbClr val="575756"/>
                </a:solidFill>
                <a:latin typeface="Calibri"/>
              </a:rPr>
              <a:t>Sie lernt so, die typische Struktur von Haikus zu produzieren – meist die 3-Zeilen-Form mit 5, 7 und 5 Silben.</a:t>
            </a:r>
            <a:endParaRPr lang="de-DE" dirty="0"/>
          </a:p>
          <a:p>
            <a:pPr marL="342900" indent="-342900">
              <a:lnSpc>
                <a:spcPct val="150000"/>
              </a:lnSpc>
              <a:buFont typeface="Arial" panose="020B0604020202020204" pitchFamily="34" charset="0"/>
              <a:buChar char="•"/>
              <a:defRPr/>
            </a:pPr>
            <a:endParaRPr lang="de-DE" dirty="0"/>
          </a:p>
        </p:txBody>
      </p:sp>
      <p:sp>
        <p:nvSpPr>
          <p:cNvPr id="827570974" name="Fußzeilenplatzhalter 3"/>
          <p:cNvSpPr>
            <a:spLocks noGrp="1"/>
          </p:cNvSpPr>
          <p:nvPr>
            <p:ph type="ftr" sz="quarter" idx="3"/>
          </p:nvPr>
        </p:nvSpPr>
        <p:spPr bwMode="auto"/>
        <p:txBody>
          <a:bodyPr/>
          <a:lstStyle/>
          <a:p>
            <a:pPr>
              <a:defRPr/>
            </a:pPr>
            <a:r>
              <a:rPr lang="de-DE"/>
              <a:t>Georg-August-Universität Göttingen</a:t>
            </a:r>
            <a:endParaRPr/>
          </a:p>
        </p:txBody>
      </p:sp>
      <p:sp>
        <p:nvSpPr>
          <p:cNvPr id="1429658007" name="Datumsplatzhalter 4"/>
          <p:cNvSpPr>
            <a:spLocks noGrp="1"/>
          </p:cNvSpPr>
          <p:nvPr>
            <p:ph type="dt" sz="half" idx="2"/>
          </p:nvPr>
        </p:nvSpPr>
        <p:spPr bwMode="auto"/>
        <p:txBody>
          <a:bodyPr/>
          <a:lstStyle/>
          <a:p>
            <a:pPr>
              <a:defRPr/>
            </a:pPr>
            <a:fld id="{4F99D06D-34C9-A8BE-1448-FC2358721C81}" type="datetime1">
              <a:rPr lang="de-DE"/>
              <a:t>07.04.2026</a:t>
            </a:fld>
            <a:endParaRPr lang="en-US"/>
          </a:p>
        </p:txBody>
      </p:sp>
      <p:sp>
        <p:nvSpPr>
          <p:cNvPr id="1382437265" name="Foliennummernplatzhalter 5"/>
          <p:cNvSpPr>
            <a:spLocks noGrp="1"/>
          </p:cNvSpPr>
          <p:nvPr>
            <p:ph type="sldNum" sz="quarter" idx="4"/>
          </p:nvPr>
        </p:nvSpPr>
        <p:spPr bwMode="auto"/>
        <p:txBody>
          <a:bodyPr/>
          <a:lstStyle/>
          <a:p>
            <a:pPr>
              <a:defRPr/>
            </a:pPr>
            <a:fld id="{E634D8CA-ADA1-A765-D9A9-4CEF93EC1B6A}" type="slidenum">
              <a:rPr lang="de-DE"/>
              <a:t>9</a:t>
            </a:fld>
            <a:endParaRPr lang="de-DE"/>
          </a:p>
        </p:txBody>
      </p:sp>
      <p:sp>
        <p:nvSpPr>
          <p:cNvPr id="1766125103" name="Textplatzhalter 6"/>
          <p:cNvSpPr>
            <a:spLocks noGrp="1"/>
          </p:cNvSpPr>
          <p:nvPr>
            <p:ph type="body" sz="quarter" idx="12"/>
          </p:nvPr>
        </p:nvSpPr>
        <p:spPr bwMode="auto"/>
        <p:txBody>
          <a:bodyPr/>
          <a:lstStyle/>
          <a:p>
            <a:pPr>
              <a:defRPr/>
            </a:pPr>
            <a:endParaRPr lang="de-DE"/>
          </a:p>
        </p:txBody>
      </p:sp>
    </p:spTree>
  </p:cSld>
  <p:clrMapOvr>
    <a:masterClrMapping/>
  </p:clrMapOvr>
</p:sld>
</file>

<file path=ppt/theme/theme1.xml><?xml version="1.0" encoding="utf-8"?>
<a:theme xmlns:a="http://schemas.openxmlformats.org/drawingml/2006/main" name="Office Theme">
  <a:themeElements>
    <a:clrScheme name="Farben Uni Göttingen">
      <a:dk1>
        <a:sysClr val="windowText" lastClr="000000"/>
      </a:dk1>
      <a:lt1>
        <a:sysClr val="window" lastClr="FFFFFF"/>
      </a:lt1>
      <a:dk2>
        <a:srgbClr val="005F9B"/>
      </a:dk2>
      <a:lt2>
        <a:srgbClr val="50A5D2"/>
      </a:lt2>
      <a:accent1>
        <a:srgbClr val="153268"/>
      </a:accent1>
      <a:accent2>
        <a:srgbClr val="3B3B3A"/>
      </a:accent2>
      <a:accent3>
        <a:srgbClr val="84BFEA"/>
      </a:accent3>
      <a:accent4>
        <a:srgbClr val="EAE2D8"/>
      </a:accent4>
      <a:accent5>
        <a:srgbClr val="F6F4F0"/>
      </a:accent5>
      <a:accent6>
        <a:srgbClr val="575756"/>
      </a:accent6>
      <a:hlink>
        <a:srgbClr val="0033CC"/>
      </a:hlink>
      <a:folHlink>
        <a:srgbClr val="6600CC"/>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1723</Words>
  <Application>Microsoft Office PowerPoint</Application>
  <DocSecurity>0</DocSecurity>
  <PresentationFormat>Bildschirmpräsentation (16:9)</PresentationFormat>
  <Paragraphs>164</Paragraphs>
  <Slides>17</Slides>
  <Notes>17</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17</vt:i4>
      </vt:variant>
    </vt:vector>
  </HeadingPairs>
  <TitlesOfParts>
    <vt:vector size="20" baseType="lpstr">
      <vt:lpstr>Arial</vt:lpstr>
      <vt:lpstr>Calibri</vt:lpstr>
      <vt:lpstr>Office Theme</vt:lpstr>
      <vt:lpstr>Wie wird generative KI trainiert?</vt:lpstr>
      <vt:lpstr>Lernziel</vt:lpstr>
      <vt:lpstr>Nehmen wir an, unsere KI soll Haikus über Katzen generieren.  </vt:lpstr>
      <vt:lpstr>Einstiegsfrage 1</vt:lpstr>
      <vt:lpstr>Einstiegsfrage 2</vt:lpstr>
      <vt:lpstr>Schritt 1: Trainingsdaten</vt:lpstr>
      <vt:lpstr>Schritt 1: Trainingsdaten</vt:lpstr>
      <vt:lpstr>Schritt 2: Analyse und Modellerstellung Titelbild  </vt:lpstr>
      <vt:lpstr>Schritt 2: Analyse und Modellerstellung  </vt:lpstr>
      <vt:lpstr>Schritt 3: Finetuning</vt:lpstr>
      <vt:lpstr>Schritt 3: Finetuning</vt:lpstr>
      <vt:lpstr>Übersich: Schritte des  Trainigsprozesss</vt:lpstr>
      <vt:lpstr>Schritt 4: Ergebnis </vt:lpstr>
      <vt:lpstr>Diskussionsfrage</vt:lpstr>
      <vt:lpstr>Übertragung auf das eigene Fach</vt:lpstr>
      <vt:lpstr>Zum Abschluss</vt:lpstr>
      <vt:lpstr>Zusammenfassung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subject/>
  <dc:creator>Lange, Regina (ZVW);Voss, Christine</dc:creator>
  <cp:keywords/>
  <dc:description/>
  <cp:lastModifiedBy>Tasche, Tatyana</cp:lastModifiedBy>
  <cp:revision>225</cp:revision>
  <dcterms:created xsi:type="dcterms:W3CDTF">2017-08-09T09:33:14Z</dcterms:created>
  <dcterms:modified xsi:type="dcterms:W3CDTF">2026-04-07T15:42:39Z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2016-08-08T00:00:00Z</vt:filetime>
  </property>
  <property fmtid="{D5CDD505-2E9C-101B-9397-08002B2CF9AE}" pid="3" name="Creator">
    <vt:lpwstr>Adobe InDesign CC 2015 (Macintosh)</vt:lpwstr>
  </property>
  <property fmtid="{D5CDD505-2E9C-101B-9397-08002B2CF9AE}" pid="4" name="LastSaved">
    <vt:filetime>2016-08-08T00:00:00Z</vt:filetime>
  </property>
</Properties>
</file>