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
  </p:notesMasterIdLst>
  <p:handoutMasterIdLst>
    <p:handoutMasterId r:id="rId9"/>
  </p:handoutMasterIdLst>
  <p:sldIdLst>
    <p:sldId id="258" r:id="rId2"/>
    <p:sldId id="259" r:id="rId3"/>
    <p:sldId id="260" r:id="rId4"/>
    <p:sldId id="261" r:id="rId5"/>
    <p:sldId id="265" r:id="rId6"/>
    <p:sldId id="262" r:id="rId7"/>
  </p:sldIdLst>
  <p:sldSz cx="9144000" cy="5143500" type="screen16x9"/>
  <p:notesSz cx="13004800" cy="9753600"/>
  <p:defaultTextStyle>
    <a:defPPr>
      <a:defRPr lang="de-DE"/>
    </a:defPPr>
    <a:lvl1pPr marL="0" algn="l" defTabSz="286962" rtl="0" eaLnBrk="1" latinLnBrk="0" hangingPunct="1">
      <a:defRPr sz="1100" kern="1200">
        <a:solidFill>
          <a:schemeClr val="tx1"/>
        </a:solidFill>
        <a:latin typeface="+mn-lt"/>
        <a:ea typeface="+mn-ea"/>
        <a:cs typeface="+mn-cs"/>
      </a:defRPr>
    </a:lvl1pPr>
    <a:lvl2pPr marL="286962" algn="l" defTabSz="286962" rtl="0" eaLnBrk="1" latinLnBrk="0" hangingPunct="1">
      <a:defRPr sz="1100" kern="1200">
        <a:solidFill>
          <a:schemeClr val="tx1"/>
        </a:solidFill>
        <a:latin typeface="+mn-lt"/>
        <a:ea typeface="+mn-ea"/>
        <a:cs typeface="+mn-cs"/>
      </a:defRPr>
    </a:lvl2pPr>
    <a:lvl3pPr marL="573925" algn="l" defTabSz="286962" rtl="0" eaLnBrk="1" latinLnBrk="0" hangingPunct="1">
      <a:defRPr sz="1100" kern="1200">
        <a:solidFill>
          <a:schemeClr val="tx1"/>
        </a:solidFill>
        <a:latin typeface="+mn-lt"/>
        <a:ea typeface="+mn-ea"/>
        <a:cs typeface="+mn-cs"/>
      </a:defRPr>
    </a:lvl3pPr>
    <a:lvl4pPr marL="860887" algn="l" defTabSz="286962" rtl="0" eaLnBrk="1" latinLnBrk="0" hangingPunct="1">
      <a:defRPr sz="1100" kern="1200">
        <a:solidFill>
          <a:schemeClr val="tx1"/>
        </a:solidFill>
        <a:latin typeface="+mn-lt"/>
        <a:ea typeface="+mn-ea"/>
        <a:cs typeface="+mn-cs"/>
      </a:defRPr>
    </a:lvl4pPr>
    <a:lvl5pPr marL="1147851" algn="l" defTabSz="286962" rtl="0" eaLnBrk="1" latinLnBrk="0" hangingPunct="1">
      <a:defRPr sz="1100" kern="1200">
        <a:solidFill>
          <a:schemeClr val="tx1"/>
        </a:solidFill>
        <a:latin typeface="+mn-lt"/>
        <a:ea typeface="+mn-ea"/>
        <a:cs typeface="+mn-cs"/>
      </a:defRPr>
    </a:lvl5pPr>
    <a:lvl6pPr marL="1434813" algn="l" defTabSz="286962" rtl="0" eaLnBrk="1" latinLnBrk="0" hangingPunct="1">
      <a:defRPr sz="1100" kern="1200">
        <a:solidFill>
          <a:schemeClr val="tx1"/>
        </a:solidFill>
        <a:latin typeface="+mn-lt"/>
        <a:ea typeface="+mn-ea"/>
        <a:cs typeface="+mn-cs"/>
      </a:defRPr>
    </a:lvl6pPr>
    <a:lvl7pPr marL="1721776" algn="l" defTabSz="286962" rtl="0" eaLnBrk="1" latinLnBrk="0" hangingPunct="1">
      <a:defRPr sz="1100" kern="1200">
        <a:solidFill>
          <a:schemeClr val="tx1"/>
        </a:solidFill>
        <a:latin typeface="+mn-lt"/>
        <a:ea typeface="+mn-ea"/>
        <a:cs typeface="+mn-cs"/>
      </a:defRPr>
    </a:lvl7pPr>
    <a:lvl8pPr marL="2008738" algn="l" defTabSz="286962" rtl="0" eaLnBrk="1" latinLnBrk="0" hangingPunct="1">
      <a:defRPr sz="1100" kern="1200">
        <a:solidFill>
          <a:schemeClr val="tx1"/>
        </a:solidFill>
        <a:latin typeface="+mn-lt"/>
        <a:ea typeface="+mn-ea"/>
        <a:cs typeface="+mn-cs"/>
      </a:defRPr>
    </a:lvl8pPr>
    <a:lvl9pPr marL="2295702" algn="l" defTabSz="286962" rtl="0" eaLnBrk="1" latinLnBrk="0" hangingPunct="1">
      <a:defRPr sz="1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64" userDrawn="1">
          <p15:clr>
            <a:srgbClr val="A4A3A4"/>
          </p15:clr>
        </p15:guide>
        <p15:guide id="2" pos="-4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96D4"/>
    <a:srgbClr val="D0D8E8"/>
    <a:srgbClr val="F5F4F0"/>
    <a:srgbClr val="F4F2EA"/>
    <a:srgbClr val="4F334E"/>
    <a:srgbClr val="8390FF"/>
    <a:srgbClr val="948B6C"/>
    <a:srgbClr val="FBC1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743" autoAdjust="0"/>
    <p:restoredTop sz="94479" autoAdjust="0"/>
  </p:normalViewPr>
  <p:slideViewPr>
    <p:cSldViewPr>
      <p:cViewPr varScale="1">
        <p:scale>
          <a:sx n="146" d="100"/>
          <a:sy n="146" d="100"/>
        </p:scale>
        <p:origin x="114" y="288"/>
      </p:cViewPr>
      <p:guideLst>
        <p:guide orient="horz" pos="-1164"/>
        <p:guide pos="-48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5635625" cy="487363"/>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7366000" y="0"/>
            <a:ext cx="5635625" cy="487363"/>
          </a:xfrm>
          <a:prstGeom prst="rect">
            <a:avLst/>
          </a:prstGeom>
        </p:spPr>
        <p:txBody>
          <a:bodyPr vert="horz" lIns="91440" tIns="45720" rIns="91440" bIns="45720" rtlCol="0"/>
          <a:lstStyle>
            <a:lvl1pPr algn="r">
              <a:defRPr sz="1200"/>
            </a:lvl1pPr>
          </a:lstStyle>
          <a:p>
            <a:fld id="{442DDC49-609A-3B44-A1C6-133788245302}" type="datetime1">
              <a:rPr lang="de-DE" smtClean="0"/>
              <a:pPr/>
              <a:t>07.04.2026</a:t>
            </a:fld>
            <a:endParaRPr lang="de-DE"/>
          </a:p>
        </p:txBody>
      </p:sp>
      <p:sp>
        <p:nvSpPr>
          <p:cNvPr id="4" name="Fußzeilenplatzhalter 3"/>
          <p:cNvSpPr>
            <a:spLocks noGrp="1"/>
          </p:cNvSpPr>
          <p:nvPr>
            <p:ph type="ftr" sz="quarter" idx="2"/>
          </p:nvPr>
        </p:nvSpPr>
        <p:spPr>
          <a:xfrm>
            <a:off x="0" y="9264650"/>
            <a:ext cx="5635625" cy="487363"/>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7366000" y="9264650"/>
            <a:ext cx="5635625" cy="487363"/>
          </a:xfrm>
          <a:prstGeom prst="rect">
            <a:avLst/>
          </a:prstGeom>
        </p:spPr>
        <p:txBody>
          <a:bodyPr vert="horz" lIns="91440" tIns="45720" rIns="91440" bIns="45720" rtlCol="0" anchor="b"/>
          <a:lstStyle>
            <a:lvl1pPr algn="r">
              <a:defRPr sz="1200"/>
            </a:lvl1pPr>
          </a:lstStyle>
          <a:p>
            <a:fld id="{747525CF-7212-804E-9855-29706471529B}" type="slidenum">
              <a:rPr lang="de-DE" smtClean="0"/>
              <a:pPr/>
              <a:t>‹Nr.›</a:t>
            </a:fld>
            <a:endParaRPr lang="de-DE"/>
          </a:p>
        </p:txBody>
      </p:sp>
    </p:spTree>
    <p:extLst>
      <p:ext uri="{BB962C8B-B14F-4D97-AF65-F5344CB8AC3E}">
        <p14:creationId xmlns:p14="http://schemas.microsoft.com/office/powerpoint/2010/main" val="420645022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5635625" cy="487363"/>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7366000" y="0"/>
            <a:ext cx="5635625" cy="487363"/>
          </a:xfrm>
          <a:prstGeom prst="rect">
            <a:avLst/>
          </a:prstGeom>
        </p:spPr>
        <p:txBody>
          <a:bodyPr vert="horz" lIns="91440" tIns="45720" rIns="91440" bIns="45720" rtlCol="0"/>
          <a:lstStyle>
            <a:lvl1pPr algn="r">
              <a:defRPr sz="1200"/>
            </a:lvl1pPr>
          </a:lstStyle>
          <a:p>
            <a:fld id="{66C661A5-9AB9-1949-9B9A-C46C190AE8BF}" type="datetime1">
              <a:rPr lang="de-DE" smtClean="0"/>
              <a:pPr/>
              <a:t>07.04.2026</a:t>
            </a:fld>
            <a:endParaRPr lang="de-DE"/>
          </a:p>
        </p:txBody>
      </p:sp>
      <p:sp>
        <p:nvSpPr>
          <p:cNvPr id="4" name="Folienbildplatzhalter 3"/>
          <p:cNvSpPr>
            <a:spLocks noGrp="1" noRot="1" noChangeAspect="1"/>
          </p:cNvSpPr>
          <p:nvPr>
            <p:ph type="sldImg" idx="2"/>
          </p:nvPr>
        </p:nvSpPr>
        <p:spPr>
          <a:xfrm>
            <a:off x="3251200" y="731838"/>
            <a:ext cx="6502400" cy="36576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1300163" y="4632325"/>
            <a:ext cx="10404475" cy="43894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264650"/>
            <a:ext cx="5635625" cy="487363"/>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7366000" y="9264650"/>
            <a:ext cx="5635625" cy="487363"/>
          </a:xfrm>
          <a:prstGeom prst="rect">
            <a:avLst/>
          </a:prstGeom>
        </p:spPr>
        <p:txBody>
          <a:bodyPr vert="horz" lIns="91440" tIns="45720" rIns="91440" bIns="45720" rtlCol="0" anchor="b"/>
          <a:lstStyle>
            <a:lvl1pPr algn="r">
              <a:defRPr sz="1200"/>
            </a:lvl1pPr>
          </a:lstStyle>
          <a:p>
            <a:fld id="{584A433B-D369-FE47-BCB2-D5C24AAD91F8}" type="slidenum">
              <a:rPr lang="de-DE" smtClean="0"/>
              <a:pPr/>
              <a:t>‹Nr.›</a:t>
            </a:fld>
            <a:endParaRPr lang="de-DE"/>
          </a:p>
        </p:txBody>
      </p:sp>
    </p:spTree>
    <p:extLst>
      <p:ext uri="{BB962C8B-B14F-4D97-AF65-F5344CB8AC3E}">
        <p14:creationId xmlns:p14="http://schemas.microsoft.com/office/powerpoint/2010/main" val="3781872226"/>
      </p:ext>
    </p:extLst>
  </p:cSld>
  <p:clrMap bg1="lt1" tx1="dk1" bg2="lt2" tx2="dk2" accent1="accent1" accent2="accent2" accent3="accent3" accent4="accent4" accent5="accent5" accent6="accent6" hlink="hlink" folHlink="folHlink"/>
  <p:hf sldNum="0" hdr="0" ftr="0" dt="0"/>
  <p:notesStyle>
    <a:lvl1pPr marL="0" algn="l" defTabSz="286962" rtl="0" eaLnBrk="1" latinLnBrk="0" hangingPunct="1">
      <a:defRPr sz="800" kern="1200">
        <a:solidFill>
          <a:schemeClr val="tx1"/>
        </a:solidFill>
        <a:latin typeface="+mn-lt"/>
        <a:ea typeface="+mn-ea"/>
        <a:cs typeface="+mn-cs"/>
      </a:defRPr>
    </a:lvl1pPr>
    <a:lvl2pPr marL="286962" algn="l" defTabSz="286962" rtl="0" eaLnBrk="1" latinLnBrk="0" hangingPunct="1">
      <a:defRPr sz="800" kern="1200">
        <a:solidFill>
          <a:schemeClr val="tx1"/>
        </a:solidFill>
        <a:latin typeface="+mn-lt"/>
        <a:ea typeface="+mn-ea"/>
        <a:cs typeface="+mn-cs"/>
      </a:defRPr>
    </a:lvl2pPr>
    <a:lvl3pPr marL="573925" algn="l" defTabSz="286962" rtl="0" eaLnBrk="1" latinLnBrk="0" hangingPunct="1">
      <a:defRPr sz="800" kern="1200">
        <a:solidFill>
          <a:schemeClr val="tx1"/>
        </a:solidFill>
        <a:latin typeface="+mn-lt"/>
        <a:ea typeface="+mn-ea"/>
        <a:cs typeface="+mn-cs"/>
      </a:defRPr>
    </a:lvl3pPr>
    <a:lvl4pPr marL="860887" algn="l" defTabSz="286962" rtl="0" eaLnBrk="1" latinLnBrk="0" hangingPunct="1">
      <a:defRPr sz="800" kern="1200">
        <a:solidFill>
          <a:schemeClr val="tx1"/>
        </a:solidFill>
        <a:latin typeface="+mn-lt"/>
        <a:ea typeface="+mn-ea"/>
        <a:cs typeface="+mn-cs"/>
      </a:defRPr>
    </a:lvl4pPr>
    <a:lvl5pPr marL="1147851" algn="l" defTabSz="286962" rtl="0" eaLnBrk="1" latinLnBrk="0" hangingPunct="1">
      <a:defRPr sz="800" kern="1200">
        <a:solidFill>
          <a:schemeClr val="tx1"/>
        </a:solidFill>
        <a:latin typeface="+mn-lt"/>
        <a:ea typeface="+mn-ea"/>
        <a:cs typeface="+mn-cs"/>
      </a:defRPr>
    </a:lvl5pPr>
    <a:lvl6pPr marL="1434813" algn="l" defTabSz="286962" rtl="0" eaLnBrk="1" latinLnBrk="0" hangingPunct="1">
      <a:defRPr sz="800" kern="1200">
        <a:solidFill>
          <a:schemeClr val="tx1"/>
        </a:solidFill>
        <a:latin typeface="+mn-lt"/>
        <a:ea typeface="+mn-ea"/>
        <a:cs typeface="+mn-cs"/>
      </a:defRPr>
    </a:lvl6pPr>
    <a:lvl7pPr marL="1721776" algn="l" defTabSz="286962" rtl="0" eaLnBrk="1" latinLnBrk="0" hangingPunct="1">
      <a:defRPr sz="800" kern="1200">
        <a:solidFill>
          <a:schemeClr val="tx1"/>
        </a:solidFill>
        <a:latin typeface="+mn-lt"/>
        <a:ea typeface="+mn-ea"/>
        <a:cs typeface="+mn-cs"/>
      </a:defRPr>
    </a:lvl7pPr>
    <a:lvl8pPr marL="2008738" algn="l" defTabSz="286962" rtl="0" eaLnBrk="1" latinLnBrk="0" hangingPunct="1">
      <a:defRPr sz="800" kern="1200">
        <a:solidFill>
          <a:schemeClr val="tx1"/>
        </a:solidFill>
        <a:latin typeface="+mn-lt"/>
        <a:ea typeface="+mn-ea"/>
        <a:cs typeface="+mn-cs"/>
      </a:defRPr>
    </a:lvl8pPr>
    <a:lvl9pPr marL="2295702" algn="l" defTabSz="286962" rtl="0" eaLnBrk="1" latinLnBrk="0" hangingPunct="1">
      <a:defRPr sz="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Tree>
    <p:extLst>
      <p:ext uri="{BB962C8B-B14F-4D97-AF65-F5344CB8AC3E}">
        <p14:creationId xmlns:p14="http://schemas.microsoft.com/office/powerpoint/2010/main" val="1177321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
    <p:spTree>
      <p:nvGrpSpPr>
        <p:cNvPr id="1" name=""/>
        <p:cNvGrpSpPr/>
        <p:nvPr/>
      </p:nvGrpSpPr>
      <p:grpSpPr>
        <a:xfrm>
          <a:off x="0" y="0"/>
          <a:ext cx="0" cy="0"/>
          <a:chOff x="0" y="0"/>
          <a:chExt cx="0" cy="0"/>
        </a:xfrm>
      </p:grpSpPr>
      <p:sp>
        <p:nvSpPr>
          <p:cNvPr id="81" name="object 2"/>
          <p:cNvSpPr/>
          <p:nvPr userDrawn="1"/>
        </p:nvSpPr>
        <p:spPr>
          <a:xfrm>
            <a:off x="0" y="4781848"/>
            <a:ext cx="9144000" cy="361652"/>
          </a:xfrm>
          <a:custGeom>
            <a:avLst/>
            <a:gdLst/>
            <a:ahLst/>
            <a:cxnLst/>
            <a:rect l="l" t="t" r="r" b="b"/>
            <a:pathLst>
              <a:path w="13004800" h="6896100">
                <a:moveTo>
                  <a:pt x="0" y="6896100"/>
                </a:moveTo>
                <a:lnTo>
                  <a:pt x="13004800" y="6896100"/>
                </a:lnTo>
                <a:lnTo>
                  <a:pt x="13004800" y="0"/>
                </a:lnTo>
                <a:lnTo>
                  <a:pt x="0" y="0"/>
                </a:lnTo>
                <a:lnTo>
                  <a:pt x="0" y="6896100"/>
                </a:lnTo>
                <a:close/>
              </a:path>
            </a:pathLst>
          </a:custGeom>
          <a:solidFill>
            <a:schemeClr val="bg1">
              <a:lumMod val="95000"/>
            </a:schemeClr>
          </a:solidFill>
        </p:spPr>
        <p:txBody>
          <a:bodyPr wrap="square" lIns="0" tIns="0" rIns="0" bIns="0" rtlCol="0"/>
          <a:lstStyle/>
          <a:p>
            <a:endParaRPr sz="1100" dirty="0">
              <a:solidFill>
                <a:schemeClr val="bg1">
                  <a:lumMod val="85000"/>
                </a:schemeClr>
              </a:solidFill>
            </a:endParaRPr>
          </a:p>
        </p:txBody>
      </p:sp>
      <p:sp>
        <p:nvSpPr>
          <p:cNvPr id="8" name="Holder 4"/>
          <p:cNvSpPr>
            <a:spLocks noGrp="1"/>
          </p:cNvSpPr>
          <p:nvPr>
            <p:ph type="ftr" sz="quarter" idx="3"/>
          </p:nvPr>
        </p:nvSpPr>
        <p:spPr>
          <a:xfrm>
            <a:off x="1732360" y="4877217"/>
            <a:ext cx="6054328" cy="145733"/>
          </a:xfrm>
          <a:prstGeom prst="rect">
            <a:avLst/>
          </a:prstGeom>
        </p:spPr>
        <p:txBody>
          <a:bodyPr lIns="0" tIns="0" rIns="0" bIns="0"/>
          <a:lstStyle>
            <a:lvl1pPr algn="ctr">
              <a:defRPr sz="900">
                <a:solidFill>
                  <a:schemeClr val="tx2">
                    <a:lumMod val="75000"/>
                  </a:schemeClr>
                </a:solidFill>
              </a:defRPr>
            </a:lvl1pPr>
          </a:lstStyle>
          <a:p>
            <a:r>
              <a:rPr lang="de-DE" dirty="0"/>
              <a:t>Georg-August-Universität Göttingen</a:t>
            </a:r>
          </a:p>
        </p:txBody>
      </p:sp>
      <p:sp>
        <p:nvSpPr>
          <p:cNvPr id="9" name="Holder 5"/>
          <p:cNvSpPr>
            <a:spLocks noGrp="1"/>
          </p:cNvSpPr>
          <p:nvPr>
            <p:ph type="dt" sz="half" idx="2"/>
          </p:nvPr>
        </p:nvSpPr>
        <p:spPr>
          <a:xfrm>
            <a:off x="218599" y="4875610"/>
            <a:ext cx="1031558" cy="147340"/>
          </a:xfrm>
          <a:prstGeom prst="rect">
            <a:avLst/>
          </a:prstGeom>
        </p:spPr>
        <p:txBody>
          <a:bodyPr lIns="0" tIns="0" rIns="0" bIns="0"/>
          <a:lstStyle>
            <a:lvl1pPr algn="l">
              <a:defRPr sz="900">
                <a:solidFill>
                  <a:schemeClr val="tx1">
                    <a:tint val="75000"/>
                  </a:schemeClr>
                </a:solidFill>
              </a:defRPr>
            </a:lvl1pPr>
          </a:lstStyle>
          <a:p>
            <a:fld id="{C5DFC1A0-EAC7-FF46-B484-6832FF4081D7}" type="datetime1">
              <a:rPr lang="de-DE" smtClean="0"/>
              <a:pPr/>
              <a:t>07.04.2026</a:t>
            </a:fld>
            <a:endParaRPr lang="en-US" dirty="0"/>
          </a:p>
        </p:txBody>
      </p:sp>
      <p:sp>
        <p:nvSpPr>
          <p:cNvPr id="10" name="Holder 6"/>
          <p:cNvSpPr>
            <a:spLocks noGrp="1"/>
          </p:cNvSpPr>
          <p:nvPr>
            <p:ph type="sldNum" sz="quarter" idx="10"/>
          </p:nvPr>
        </p:nvSpPr>
        <p:spPr>
          <a:xfrm>
            <a:off x="8322472" y="4894526"/>
            <a:ext cx="602933" cy="128425"/>
          </a:xfrm>
          <a:prstGeom prst="rect">
            <a:avLst/>
          </a:prstGeom>
        </p:spPr>
        <p:txBody>
          <a:bodyPr lIns="0" tIns="0" rIns="0" bIns="0"/>
          <a:lstStyle>
            <a:lvl1pPr algn="r">
              <a:defRPr sz="900">
                <a:solidFill>
                  <a:schemeClr val="tx1">
                    <a:tint val="75000"/>
                  </a:schemeClr>
                </a:solidFill>
              </a:defRPr>
            </a:lvl1pPr>
          </a:lstStyle>
          <a:p>
            <a:fld id="{B6F15528-21DE-4FAA-801E-634DDDAF4B2B}" type="slidenum">
              <a:rPr lang="de-DE" smtClean="0"/>
              <a:pPr/>
              <a:t>‹Nr.›</a:t>
            </a:fld>
            <a:endParaRPr lang="de-DE" dirty="0"/>
          </a:p>
        </p:txBody>
      </p:sp>
      <p:sp>
        <p:nvSpPr>
          <p:cNvPr id="15" name="Titel 14"/>
          <p:cNvSpPr>
            <a:spLocks noGrp="1"/>
          </p:cNvSpPr>
          <p:nvPr>
            <p:ph type="title"/>
          </p:nvPr>
        </p:nvSpPr>
        <p:spPr>
          <a:xfrm>
            <a:off x="549124" y="2451200"/>
            <a:ext cx="7623279" cy="584775"/>
          </a:xfrm>
          <a:prstGeom prst="rect">
            <a:avLst/>
          </a:prstGeom>
        </p:spPr>
        <p:txBody>
          <a:bodyPr vert="horz"/>
          <a:lstStyle>
            <a:lvl1pPr>
              <a:defRPr sz="4000">
                <a:solidFill>
                  <a:schemeClr val="tx2"/>
                </a:solidFill>
                <a:latin typeface="+mj-lt"/>
              </a:defRPr>
            </a:lvl1pPr>
          </a:lstStyle>
          <a:p>
            <a:endParaRPr lang="de-DE" dirty="0"/>
          </a:p>
        </p:txBody>
      </p:sp>
      <p:sp>
        <p:nvSpPr>
          <p:cNvPr id="74" name="Holder 3"/>
          <p:cNvSpPr>
            <a:spLocks noGrp="1"/>
          </p:cNvSpPr>
          <p:nvPr>
            <p:ph type="body" idx="1"/>
          </p:nvPr>
        </p:nvSpPr>
        <p:spPr>
          <a:xfrm>
            <a:off x="660797" y="2198515"/>
            <a:ext cx="5786438" cy="301228"/>
          </a:xfrm>
          <a:prstGeom prst="rect">
            <a:avLst/>
          </a:prstGeom>
        </p:spPr>
        <p:txBody>
          <a:bodyPr lIns="0" tIns="0" rIns="0" bIns="0"/>
          <a:lstStyle>
            <a:lvl1pPr>
              <a:defRPr sz="2000" b="0" i="0" cap="small">
                <a:solidFill>
                  <a:schemeClr val="accent6"/>
                </a:solidFill>
                <a:latin typeface="+mj-lt"/>
                <a:cs typeface="DINPro"/>
              </a:defRPr>
            </a:lvl1pPr>
          </a:lstStyle>
          <a:p>
            <a:endParaRPr dirty="0"/>
          </a:p>
        </p:txBody>
      </p:sp>
      <p:sp>
        <p:nvSpPr>
          <p:cNvPr id="13" name="Textplatzhalter 30"/>
          <p:cNvSpPr>
            <a:spLocks noGrp="1"/>
          </p:cNvSpPr>
          <p:nvPr>
            <p:ph type="body" sz="quarter" idx="12" hasCustomPrompt="1"/>
          </p:nvPr>
        </p:nvSpPr>
        <p:spPr>
          <a:xfrm>
            <a:off x="5965034" y="277939"/>
            <a:ext cx="2839641" cy="184666"/>
          </a:xfrm>
          <a:prstGeom prst="rect">
            <a:avLst/>
          </a:prstGeom>
        </p:spPr>
        <p:txBody>
          <a:bodyPr vert="horz"/>
          <a:lstStyle>
            <a:lvl1pPr algn="r">
              <a:defRPr sz="1200" baseline="0">
                <a:solidFill>
                  <a:srgbClr val="7F7F7F"/>
                </a:solidFill>
                <a:latin typeface="Calibri"/>
                <a:cs typeface="Calibri"/>
              </a:defRPr>
            </a:lvl1pPr>
          </a:lstStyle>
          <a:p>
            <a:pPr lvl="0"/>
            <a:r>
              <a:rPr lang="de-DE" dirty="0"/>
              <a:t>Institut/Zentrum für</a:t>
            </a:r>
          </a:p>
        </p:txBody>
      </p:sp>
      <p:sp>
        <p:nvSpPr>
          <p:cNvPr id="11" name="Untertitel 1"/>
          <p:cNvSpPr>
            <a:spLocks noGrp="1"/>
          </p:cNvSpPr>
          <p:nvPr>
            <p:ph type="subTitle" idx="4"/>
          </p:nvPr>
        </p:nvSpPr>
        <p:spPr>
          <a:xfrm>
            <a:off x="611560" y="3129628"/>
            <a:ext cx="6400800" cy="276999"/>
          </a:xfrm>
          <a:prstGeom prst="rect">
            <a:avLst/>
          </a:prstGeom>
        </p:spPr>
        <p:txBody>
          <a:bodyPr/>
          <a:lstStyle>
            <a:lvl1pPr>
              <a:defRPr>
                <a:solidFill>
                  <a:schemeClr val="accent6"/>
                </a:solidFill>
              </a:defRPr>
            </a:lvl1pPr>
          </a:lstStyle>
          <a:p>
            <a:endParaRPr lang="de-D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folie">
    <p:spTree>
      <p:nvGrpSpPr>
        <p:cNvPr id="1" name=""/>
        <p:cNvGrpSpPr/>
        <p:nvPr/>
      </p:nvGrpSpPr>
      <p:grpSpPr>
        <a:xfrm>
          <a:off x="0" y="0"/>
          <a:ext cx="0" cy="0"/>
          <a:chOff x="0" y="0"/>
          <a:chExt cx="0" cy="0"/>
        </a:xfrm>
      </p:grpSpPr>
      <p:sp>
        <p:nvSpPr>
          <p:cNvPr id="75" name="object 2"/>
          <p:cNvSpPr/>
          <p:nvPr userDrawn="1"/>
        </p:nvSpPr>
        <p:spPr>
          <a:xfrm>
            <a:off x="0" y="4781848"/>
            <a:ext cx="9144000" cy="361652"/>
          </a:xfrm>
          <a:custGeom>
            <a:avLst/>
            <a:gdLst/>
            <a:ahLst/>
            <a:cxnLst/>
            <a:rect l="l" t="t" r="r" b="b"/>
            <a:pathLst>
              <a:path w="13004800" h="6896100">
                <a:moveTo>
                  <a:pt x="0" y="6896100"/>
                </a:moveTo>
                <a:lnTo>
                  <a:pt x="13004800" y="6896100"/>
                </a:lnTo>
                <a:lnTo>
                  <a:pt x="13004800" y="0"/>
                </a:lnTo>
                <a:lnTo>
                  <a:pt x="0" y="0"/>
                </a:lnTo>
                <a:lnTo>
                  <a:pt x="0" y="6896100"/>
                </a:lnTo>
                <a:close/>
              </a:path>
            </a:pathLst>
          </a:custGeom>
          <a:solidFill>
            <a:schemeClr val="bg1">
              <a:lumMod val="95000"/>
            </a:schemeClr>
          </a:solidFill>
        </p:spPr>
        <p:txBody>
          <a:bodyPr wrap="square" lIns="0" tIns="0" rIns="0" bIns="0" rtlCol="0"/>
          <a:lstStyle/>
          <a:p>
            <a:endParaRPr sz="1100" dirty="0">
              <a:solidFill>
                <a:schemeClr val="bg1">
                  <a:lumMod val="85000"/>
                </a:schemeClr>
              </a:solidFill>
            </a:endParaRPr>
          </a:p>
        </p:txBody>
      </p:sp>
      <p:sp>
        <p:nvSpPr>
          <p:cNvPr id="2" name="Holder 2"/>
          <p:cNvSpPr>
            <a:spLocks noGrp="1"/>
          </p:cNvSpPr>
          <p:nvPr>
            <p:ph type="title"/>
          </p:nvPr>
        </p:nvSpPr>
        <p:spPr>
          <a:xfrm>
            <a:off x="660800" y="988761"/>
            <a:ext cx="7623279" cy="430887"/>
          </a:xfrm>
          <a:prstGeom prst="rect">
            <a:avLst/>
          </a:prstGeom>
        </p:spPr>
        <p:txBody>
          <a:bodyPr lIns="0" tIns="0" rIns="0" bIns="0"/>
          <a:lstStyle>
            <a:lvl1pPr>
              <a:defRPr sz="3200" b="0" i="0">
                <a:solidFill>
                  <a:schemeClr val="tx2"/>
                </a:solidFill>
                <a:latin typeface="+mj-lt"/>
                <a:cs typeface="DINPro"/>
              </a:defRPr>
            </a:lvl1pPr>
          </a:lstStyle>
          <a:p>
            <a:endParaRPr dirty="0"/>
          </a:p>
        </p:txBody>
      </p:sp>
      <p:sp>
        <p:nvSpPr>
          <p:cNvPr id="3" name="Holder 3"/>
          <p:cNvSpPr>
            <a:spLocks noGrp="1"/>
          </p:cNvSpPr>
          <p:nvPr>
            <p:ph type="body" idx="1"/>
          </p:nvPr>
        </p:nvSpPr>
        <p:spPr>
          <a:xfrm>
            <a:off x="1187624" y="1635646"/>
            <a:ext cx="5786438" cy="230832"/>
          </a:xfrm>
          <a:prstGeom prst="rect">
            <a:avLst/>
          </a:prstGeom>
        </p:spPr>
        <p:txBody>
          <a:bodyPr lIns="0" tIns="0" rIns="0" bIns="0"/>
          <a:lstStyle>
            <a:lvl1pPr>
              <a:defRPr sz="2000" b="0" i="0">
                <a:solidFill>
                  <a:schemeClr val="accent6"/>
                </a:solidFill>
                <a:latin typeface="+mj-lt"/>
                <a:cs typeface=""/>
              </a:defRPr>
            </a:lvl1pPr>
          </a:lstStyle>
          <a:p>
            <a:endParaRPr dirty="0"/>
          </a:p>
        </p:txBody>
      </p:sp>
      <p:sp>
        <p:nvSpPr>
          <p:cNvPr id="8" name="Holder 4"/>
          <p:cNvSpPr>
            <a:spLocks noGrp="1"/>
          </p:cNvSpPr>
          <p:nvPr>
            <p:ph type="ftr" sz="quarter" idx="3"/>
          </p:nvPr>
        </p:nvSpPr>
        <p:spPr>
          <a:xfrm>
            <a:off x="1732360" y="4877217"/>
            <a:ext cx="6054328" cy="145733"/>
          </a:xfrm>
          <a:prstGeom prst="rect">
            <a:avLst/>
          </a:prstGeom>
        </p:spPr>
        <p:txBody>
          <a:bodyPr lIns="0" tIns="0" rIns="0" bIns="0"/>
          <a:lstStyle>
            <a:lvl1pPr algn="ctr">
              <a:defRPr sz="900">
                <a:solidFill>
                  <a:schemeClr val="tx2">
                    <a:lumMod val="75000"/>
                  </a:schemeClr>
                </a:solidFill>
              </a:defRPr>
            </a:lvl1pPr>
          </a:lstStyle>
          <a:p>
            <a:r>
              <a:rPr lang="de-DE" dirty="0"/>
              <a:t>Georg-August-Universität Göttingen</a:t>
            </a:r>
          </a:p>
        </p:txBody>
      </p:sp>
      <p:sp>
        <p:nvSpPr>
          <p:cNvPr id="9" name="Holder 5"/>
          <p:cNvSpPr>
            <a:spLocks noGrp="1"/>
          </p:cNvSpPr>
          <p:nvPr>
            <p:ph type="dt" sz="half" idx="2"/>
          </p:nvPr>
        </p:nvSpPr>
        <p:spPr>
          <a:xfrm>
            <a:off x="218599" y="4875610"/>
            <a:ext cx="1031558" cy="147340"/>
          </a:xfrm>
          <a:prstGeom prst="rect">
            <a:avLst/>
          </a:prstGeom>
        </p:spPr>
        <p:txBody>
          <a:bodyPr lIns="0" tIns="0" rIns="0" bIns="0"/>
          <a:lstStyle>
            <a:lvl1pPr algn="l">
              <a:defRPr sz="900">
                <a:solidFill>
                  <a:schemeClr val="tx1">
                    <a:tint val="75000"/>
                  </a:schemeClr>
                </a:solidFill>
              </a:defRPr>
            </a:lvl1pPr>
          </a:lstStyle>
          <a:p>
            <a:fld id="{ACF5EF15-2C16-6A49-87B6-C5AFB945A04B}" type="datetime1">
              <a:rPr lang="de-DE" smtClean="0"/>
              <a:pPr/>
              <a:t>07.04.2026</a:t>
            </a:fld>
            <a:endParaRPr lang="en-US" dirty="0"/>
          </a:p>
        </p:txBody>
      </p:sp>
      <p:sp>
        <p:nvSpPr>
          <p:cNvPr id="10" name="Holder 6"/>
          <p:cNvSpPr>
            <a:spLocks noGrp="1"/>
          </p:cNvSpPr>
          <p:nvPr>
            <p:ph type="sldNum" sz="quarter" idx="4"/>
          </p:nvPr>
        </p:nvSpPr>
        <p:spPr>
          <a:xfrm>
            <a:off x="8322472" y="4894526"/>
            <a:ext cx="602933" cy="128425"/>
          </a:xfrm>
          <a:prstGeom prst="rect">
            <a:avLst/>
          </a:prstGeom>
        </p:spPr>
        <p:txBody>
          <a:bodyPr lIns="0" tIns="0" rIns="0" bIns="0"/>
          <a:lstStyle>
            <a:lvl1pPr algn="r">
              <a:defRPr sz="900">
                <a:solidFill>
                  <a:schemeClr val="tx1">
                    <a:tint val="75000"/>
                  </a:schemeClr>
                </a:solidFill>
              </a:defRPr>
            </a:lvl1pPr>
          </a:lstStyle>
          <a:p>
            <a:fld id="{B6F15528-21DE-4FAA-801E-634DDDAF4B2B}" type="slidenum">
              <a:rPr lang="de-DE" smtClean="0"/>
              <a:pPr/>
              <a:t>‹Nr.›</a:t>
            </a:fld>
            <a:endParaRPr lang="de-DE" dirty="0"/>
          </a:p>
        </p:txBody>
      </p:sp>
      <p:sp>
        <p:nvSpPr>
          <p:cNvPr id="13" name="Textplatzhalter 30"/>
          <p:cNvSpPr>
            <a:spLocks noGrp="1"/>
          </p:cNvSpPr>
          <p:nvPr>
            <p:ph type="body" sz="quarter" idx="12" hasCustomPrompt="1"/>
          </p:nvPr>
        </p:nvSpPr>
        <p:spPr>
          <a:xfrm>
            <a:off x="5965034" y="277939"/>
            <a:ext cx="2839641" cy="184666"/>
          </a:xfrm>
          <a:prstGeom prst="rect">
            <a:avLst/>
          </a:prstGeom>
        </p:spPr>
        <p:txBody>
          <a:bodyPr vert="horz"/>
          <a:lstStyle>
            <a:lvl1pPr algn="r">
              <a:defRPr sz="1200" baseline="0">
                <a:solidFill>
                  <a:srgbClr val="7F7F7F"/>
                </a:solidFill>
                <a:latin typeface="Calibri"/>
                <a:cs typeface="Calibri"/>
              </a:defRPr>
            </a:lvl1pPr>
          </a:lstStyle>
          <a:p>
            <a:pPr lvl="0"/>
            <a:r>
              <a:rPr lang="de-DE" dirty="0"/>
              <a:t>Institut/Zentrum für</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ufzählung">
    <p:spTree>
      <p:nvGrpSpPr>
        <p:cNvPr id="1" name=""/>
        <p:cNvGrpSpPr/>
        <p:nvPr/>
      </p:nvGrpSpPr>
      <p:grpSpPr>
        <a:xfrm>
          <a:off x="0" y="0"/>
          <a:ext cx="0" cy="0"/>
          <a:chOff x="0" y="0"/>
          <a:chExt cx="0" cy="0"/>
        </a:xfrm>
      </p:grpSpPr>
      <p:sp>
        <p:nvSpPr>
          <p:cNvPr id="74" name="object 2"/>
          <p:cNvSpPr/>
          <p:nvPr userDrawn="1"/>
        </p:nvSpPr>
        <p:spPr>
          <a:xfrm>
            <a:off x="0" y="4781848"/>
            <a:ext cx="9144000" cy="361652"/>
          </a:xfrm>
          <a:custGeom>
            <a:avLst/>
            <a:gdLst/>
            <a:ahLst/>
            <a:cxnLst/>
            <a:rect l="l" t="t" r="r" b="b"/>
            <a:pathLst>
              <a:path w="13004800" h="6896100">
                <a:moveTo>
                  <a:pt x="0" y="6896100"/>
                </a:moveTo>
                <a:lnTo>
                  <a:pt x="13004800" y="6896100"/>
                </a:lnTo>
                <a:lnTo>
                  <a:pt x="13004800" y="0"/>
                </a:lnTo>
                <a:lnTo>
                  <a:pt x="0" y="0"/>
                </a:lnTo>
                <a:lnTo>
                  <a:pt x="0" y="6896100"/>
                </a:lnTo>
                <a:close/>
              </a:path>
            </a:pathLst>
          </a:custGeom>
          <a:solidFill>
            <a:schemeClr val="bg1">
              <a:lumMod val="95000"/>
            </a:schemeClr>
          </a:solidFill>
        </p:spPr>
        <p:txBody>
          <a:bodyPr wrap="square" lIns="0" tIns="0" rIns="0" bIns="0" rtlCol="0"/>
          <a:lstStyle/>
          <a:p>
            <a:endParaRPr sz="1100" dirty="0">
              <a:solidFill>
                <a:schemeClr val="bg1">
                  <a:lumMod val="85000"/>
                </a:schemeClr>
              </a:solidFill>
            </a:endParaRPr>
          </a:p>
        </p:txBody>
      </p:sp>
      <p:sp>
        <p:nvSpPr>
          <p:cNvPr id="2" name="Holder 2"/>
          <p:cNvSpPr>
            <a:spLocks noGrp="1"/>
          </p:cNvSpPr>
          <p:nvPr>
            <p:ph type="title"/>
          </p:nvPr>
        </p:nvSpPr>
        <p:spPr>
          <a:xfrm>
            <a:off x="660800" y="988761"/>
            <a:ext cx="7623279" cy="430887"/>
          </a:xfrm>
          <a:prstGeom prst="rect">
            <a:avLst/>
          </a:prstGeom>
        </p:spPr>
        <p:txBody>
          <a:bodyPr lIns="0" tIns="0" rIns="0" bIns="0"/>
          <a:lstStyle>
            <a:lvl1pPr>
              <a:defRPr sz="3200" b="0" i="0">
                <a:solidFill>
                  <a:schemeClr val="tx2"/>
                </a:solidFill>
                <a:latin typeface="+mj-lt"/>
                <a:cs typeface="DINPro"/>
              </a:defRPr>
            </a:lvl1pPr>
          </a:lstStyle>
          <a:p>
            <a:endParaRPr dirty="0"/>
          </a:p>
        </p:txBody>
      </p:sp>
      <p:sp>
        <p:nvSpPr>
          <p:cNvPr id="3" name="Holder 3"/>
          <p:cNvSpPr>
            <a:spLocks noGrp="1"/>
          </p:cNvSpPr>
          <p:nvPr>
            <p:ph type="body" idx="1"/>
          </p:nvPr>
        </p:nvSpPr>
        <p:spPr>
          <a:xfrm>
            <a:off x="899595" y="1635646"/>
            <a:ext cx="5811749" cy="230832"/>
          </a:xfrm>
          <a:prstGeom prst="rect">
            <a:avLst/>
          </a:prstGeom>
        </p:spPr>
        <p:txBody>
          <a:bodyPr lIns="0" tIns="0" rIns="0" bIns="0"/>
          <a:lstStyle>
            <a:lvl1pPr marL="285750" indent="-285750">
              <a:spcAft>
                <a:spcPts val="377"/>
              </a:spcAft>
              <a:buClr>
                <a:schemeClr val="tx2"/>
              </a:buClr>
              <a:buSzPct val="104000"/>
              <a:buFont typeface="Calibri" panose="020F0502020204030204" pitchFamily="34" charset="0"/>
              <a:buChar char="•"/>
              <a:defRPr sz="2000" b="0" i="0" baseline="0">
                <a:solidFill>
                  <a:schemeClr val="accent6"/>
                </a:solidFill>
                <a:latin typeface="+mj-lt"/>
                <a:cs typeface=""/>
              </a:defRPr>
            </a:lvl1pPr>
          </a:lstStyle>
          <a:p>
            <a:endParaRPr lang="de-DE" dirty="0"/>
          </a:p>
        </p:txBody>
      </p:sp>
      <p:sp>
        <p:nvSpPr>
          <p:cNvPr id="11" name="Textplatzhalter 30"/>
          <p:cNvSpPr>
            <a:spLocks noGrp="1"/>
          </p:cNvSpPr>
          <p:nvPr>
            <p:ph type="body" sz="quarter" idx="12" hasCustomPrompt="1"/>
          </p:nvPr>
        </p:nvSpPr>
        <p:spPr>
          <a:xfrm>
            <a:off x="5965034" y="277939"/>
            <a:ext cx="2839641" cy="184666"/>
          </a:xfrm>
          <a:prstGeom prst="rect">
            <a:avLst/>
          </a:prstGeom>
        </p:spPr>
        <p:txBody>
          <a:bodyPr vert="horz"/>
          <a:lstStyle>
            <a:lvl1pPr algn="r">
              <a:defRPr sz="1200" baseline="0">
                <a:solidFill>
                  <a:srgbClr val="7F7F7F"/>
                </a:solidFill>
                <a:latin typeface="Calibri"/>
                <a:cs typeface="Calibri"/>
              </a:defRPr>
            </a:lvl1pPr>
          </a:lstStyle>
          <a:p>
            <a:pPr lvl="0"/>
            <a:r>
              <a:rPr lang="de-DE" dirty="0"/>
              <a:t>Institut/Zentrum für</a:t>
            </a:r>
          </a:p>
        </p:txBody>
      </p:sp>
      <p:sp>
        <p:nvSpPr>
          <p:cNvPr id="8" name="Holder 4"/>
          <p:cNvSpPr>
            <a:spLocks noGrp="1"/>
          </p:cNvSpPr>
          <p:nvPr>
            <p:ph type="ftr" sz="quarter" idx="3"/>
          </p:nvPr>
        </p:nvSpPr>
        <p:spPr>
          <a:xfrm>
            <a:off x="1732360" y="4877217"/>
            <a:ext cx="6054328" cy="145733"/>
          </a:xfrm>
          <a:prstGeom prst="rect">
            <a:avLst/>
          </a:prstGeom>
        </p:spPr>
        <p:txBody>
          <a:bodyPr lIns="0" tIns="0" rIns="0" bIns="0"/>
          <a:lstStyle>
            <a:lvl1pPr algn="ctr">
              <a:defRPr sz="900">
                <a:solidFill>
                  <a:schemeClr val="tx2">
                    <a:lumMod val="75000"/>
                  </a:schemeClr>
                </a:solidFill>
              </a:defRPr>
            </a:lvl1pPr>
          </a:lstStyle>
          <a:p>
            <a:r>
              <a:rPr lang="de-DE" dirty="0"/>
              <a:t>Georg-August-Universität Göttingen</a:t>
            </a:r>
          </a:p>
        </p:txBody>
      </p:sp>
      <p:sp>
        <p:nvSpPr>
          <p:cNvPr id="9" name="Holder 5"/>
          <p:cNvSpPr>
            <a:spLocks noGrp="1"/>
          </p:cNvSpPr>
          <p:nvPr>
            <p:ph type="dt" sz="half" idx="2"/>
          </p:nvPr>
        </p:nvSpPr>
        <p:spPr>
          <a:xfrm>
            <a:off x="218599" y="4875610"/>
            <a:ext cx="1031558" cy="147340"/>
          </a:xfrm>
          <a:prstGeom prst="rect">
            <a:avLst/>
          </a:prstGeom>
        </p:spPr>
        <p:txBody>
          <a:bodyPr lIns="0" tIns="0" rIns="0" bIns="0"/>
          <a:lstStyle>
            <a:lvl1pPr algn="l">
              <a:defRPr sz="900">
                <a:solidFill>
                  <a:schemeClr val="tx1">
                    <a:tint val="75000"/>
                  </a:schemeClr>
                </a:solidFill>
              </a:defRPr>
            </a:lvl1pPr>
          </a:lstStyle>
          <a:p>
            <a:fld id="{ACF5EF15-2C16-6A49-87B6-C5AFB945A04B}" type="datetime1">
              <a:rPr lang="de-DE" smtClean="0"/>
              <a:pPr/>
              <a:t>07.04.2026</a:t>
            </a:fld>
            <a:endParaRPr lang="en-US" dirty="0"/>
          </a:p>
        </p:txBody>
      </p:sp>
      <p:sp>
        <p:nvSpPr>
          <p:cNvPr id="10" name="Holder 6"/>
          <p:cNvSpPr>
            <a:spLocks noGrp="1"/>
          </p:cNvSpPr>
          <p:nvPr>
            <p:ph type="sldNum" sz="quarter" idx="4"/>
          </p:nvPr>
        </p:nvSpPr>
        <p:spPr>
          <a:xfrm>
            <a:off x="8322472" y="4894526"/>
            <a:ext cx="602933" cy="128425"/>
          </a:xfrm>
          <a:prstGeom prst="rect">
            <a:avLst/>
          </a:prstGeom>
        </p:spPr>
        <p:txBody>
          <a:bodyPr lIns="0" tIns="0" rIns="0" bIns="0"/>
          <a:lstStyle>
            <a:lvl1pPr algn="r">
              <a:defRPr sz="900">
                <a:solidFill>
                  <a:schemeClr val="tx1">
                    <a:tint val="75000"/>
                  </a:schemeClr>
                </a:solidFill>
              </a:defRPr>
            </a:lvl1pPr>
          </a:lstStyle>
          <a:p>
            <a:fld id="{B6F15528-21DE-4FAA-801E-634DDDAF4B2B}" type="slidenum">
              <a:rPr lang="de-DE" smtClean="0"/>
              <a:pPr/>
              <a:t>‹Nr.›</a:t>
            </a:fld>
            <a:endParaRPr lang="de-D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Großes Bild">
    <p:spTree>
      <p:nvGrpSpPr>
        <p:cNvPr id="1" name=""/>
        <p:cNvGrpSpPr/>
        <p:nvPr/>
      </p:nvGrpSpPr>
      <p:grpSpPr>
        <a:xfrm>
          <a:off x="0" y="0"/>
          <a:ext cx="0" cy="0"/>
          <a:chOff x="0" y="0"/>
          <a:chExt cx="0" cy="0"/>
        </a:xfrm>
      </p:grpSpPr>
      <p:sp>
        <p:nvSpPr>
          <p:cNvPr id="5" name="Textplatzhalter 30"/>
          <p:cNvSpPr>
            <a:spLocks noGrp="1"/>
          </p:cNvSpPr>
          <p:nvPr>
            <p:ph type="body" sz="quarter" idx="12" hasCustomPrompt="1"/>
          </p:nvPr>
        </p:nvSpPr>
        <p:spPr>
          <a:xfrm>
            <a:off x="5965034" y="277939"/>
            <a:ext cx="2839641" cy="184666"/>
          </a:xfrm>
          <a:prstGeom prst="rect">
            <a:avLst/>
          </a:prstGeom>
        </p:spPr>
        <p:txBody>
          <a:bodyPr vert="horz"/>
          <a:lstStyle>
            <a:lvl1pPr algn="r">
              <a:defRPr sz="1200" baseline="0">
                <a:solidFill>
                  <a:srgbClr val="7F7F7F"/>
                </a:solidFill>
                <a:latin typeface="Calibri"/>
                <a:cs typeface="Calibri"/>
              </a:defRPr>
            </a:lvl1pPr>
          </a:lstStyle>
          <a:p>
            <a:pPr lvl="0"/>
            <a:r>
              <a:rPr lang="de-DE" dirty="0"/>
              <a:t>Institut/Zentrum für</a:t>
            </a:r>
          </a:p>
        </p:txBody>
      </p:sp>
      <p:sp>
        <p:nvSpPr>
          <p:cNvPr id="3" name="Bildplatzhalter 2"/>
          <p:cNvSpPr>
            <a:spLocks noGrp="1"/>
          </p:cNvSpPr>
          <p:nvPr>
            <p:ph type="pic" sz="quarter" idx="13"/>
          </p:nvPr>
        </p:nvSpPr>
        <p:spPr>
          <a:xfrm>
            <a:off x="0" y="700088"/>
            <a:ext cx="9144000" cy="4103910"/>
          </a:xfrm>
          <a:prstGeom prst="rect">
            <a:avLst/>
          </a:prstGeom>
        </p:spPr>
        <p:txBody>
          <a:bodyPr/>
          <a:lstStyle/>
          <a:p>
            <a:endParaRPr lang="de-DE"/>
          </a:p>
        </p:txBody>
      </p:sp>
      <p:sp>
        <p:nvSpPr>
          <p:cNvPr id="7" name="Holder 4"/>
          <p:cNvSpPr>
            <a:spLocks noGrp="1"/>
          </p:cNvSpPr>
          <p:nvPr>
            <p:ph type="ftr" sz="quarter" idx="3"/>
          </p:nvPr>
        </p:nvSpPr>
        <p:spPr>
          <a:xfrm>
            <a:off x="1732360" y="4877217"/>
            <a:ext cx="6054328" cy="145733"/>
          </a:xfrm>
          <a:prstGeom prst="rect">
            <a:avLst/>
          </a:prstGeom>
        </p:spPr>
        <p:txBody>
          <a:bodyPr lIns="0" tIns="0" rIns="0" bIns="0"/>
          <a:lstStyle>
            <a:lvl1pPr algn="ctr">
              <a:defRPr sz="900">
                <a:solidFill>
                  <a:schemeClr val="tx2">
                    <a:lumMod val="75000"/>
                  </a:schemeClr>
                </a:solidFill>
              </a:defRPr>
            </a:lvl1pPr>
          </a:lstStyle>
          <a:p>
            <a:r>
              <a:rPr lang="de-DE" dirty="0"/>
              <a:t>Georg-August-Universität Göttingen</a:t>
            </a:r>
          </a:p>
        </p:txBody>
      </p:sp>
      <p:sp>
        <p:nvSpPr>
          <p:cNvPr id="8" name="Holder 5"/>
          <p:cNvSpPr>
            <a:spLocks noGrp="1"/>
          </p:cNvSpPr>
          <p:nvPr>
            <p:ph type="dt" sz="half" idx="2"/>
          </p:nvPr>
        </p:nvSpPr>
        <p:spPr>
          <a:xfrm>
            <a:off x="218599" y="4875610"/>
            <a:ext cx="1031558" cy="147340"/>
          </a:xfrm>
          <a:prstGeom prst="rect">
            <a:avLst/>
          </a:prstGeom>
        </p:spPr>
        <p:txBody>
          <a:bodyPr lIns="0" tIns="0" rIns="0" bIns="0"/>
          <a:lstStyle>
            <a:lvl1pPr algn="l">
              <a:defRPr sz="900">
                <a:solidFill>
                  <a:schemeClr val="tx1">
                    <a:tint val="75000"/>
                  </a:schemeClr>
                </a:solidFill>
              </a:defRPr>
            </a:lvl1pPr>
          </a:lstStyle>
          <a:p>
            <a:fld id="{ACF5EF15-2C16-6A49-87B6-C5AFB945A04B}" type="datetime1">
              <a:rPr lang="de-DE" smtClean="0"/>
              <a:pPr/>
              <a:t>07.04.2026</a:t>
            </a:fld>
            <a:endParaRPr lang="en-US" dirty="0"/>
          </a:p>
        </p:txBody>
      </p:sp>
      <p:sp>
        <p:nvSpPr>
          <p:cNvPr id="9" name="Holder 6"/>
          <p:cNvSpPr>
            <a:spLocks noGrp="1"/>
          </p:cNvSpPr>
          <p:nvPr>
            <p:ph type="sldNum" sz="quarter" idx="4"/>
          </p:nvPr>
        </p:nvSpPr>
        <p:spPr>
          <a:xfrm>
            <a:off x="8322472" y="4894526"/>
            <a:ext cx="602933" cy="128425"/>
          </a:xfrm>
          <a:prstGeom prst="rect">
            <a:avLst/>
          </a:prstGeom>
        </p:spPr>
        <p:txBody>
          <a:bodyPr lIns="0" tIns="0" rIns="0" bIns="0"/>
          <a:lstStyle>
            <a:lvl1pPr algn="r">
              <a:defRPr sz="900">
                <a:solidFill>
                  <a:schemeClr val="tx1">
                    <a:tint val="75000"/>
                  </a:schemeClr>
                </a:solidFill>
              </a:defRPr>
            </a:lvl1pPr>
          </a:lstStyle>
          <a:p>
            <a:fld id="{B6F15528-21DE-4FAA-801E-634DDDAF4B2B}" type="slidenum">
              <a:rPr lang="de-DE" smtClean="0"/>
              <a:pPr/>
              <a:t>‹Nr.›</a:t>
            </a:fld>
            <a:endParaRPr lang="de-DE"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sv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4" name="Bild 13"/>
          <p:cNvPicPr>
            <a:picLocks noChangeAspect="1"/>
          </p:cNvPicPr>
          <p:nvPr userDrawn="1"/>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p:blipFill>
        <p:spPr>
          <a:xfrm>
            <a:off x="2708" y="1525"/>
            <a:ext cx="9130468" cy="5140454"/>
          </a:xfrm>
          <a:prstGeom prst="rect">
            <a:avLst/>
          </a:prstGeom>
        </p:spPr>
      </p:pic>
      <p:sp>
        <p:nvSpPr>
          <p:cNvPr id="7" name="Holder 4"/>
          <p:cNvSpPr>
            <a:spLocks noGrp="1"/>
          </p:cNvSpPr>
          <p:nvPr>
            <p:ph type="ftr" sz="quarter" idx="3"/>
          </p:nvPr>
        </p:nvSpPr>
        <p:spPr>
          <a:xfrm>
            <a:off x="1732360" y="4877217"/>
            <a:ext cx="6054328" cy="145733"/>
          </a:xfrm>
          <a:prstGeom prst="rect">
            <a:avLst/>
          </a:prstGeom>
        </p:spPr>
        <p:txBody>
          <a:bodyPr lIns="0" tIns="0" rIns="0" bIns="0"/>
          <a:lstStyle>
            <a:lvl1pPr algn="ctr">
              <a:defRPr sz="900">
                <a:solidFill>
                  <a:srgbClr val="17375E"/>
                </a:solidFill>
              </a:defRPr>
            </a:lvl1pPr>
          </a:lstStyle>
          <a:p>
            <a:r>
              <a:rPr lang="de-DE" dirty="0"/>
              <a:t>Georg-August-Universität Göttingen</a:t>
            </a:r>
          </a:p>
        </p:txBody>
      </p:sp>
      <p:sp>
        <p:nvSpPr>
          <p:cNvPr id="8" name="Holder 5"/>
          <p:cNvSpPr>
            <a:spLocks noGrp="1"/>
          </p:cNvSpPr>
          <p:nvPr>
            <p:ph type="dt" sz="half" idx="2"/>
          </p:nvPr>
        </p:nvSpPr>
        <p:spPr>
          <a:xfrm>
            <a:off x="218599" y="4875610"/>
            <a:ext cx="1031558" cy="147340"/>
          </a:xfrm>
          <a:prstGeom prst="rect">
            <a:avLst/>
          </a:prstGeom>
        </p:spPr>
        <p:txBody>
          <a:bodyPr lIns="0" tIns="0" rIns="0" bIns="0"/>
          <a:lstStyle>
            <a:lvl1pPr algn="l">
              <a:defRPr sz="900">
                <a:solidFill>
                  <a:schemeClr val="tx1">
                    <a:tint val="75000"/>
                  </a:schemeClr>
                </a:solidFill>
              </a:defRPr>
            </a:lvl1pPr>
          </a:lstStyle>
          <a:p>
            <a:fld id="{C8A51442-76F6-0047-9EC6-9C35C6FEA6B1}" type="datetime1">
              <a:rPr lang="de-DE" smtClean="0"/>
              <a:pPr/>
              <a:t>07.04.2026</a:t>
            </a:fld>
            <a:endParaRPr lang="en-US" dirty="0"/>
          </a:p>
        </p:txBody>
      </p:sp>
      <p:sp>
        <p:nvSpPr>
          <p:cNvPr id="9" name="Holder 6"/>
          <p:cNvSpPr>
            <a:spLocks noGrp="1"/>
          </p:cNvSpPr>
          <p:nvPr>
            <p:ph type="sldNum" sz="quarter" idx="4"/>
          </p:nvPr>
        </p:nvSpPr>
        <p:spPr>
          <a:xfrm>
            <a:off x="8322472" y="4894526"/>
            <a:ext cx="602933" cy="128425"/>
          </a:xfrm>
          <a:prstGeom prst="rect">
            <a:avLst/>
          </a:prstGeom>
        </p:spPr>
        <p:txBody>
          <a:bodyPr lIns="0" tIns="0" rIns="0" bIns="0"/>
          <a:lstStyle>
            <a:lvl1pPr algn="r">
              <a:defRPr sz="900">
                <a:solidFill>
                  <a:schemeClr val="tx1">
                    <a:tint val="75000"/>
                  </a:schemeClr>
                </a:solidFill>
              </a:defRPr>
            </a:lvl1pPr>
          </a:lstStyle>
          <a:p>
            <a:fld id="{B6F15528-21DE-4FAA-801E-634DDDAF4B2B}" type="slidenum">
              <a:rPr lang="de-DE" smtClean="0"/>
              <a:pPr/>
              <a:t>‹Nr.›</a:t>
            </a:fld>
            <a:endParaRPr lang="de-DE"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6" r:id="rId3"/>
    <p:sldLayoutId id="2147483668" r:id="rId4"/>
  </p:sldLayoutIdLst>
  <p:hf hdr="0"/>
  <p:txStyles>
    <p:titleStyle>
      <a:lvl1pPr>
        <a:defRPr>
          <a:latin typeface="+mj-lt"/>
          <a:ea typeface="+mj-ea"/>
          <a:cs typeface="+mj-cs"/>
        </a:defRPr>
      </a:lvl1pPr>
    </p:titleStyle>
    <p:bodyStyle>
      <a:lvl1pPr marL="0">
        <a:defRPr>
          <a:latin typeface="+mn-lt"/>
          <a:ea typeface="+mn-ea"/>
          <a:cs typeface="+mn-cs"/>
        </a:defRPr>
      </a:lvl1pPr>
      <a:lvl2pPr marL="286984">
        <a:defRPr>
          <a:latin typeface="+mn-lt"/>
          <a:ea typeface="+mn-ea"/>
          <a:cs typeface="+mn-cs"/>
        </a:defRPr>
      </a:lvl2pPr>
      <a:lvl3pPr marL="573969">
        <a:defRPr>
          <a:latin typeface="+mn-lt"/>
          <a:ea typeface="+mn-ea"/>
          <a:cs typeface="+mn-cs"/>
        </a:defRPr>
      </a:lvl3pPr>
      <a:lvl4pPr marL="860953">
        <a:defRPr>
          <a:latin typeface="+mn-lt"/>
          <a:ea typeface="+mn-ea"/>
          <a:cs typeface="+mn-cs"/>
        </a:defRPr>
      </a:lvl4pPr>
      <a:lvl5pPr marL="1147938">
        <a:defRPr>
          <a:latin typeface="+mn-lt"/>
          <a:ea typeface="+mn-ea"/>
          <a:cs typeface="+mn-cs"/>
        </a:defRPr>
      </a:lvl5pPr>
      <a:lvl6pPr marL="1434921">
        <a:defRPr>
          <a:latin typeface="+mn-lt"/>
          <a:ea typeface="+mn-ea"/>
          <a:cs typeface="+mn-cs"/>
        </a:defRPr>
      </a:lvl6pPr>
      <a:lvl7pPr marL="1721907">
        <a:defRPr>
          <a:latin typeface="+mn-lt"/>
          <a:ea typeface="+mn-ea"/>
          <a:cs typeface="+mn-cs"/>
        </a:defRPr>
      </a:lvl7pPr>
      <a:lvl8pPr marL="2008891">
        <a:defRPr>
          <a:latin typeface="+mn-lt"/>
          <a:ea typeface="+mn-ea"/>
          <a:cs typeface="+mn-cs"/>
        </a:defRPr>
      </a:lvl8pPr>
      <a:lvl9pPr marL="2295876">
        <a:defRPr>
          <a:latin typeface="+mn-lt"/>
          <a:ea typeface="+mn-ea"/>
          <a:cs typeface="+mn-cs"/>
        </a:defRPr>
      </a:lvl9pPr>
    </p:bodyStyle>
    <p:otherStyle>
      <a:lvl1pPr marL="0">
        <a:defRPr>
          <a:latin typeface="+mn-lt"/>
          <a:ea typeface="+mn-ea"/>
          <a:cs typeface="+mn-cs"/>
        </a:defRPr>
      </a:lvl1pPr>
      <a:lvl2pPr marL="286984">
        <a:defRPr>
          <a:latin typeface="+mn-lt"/>
          <a:ea typeface="+mn-ea"/>
          <a:cs typeface="+mn-cs"/>
        </a:defRPr>
      </a:lvl2pPr>
      <a:lvl3pPr marL="573969">
        <a:defRPr>
          <a:latin typeface="+mn-lt"/>
          <a:ea typeface="+mn-ea"/>
          <a:cs typeface="+mn-cs"/>
        </a:defRPr>
      </a:lvl3pPr>
      <a:lvl4pPr marL="860953">
        <a:defRPr>
          <a:latin typeface="+mn-lt"/>
          <a:ea typeface="+mn-ea"/>
          <a:cs typeface="+mn-cs"/>
        </a:defRPr>
      </a:lvl4pPr>
      <a:lvl5pPr marL="1147938">
        <a:defRPr>
          <a:latin typeface="+mn-lt"/>
          <a:ea typeface="+mn-ea"/>
          <a:cs typeface="+mn-cs"/>
        </a:defRPr>
      </a:lvl5pPr>
      <a:lvl6pPr marL="1434921">
        <a:defRPr>
          <a:latin typeface="+mn-lt"/>
          <a:ea typeface="+mn-ea"/>
          <a:cs typeface="+mn-cs"/>
        </a:defRPr>
      </a:lvl6pPr>
      <a:lvl7pPr marL="1721907">
        <a:defRPr>
          <a:latin typeface="+mn-lt"/>
          <a:ea typeface="+mn-ea"/>
          <a:cs typeface="+mn-cs"/>
        </a:defRPr>
      </a:lvl7pPr>
      <a:lvl8pPr marL="2008891">
        <a:defRPr>
          <a:latin typeface="+mn-lt"/>
          <a:ea typeface="+mn-ea"/>
          <a:cs typeface="+mn-cs"/>
        </a:defRPr>
      </a:lvl8pPr>
      <a:lvl9pPr marL="2295876">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ilias.uni-marburg.de/ilias.php?baseClass=illmpresentationgui&amp;cmd=layout&amp;ref_id=4032910&amp;obj_id=1"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4000" dirty="0"/>
              <a:t>Wie wird generative KI trainiert?</a:t>
            </a:r>
          </a:p>
        </p:txBody>
      </p:sp>
      <p:sp>
        <p:nvSpPr>
          <p:cNvPr id="3" name="Textplatzhalter 2"/>
          <p:cNvSpPr>
            <a:spLocks noGrp="1"/>
          </p:cNvSpPr>
          <p:nvPr>
            <p:ph type="body" idx="1"/>
          </p:nvPr>
        </p:nvSpPr>
        <p:spPr/>
        <p:txBody>
          <a:bodyPr/>
          <a:lstStyle/>
          <a:p>
            <a:r>
              <a:rPr lang="de-DE" dirty="0"/>
              <a:t>KI-</a:t>
            </a:r>
            <a:r>
              <a:rPr lang="de-DE" dirty="0" err="1"/>
              <a:t>Learningnugget</a:t>
            </a:r>
            <a:endParaRPr lang="de-DE" dirty="0"/>
          </a:p>
        </p:txBody>
      </p:sp>
      <p:sp>
        <p:nvSpPr>
          <p:cNvPr id="4" name="Textplatzhalter 3"/>
          <p:cNvSpPr>
            <a:spLocks noGrp="1"/>
          </p:cNvSpPr>
          <p:nvPr>
            <p:ph type="body" sz="quarter" idx="12"/>
          </p:nvPr>
        </p:nvSpPr>
        <p:spPr/>
        <p:txBody>
          <a:bodyPr/>
          <a:lstStyle/>
          <a:p>
            <a:endParaRPr lang="de-DE"/>
          </a:p>
        </p:txBody>
      </p:sp>
      <p:sp>
        <p:nvSpPr>
          <p:cNvPr id="6" name="Textfeld 5">
            <a:extLst>
              <a:ext uri="{FF2B5EF4-FFF2-40B4-BE49-F238E27FC236}">
                <a16:creationId xmlns:a16="http://schemas.microsoft.com/office/drawing/2014/main" id="{7DAE8B88-56C5-426B-9885-66997FCD65A2}"/>
              </a:ext>
            </a:extLst>
          </p:cNvPr>
          <p:cNvSpPr txBox="1"/>
          <p:nvPr/>
        </p:nvSpPr>
        <p:spPr>
          <a:xfrm>
            <a:off x="323531" y="4869493"/>
            <a:ext cx="7848872" cy="261610"/>
          </a:xfrm>
          <a:prstGeom prst="rect">
            <a:avLst/>
          </a:prstGeom>
          <a:noFill/>
        </p:spPr>
        <p:txBody>
          <a:bodyPr wrap="square" rtlCol="0">
            <a:spAutoFit/>
          </a:bodyPr>
          <a:lstStyle/>
          <a:p>
            <a:r>
              <a:rPr lang="de-DE" dirty="0"/>
              <a:t>Erstellt von DLL / Uni Göttingen auf Grundlage vom </a:t>
            </a:r>
            <a:r>
              <a:rPr lang="de-DE" dirty="0">
                <a:hlinkClick r:id="rId3"/>
              </a:rPr>
              <a:t>Lernmodul zu Generativen KI</a:t>
            </a:r>
            <a:r>
              <a:rPr lang="de-DE" dirty="0"/>
              <a:t> der Universität Marburg, lizenziert unter CC BY 4.0</a:t>
            </a:r>
          </a:p>
        </p:txBody>
      </p:sp>
      <p:pic>
        <p:nvPicPr>
          <p:cNvPr id="10" name="Grafik 9">
            <a:extLst>
              <a:ext uri="{FF2B5EF4-FFF2-40B4-BE49-F238E27FC236}">
                <a16:creationId xmlns:a16="http://schemas.microsoft.com/office/drawing/2014/main" id="{54500E07-4DCB-4E66-BF36-210B601E39C4}"/>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1413" t="24485" r="10625" b="24485"/>
          <a:stretch/>
        </p:blipFill>
        <p:spPr>
          <a:xfrm>
            <a:off x="8172403" y="4796561"/>
            <a:ext cx="828377" cy="301228"/>
          </a:xfrm>
          <a:prstGeom prst="rect">
            <a:avLst/>
          </a:prstGeom>
        </p:spPr>
      </p:pic>
    </p:spTree>
    <p:extLst>
      <p:ext uri="{BB962C8B-B14F-4D97-AF65-F5344CB8AC3E}">
        <p14:creationId xmlns:p14="http://schemas.microsoft.com/office/powerpoint/2010/main" val="3302380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BFA82CA6-D79F-4B14-B3E7-FC31BA3BE7E5}"/>
              </a:ext>
            </a:extLst>
          </p:cNvPr>
          <p:cNvSpPr>
            <a:spLocks noGrp="1"/>
          </p:cNvSpPr>
          <p:nvPr>
            <p:ph type="body" idx="1"/>
          </p:nvPr>
        </p:nvSpPr>
        <p:spPr>
          <a:xfrm>
            <a:off x="402592" y="929474"/>
            <a:ext cx="7848872" cy="230832"/>
          </a:xfrm>
        </p:spPr>
        <p:txBody>
          <a:bodyPr/>
          <a:lstStyle/>
          <a:p>
            <a:pPr algn="just"/>
            <a:r>
              <a:rPr lang="de-DE" sz="1400" dirty="0"/>
              <a:t>In der Trainingsphase legen Entwickler*innen fest, welche Aufgaben die KI-Anwendung lösen soll. Zum Beispiel soll eine KI Haikus über Katzen generieren. </a:t>
            </a:r>
          </a:p>
        </p:txBody>
      </p:sp>
      <p:sp>
        <p:nvSpPr>
          <p:cNvPr id="4" name="Fußzeilenplatzhalter 3">
            <a:extLst>
              <a:ext uri="{FF2B5EF4-FFF2-40B4-BE49-F238E27FC236}">
                <a16:creationId xmlns:a16="http://schemas.microsoft.com/office/drawing/2014/main" id="{A0A81146-A0B7-4D8B-9120-D556FE583181}"/>
              </a:ext>
            </a:extLst>
          </p:cNvPr>
          <p:cNvSpPr>
            <a:spLocks noGrp="1"/>
          </p:cNvSpPr>
          <p:nvPr>
            <p:ph type="ftr" sz="quarter" idx="3"/>
          </p:nvPr>
        </p:nvSpPr>
        <p:spPr/>
        <p:txBody>
          <a:bodyPr/>
          <a:lstStyle/>
          <a:p>
            <a:r>
              <a:rPr lang="de-DE"/>
              <a:t>Georg-August-Universität Göttingen</a:t>
            </a:r>
            <a:endParaRPr lang="de-DE" dirty="0"/>
          </a:p>
        </p:txBody>
      </p:sp>
      <p:sp>
        <p:nvSpPr>
          <p:cNvPr id="5" name="Datumsplatzhalter 4">
            <a:extLst>
              <a:ext uri="{FF2B5EF4-FFF2-40B4-BE49-F238E27FC236}">
                <a16:creationId xmlns:a16="http://schemas.microsoft.com/office/drawing/2014/main" id="{70C9170E-3BF9-4C83-8575-D061DF954043}"/>
              </a:ext>
            </a:extLst>
          </p:cNvPr>
          <p:cNvSpPr>
            <a:spLocks noGrp="1"/>
          </p:cNvSpPr>
          <p:nvPr>
            <p:ph type="dt" sz="half" idx="2"/>
          </p:nvPr>
        </p:nvSpPr>
        <p:spPr/>
        <p:txBody>
          <a:bodyPr/>
          <a:lstStyle/>
          <a:p>
            <a:fld id="{ACF5EF15-2C16-6A49-87B6-C5AFB945A04B}" type="datetime1">
              <a:rPr lang="de-DE" smtClean="0"/>
              <a:pPr/>
              <a:t>07.04.2026</a:t>
            </a:fld>
            <a:endParaRPr lang="en-US" dirty="0"/>
          </a:p>
        </p:txBody>
      </p:sp>
      <p:sp>
        <p:nvSpPr>
          <p:cNvPr id="6" name="Foliennummernplatzhalter 5">
            <a:extLst>
              <a:ext uri="{FF2B5EF4-FFF2-40B4-BE49-F238E27FC236}">
                <a16:creationId xmlns:a16="http://schemas.microsoft.com/office/drawing/2014/main" id="{5420A510-44FD-47CB-9261-E6BBCEEB13DD}"/>
              </a:ext>
            </a:extLst>
          </p:cNvPr>
          <p:cNvSpPr>
            <a:spLocks noGrp="1"/>
          </p:cNvSpPr>
          <p:nvPr>
            <p:ph type="sldNum" sz="quarter" idx="4"/>
          </p:nvPr>
        </p:nvSpPr>
        <p:spPr/>
        <p:txBody>
          <a:bodyPr/>
          <a:lstStyle/>
          <a:p>
            <a:fld id="{B6F15528-21DE-4FAA-801E-634DDDAF4B2B}" type="slidenum">
              <a:rPr lang="de-DE" smtClean="0"/>
              <a:pPr/>
              <a:t>2</a:t>
            </a:fld>
            <a:endParaRPr lang="de-DE" dirty="0"/>
          </a:p>
        </p:txBody>
      </p:sp>
      <p:sp>
        <p:nvSpPr>
          <p:cNvPr id="7" name="Textplatzhalter 6">
            <a:extLst>
              <a:ext uri="{FF2B5EF4-FFF2-40B4-BE49-F238E27FC236}">
                <a16:creationId xmlns:a16="http://schemas.microsoft.com/office/drawing/2014/main" id="{BAF3714A-7EA1-4F70-8F09-B28B3AD3EDBD}"/>
              </a:ext>
            </a:extLst>
          </p:cNvPr>
          <p:cNvSpPr>
            <a:spLocks noGrp="1"/>
          </p:cNvSpPr>
          <p:nvPr>
            <p:ph type="body" sz="quarter" idx="12"/>
          </p:nvPr>
        </p:nvSpPr>
        <p:spPr/>
        <p:txBody>
          <a:bodyPr/>
          <a:lstStyle/>
          <a:p>
            <a:endParaRPr lang="de-DE"/>
          </a:p>
        </p:txBody>
      </p:sp>
      <p:sp>
        <p:nvSpPr>
          <p:cNvPr id="9" name="Textfeld 8">
            <a:extLst>
              <a:ext uri="{FF2B5EF4-FFF2-40B4-BE49-F238E27FC236}">
                <a16:creationId xmlns:a16="http://schemas.microsoft.com/office/drawing/2014/main" id="{B5A90050-1BB5-43D3-A792-47BC57C72334}"/>
              </a:ext>
            </a:extLst>
          </p:cNvPr>
          <p:cNvSpPr txBox="1"/>
          <p:nvPr/>
        </p:nvSpPr>
        <p:spPr>
          <a:xfrm>
            <a:off x="2051720" y="1618257"/>
            <a:ext cx="2520280" cy="2094357"/>
          </a:xfrm>
          <a:prstGeom prst="rect">
            <a:avLst/>
          </a:prstGeom>
          <a:noFill/>
        </p:spPr>
        <p:txBody>
          <a:bodyPr wrap="square">
            <a:spAutoFit/>
          </a:bodyPr>
          <a:lstStyle/>
          <a:p>
            <a:pPr algn="just"/>
            <a:r>
              <a:rPr lang="de-DE" sz="1400" b="1" dirty="0">
                <a:solidFill>
                  <a:schemeClr val="accent6"/>
                </a:solidFill>
                <a:latin typeface="+mj-lt"/>
              </a:rPr>
              <a:t>Schritt 1: Trainingsdaten </a:t>
            </a:r>
          </a:p>
          <a:p>
            <a:pPr algn="just"/>
            <a:r>
              <a:rPr lang="de-DE" sz="1400" dirty="0">
                <a:solidFill>
                  <a:schemeClr val="accent6"/>
                </a:solidFill>
                <a:latin typeface="+mj-lt"/>
              </a:rPr>
              <a:t>Im ersten Schritt werden der KI viele Haikus zum Analysieren gegeben. Weil diese KI besonders für Haikus über Katzen gedacht ist, wurde darauf geachtet, auch sehr viele Haikus über Katzen zu verwenden. </a:t>
            </a:r>
          </a:p>
        </p:txBody>
      </p:sp>
      <p:sp>
        <p:nvSpPr>
          <p:cNvPr id="11" name="Textfeld 10">
            <a:extLst>
              <a:ext uri="{FF2B5EF4-FFF2-40B4-BE49-F238E27FC236}">
                <a16:creationId xmlns:a16="http://schemas.microsoft.com/office/drawing/2014/main" id="{0996293F-52CE-4DB0-A12F-E0F36E205FA5}"/>
              </a:ext>
            </a:extLst>
          </p:cNvPr>
          <p:cNvSpPr txBox="1"/>
          <p:nvPr/>
        </p:nvSpPr>
        <p:spPr>
          <a:xfrm>
            <a:off x="5226145" y="2850914"/>
            <a:ext cx="3605713" cy="1815882"/>
          </a:xfrm>
          <a:prstGeom prst="rect">
            <a:avLst/>
          </a:prstGeom>
          <a:noFill/>
        </p:spPr>
        <p:txBody>
          <a:bodyPr wrap="square">
            <a:spAutoFit/>
          </a:bodyPr>
          <a:lstStyle/>
          <a:p>
            <a:pPr algn="just"/>
            <a:r>
              <a:rPr lang="de-DE" sz="1400" dirty="0">
                <a:solidFill>
                  <a:schemeClr val="accent6"/>
                </a:solidFill>
                <a:latin typeface="+mj-lt"/>
              </a:rPr>
              <a:t>Die Entwickler*innen der KI können hier über die Auswahl der Trainingsdaten entscheiden - wollen sie ausschließlich Haikus über Katzen, oder wollen sie auch Haikus über andere Themen verwenden? Wenn ja, über welche, und wie soll das Verhältnis sein? Welche Entscheidung hier getroffen werden, wird </a:t>
            </a:r>
            <a:r>
              <a:rPr lang="de-DE" sz="1400" b="1" dirty="0">
                <a:solidFill>
                  <a:schemeClr val="accent6"/>
                </a:solidFill>
                <a:latin typeface="+mj-lt"/>
              </a:rPr>
              <a:t>Auswirkungen auf den Output der KI</a:t>
            </a:r>
            <a:r>
              <a:rPr lang="de-DE" sz="1400" dirty="0">
                <a:solidFill>
                  <a:schemeClr val="accent6"/>
                </a:solidFill>
                <a:latin typeface="+mj-lt"/>
              </a:rPr>
              <a:t> haben.</a:t>
            </a:r>
          </a:p>
        </p:txBody>
      </p:sp>
      <p:pic>
        <p:nvPicPr>
          <p:cNvPr id="23" name="Grafik 22">
            <a:extLst>
              <a:ext uri="{FF2B5EF4-FFF2-40B4-BE49-F238E27FC236}">
                <a16:creationId xmlns:a16="http://schemas.microsoft.com/office/drawing/2014/main" id="{F3136C9D-2CA9-4DD9-B89E-6365F2F154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26145" y="1925726"/>
            <a:ext cx="3605713" cy="1032662"/>
          </a:xfrm>
          <a:prstGeom prst="rect">
            <a:avLst/>
          </a:prstGeom>
        </p:spPr>
      </p:pic>
      <p:pic>
        <p:nvPicPr>
          <p:cNvPr id="10" name="Grafik 9">
            <a:extLst>
              <a:ext uri="{FF2B5EF4-FFF2-40B4-BE49-F238E27FC236}">
                <a16:creationId xmlns:a16="http://schemas.microsoft.com/office/drawing/2014/main" id="{1ECFE609-2893-4D73-9C49-E1CE6D4D19F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2592" y="1608181"/>
            <a:ext cx="1471513" cy="2102162"/>
          </a:xfrm>
          <a:prstGeom prst="rect">
            <a:avLst/>
          </a:prstGeom>
        </p:spPr>
      </p:pic>
      <p:sp>
        <p:nvSpPr>
          <p:cNvPr id="12" name="Textfeld 11">
            <a:extLst>
              <a:ext uri="{FF2B5EF4-FFF2-40B4-BE49-F238E27FC236}">
                <a16:creationId xmlns:a16="http://schemas.microsoft.com/office/drawing/2014/main" id="{2CDFE6CA-D40D-4540-B2FF-86A0126C00D3}"/>
              </a:ext>
            </a:extLst>
          </p:cNvPr>
          <p:cNvSpPr txBox="1"/>
          <p:nvPr/>
        </p:nvSpPr>
        <p:spPr>
          <a:xfrm>
            <a:off x="218599" y="4535991"/>
            <a:ext cx="4572000" cy="261610"/>
          </a:xfrm>
          <a:prstGeom prst="rect">
            <a:avLst/>
          </a:prstGeom>
          <a:noFill/>
        </p:spPr>
        <p:txBody>
          <a:bodyPr wrap="square">
            <a:spAutoFit/>
          </a:bodyPr>
          <a:lstStyle/>
          <a:p>
            <a:r>
              <a:rPr lang="de-DE" sz="1050" dirty="0">
                <a:solidFill>
                  <a:schemeClr val="tx1">
                    <a:lumMod val="50000"/>
                    <a:lumOff val="50000"/>
                  </a:schemeClr>
                </a:solidFill>
              </a:rPr>
              <a:t>Grafiken KI-generiert mit gemini und napkin.ai, gemeinfrei</a:t>
            </a:r>
          </a:p>
        </p:txBody>
      </p:sp>
    </p:spTree>
    <p:extLst>
      <p:ext uri="{BB962C8B-B14F-4D97-AF65-F5344CB8AC3E}">
        <p14:creationId xmlns:p14="http://schemas.microsoft.com/office/powerpoint/2010/main" val="1572291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BFA82CA6-D79F-4B14-B3E7-FC31BA3BE7E5}"/>
              </a:ext>
            </a:extLst>
          </p:cNvPr>
          <p:cNvSpPr>
            <a:spLocks noGrp="1"/>
          </p:cNvSpPr>
          <p:nvPr>
            <p:ph type="body" idx="1"/>
          </p:nvPr>
        </p:nvSpPr>
        <p:spPr>
          <a:xfrm>
            <a:off x="2915817" y="1369040"/>
            <a:ext cx="5328592" cy="230832"/>
          </a:xfrm>
        </p:spPr>
        <p:txBody>
          <a:bodyPr/>
          <a:lstStyle/>
          <a:p>
            <a:pPr algn="just">
              <a:spcBef>
                <a:spcPts val="600"/>
              </a:spcBef>
            </a:pPr>
            <a:r>
              <a:rPr lang="de-DE" sz="1600" b="1" dirty="0">
                <a:effectLst/>
                <a:latin typeface="Calibri" panose="020F0502020204030204" pitchFamily="34" charset="0"/>
                <a:ea typeface="Calibri" panose="020F0502020204030204" pitchFamily="34" charset="0"/>
                <a:cs typeface="Times New Roman" panose="02020603050405020304" pitchFamily="18" charset="0"/>
              </a:rPr>
              <a:t>Schritt 2: Analyse und Modelerstellung </a:t>
            </a:r>
          </a:p>
          <a:p>
            <a:pPr algn="just">
              <a:spcBef>
                <a:spcPts val="600"/>
              </a:spcBef>
            </a:pPr>
            <a:r>
              <a:rPr lang="de-DE" sz="1600" dirty="0">
                <a:effectLst/>
                <a:latin typeface="Calibri" panose="020F0502020204030204" pitchFamily="34" charset="0"/>
                <a:ea typeface="Calibri" panose="020F0502020204030204" pitchFamily="34" charset="0"/>
                <a:cs typeface="Times New Roman" panose="02020603050405020304" pitchFamily="18" charset="0"/>
              </a:rPr>
              <a:t>Nun analysiert die KI die Trainingsdaten</a:t>
            </a:r>
            <a:r>
              <a:rPr lang="de-DE" sz="1600" dirty="0">
                <a:latin typeface="Calibri" panose="020F0502020204030204" pitchFamily="34" charset="0"/>
                <a:ea typeface="Calibri" panose="020F0502020204030204" pitchFamily="34" charset="0"/>
                <a:cs typeface="Times New Roman" panose="02020603050405020304" pitchFamily="18" charset="0"/>
              </a:rPr>
              <a:t>: Dabei lernt sie, welche Struktur Haikus aufweisen und wie innerhalb dieser Struktur etwas über Katzen geschrieben werden kann.</a:t>
            </a:r>
          </a:p>
          <a:p>
            <a:pPr algn="just"/>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Fußzeilenplatzhalter 3">
            <a:extLst>
              <a:ext uri="{FF2B5EF4-FFF2-40B4-BE49-F238E27FC236}">
                <a16:creationId xmlns:a16="http://schemas.microsoft.com/office/drawing/2014/main" id="{A0A81146-A0B7-4D8B-9120-D556FE583181}"/>
              </a:ext>
            </a:extLst>
          </p:cNvPr>
          <p:cNvSpPr>
            <a:spLocks noGrp="1"/>
          </p:cNvSpPr>
          <p:nvPr>
            <p:ph type="ftr" sz="quarter" idx="3"/>
          </p:nvPr>
        </p:nvSpPr>
        <p:spPr/>
        <p:txBody>
          <a:bodyPr/>
          <a:lstStyle/>
          <a:p>
            <a:r>
              <a:rPr lang="de-DE"/>
              <a:t>Georg-August-Universität Göttingen</a:t>
            </a:r>
            <a:endParaRPr lang="de-DE" dirty="0"/>
          </a:p>
        </p:txBody>
      </p:sp>
      <p:sp>
        <p:nvSpPr>
          <p:cNvPr id="5" name="Datumsplatzhalter 4">
            <a:extLst>
              <a:ext uri="{FF2B5EF4-FFF2-40B4-BE49-F238E27FC236}">
                <a16:creationId xmlns:a16="http://schemas.microsoft.com/office/drawing/2014/main" id="{70C9170E-3BF9-4C83-8575-D061DF954043}"/>
              </a:ext>
            </a:extLst>
          </p:cNvPr>
          <p:cNvSpPr>
            <a:spLocks noGrp="1"/>
          </p:cNvSpPr>
          <p:nvPr>
            <p:ph type="dt" sz="half" idx="2"/>
          </p:nvPr>
        </p:nvSpPr>
        <p:spPr/>
        <p:txBody>
          <a:bodyPr/>
          <a:lstStyle/>
          <a:p>
            <a:fld id="{ACF5EF15-2C16-6A49-87B6-C5AFB945A04B}" type="datetime1">
              <a:rPr lang="de-DE" smtClean="0"/>
              <a:pPr/>
              <a:t>07.04.2026</a:t>
            </a:fld>
            <a:endParaRPr lang="en-US" dirty="0"/>
          </a:p>
        </p:txBody>
      </p:sp>
      <p:sp>
        <p:nvSpPr>
          <p:cNvPr id="6" name="Foliennummernplatzhalter 5">
            <a:extLst>
              <a:ext uri="{FF2B5EF4-FFF2-40B4-BE49-F238E27FC236}">
                <a16:creationId xmlns:a16="http://schemas.microsoft.com/office/drawing/2014/main" id="{5420A510-44FD-47CB-9261-E6BBCEEB13DD}"/>
              </a:ext>
            </a:extLst>
          </p:cNvPr>
          <p:cNvSpPr>
            <a:spLocks noGrp="1"/>
          </p:cNvSpPr>
          <p:nvPr>
            <p:ph type="sldNum" sz="quarter" idx="4"/>
          </p:nvPr>
        </p:nvSpPr>
        <p:spPr/>
        <p:txBody>
          <a:bodyPr/>
          <a:lstStyle/>
          <a:p>
            <a:fld id="{B6F15528-21DE-4FAA-801E-634DDDAF4B2B}" type="slidenum">
              <a:rPr lang="de-DE" smtClean="0"/>
              <a:pPr/>
              <a:t>3</a:t>
            </a:fld>
            <a:endParaRPr lang="de-DE" dirty="0"/>
          </a:p>
        </p:txBody>
      </p:sp>
      <p:sp>
        <p:nvSpPr>
          <p:cNvPr id="7" name="Textplatzhalter 6">
            <a:extLst>
              <a:ext uri="{FF2B5EF4-FFF2-40B4-BE49-F238E27FC236}">
                <a16:creationId xmlns:a16="http://schemas.microsoft.com/office/drawing/2014/main" id="{BAF3714A-7EA1-4F70-8F09-B28B3AD3EDBD}"/>
              </a:ext>
            </a:extLst>
          </p:cNvPr>
          <p:cNvSpPr>
            <a:spLocks noGrp="1"/>
          </p:cNvSpPr>
          <p:nvPr>
            <p:ph type="body" sz="quarter" idx="12"/>
          </p:nvPr>
        </p:nvSpPr>
        <p:spPr/>
        <p:txBody>
          <a:bodyPr/>
          <a:lstStyle/>
          <a:p>
            <a:endParaRPr lang="de-DE"/>
          </a:p>
        </p:txBody>
      </p:sp>
      <p:sp>
        <p:nvSpPr>
          <p:cNvPr id="8" name="Textfeld 7">
            <a:extLst>
              <a:ext uri="{FF2B5EF4-FFF2-40B4-BE49-F238E27FC236}">
                <a16:creationId xmlns:a16="http://schemas.microsoft.com/office/drawing/2014/main" id="{B33E9DDE-DD98-4A7B-853F-4FC81F937285}"/>
              </a:ext>
            </a:extLst>
          </p:cNvPr>
          <p:cNvSpPr txBox="1"/>
          <p:nvPr/>
        </p:nvSpPr>
        <p:spPr>
          <a:xfrm>
            <a:off x="2800387" y="2881909"/>
            <a:ext cx="5431762" cy="1323439"/>
          </a:xfrm>
          <a:prstGeom prst="rect">
            <a:avLst/>
          </a:prstGeom>
          <a:noFill/>
        </p:spPr>
        <p:txBody>
          <a:bodyPr wrap="square">
            <a:spAutoFit/>
          </a:bodyPr>
          <a:lstStyle/>
          <a:p>
            <a:pPr algn="just"/>
            <a:r>
              <a:rPr lang="de-DE" sz="1600" dirty="0">
                <a:solidFill>
                  <a:schemeClr val="accent6"/>
                </a:solidFill>
                <a:latin typeface="Calibri" panose="020F0502020204030204" pitchFamily="34" charset="0"/>
                <a:ea typeface="Calibri" panose="020F0502020204030204" pitchFamily="34" charset="0"/>
                <a:cs typeface="Times New Roman" panose="02020603050405020304" pitchFamily="18" charset="0"/>
              </a:rPr>
              <a:t>Aus dem Gelernten erstellt die KI ein Modell, dass sie nun anwenden kann, um selbst eigene, neue Haikus über Katzen schreiben zu können: Das Modell besagt unter anderem, dass jeder Output drei Zeilen braucht, der aus insgesamt 17 Silben besteht. </a:t>
            </a:r>
          </a:p>
        </p:txBody>
      </p:sp>
      <p:pic>
        <p:nvPicPr>
          <p:cNvPr id="9" name="Grafik 8">
            <a:extLst>
              <a:ext uri="{FF2B5EF4-FFF2-40B4-BE49-F238E27FC236}">
                <a16:creationId xmlns:a16="http://schemas.microsoft.com/office/drawing/2014/main" id="{73616E50-F920-456F-8750-C0AECDF4121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0119" y="1369040"/>
            <a:ext cx="1944216" cy="2777451"/>
          </a:xfrm>
          <a:prstGeom prst="rect">
            <a:avLst/>
          </a:prstGeom>
        </p:spPr>
      </p:pic>
      <p:sp>
        <p:nvSpPr>
          <p:cNvPr id="10" name="Textfeld 9">
            <a:extLst>
              <a:ext uri="{FF2B5EF4-FFF2-40B4-BE49-F238E27FC236}">
                <a16:creationId xmlns:a16="http://schemas.microsoft.com/office/drawing/2014/main" id="{C203A086-32AB-4D99-978D-C3EA2A2D091E}"/>
              </a:ext>
            </a:extLst>
          </p:cNvPr>
          <p:cNvSpPr txBox="1"/>
          <p:nvPr/>
        </p:nvSpPr>
        <p:spPr>
          <a:xfrm>
            <a:off x="251520" y="4090010"/>
            <a:ext cx="2548867" cy="261610"/>
          </a:xfrm>
          <a:prstGeom prst="rect">
            <a:avLst/>
          </a:prstGeom>
          <a:noFill/>
        </p:spPr>
        <p:txBody>
          <a:bodyPr wrap="square">
            <a:spAutoFit/>
          </a:bodyPr>
          <a:lstStyle/>
          <a:p>
            <a:r>
              <a:rPr lang="de-DE" sz="1050" dirty="0">
                <a:solidFill>
                  <a:schemeClr val="tx1">
                    <a:lumMod val="50000"/>
                    <a:lumOff val="50000"/>
                  </a:schemeClr>
                </a:solidFill>
              </a:rPr>
              <a:t>Grafik KI-generiert mit gemini, gemeinfrei</a:t>
            </a:r>
          </a:p>
        </p:txBody>
      </p:sp>
    </p:spTree>
    <p:extLst>
      <p:ext uri="{BB962C8B-B14F-4D97-AF65-F5344CB8AC3E}">
        <p14:creationId xmlns:p14="http://schemas.microsoft.com/office/powerpoint/2010/main" val="3730174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BFA82CA6-D79F-4B14-B3E7-FC31BA3BE7E5}"/>
              </a:ext>
            </a:extLst>
          </p:cNvPr>
          <p:cNvSpPr>
            <a:spLocks noGrp="1"/>
          </p:cNvSpPr>
          <p:nvPr>
            <p:ph type="body" idx="1"/>
          </p:nvPr>
        </p:nvSpPr>
        <p:spPr>
          <a:xfrm>
            <a:off x="323528" y="987574"/>
            <a:ext cx="7998944" cy="230832"/>
          </a:xfrm>
        </p:spPr>
        <p:txBody>
          <a:bodyPr/>
          <a:lstStyle/>
          <a:p>
            <a:pPr>
              <a:spcAft>
                <a:spcPts val="600"/>
              </a:spcAft>
            </a:pPr>
            <a:r>
              <a:rPr lang="de-DE" sz="1400" b="1" dirty="0">
                <a:latin typeface="Calibri" panose="020F0502020204030204" pitchFamily="34" charset="0"/>
                <a:ea typeface="Calibri" panose="020F0502020204030204" pitchFamily="34" charset="0"/>
                <a:cs typeface="Times New Roman" panose="02020603050405020304" pitchFamily="18" charset="0"/>
              </a:rPr>
              <a:t>Schritt 3: Trainingsschleife</a:t>
            </a:r>
          </a:p>
          <a:p>
            <a:pPr algn="just">
              <a:spcAft>
                <a:spcPts val="600"/>
              </a:spcAft>
            </a:pPr>
            <a:r>
              <a:rPr lang="de-DE" sz="1400" dirty="0">
                <a:solidFill>
                  <a:schemeClr val="accent6"/>
                </a:solidFill>
                <a:latin typeface="Calibri" panose="020F0502020204030204" pitchFamily="34" charset="0"/>
                <a:ea typeface="Calibri" panose="020F0502020204030204" pitchFamily="34" charset="0"/>
                <a:cs typeface="Times New Roman" panose="02020603050405020304" pitchFamily="18" charset="0"/>
              </a:rPr>
              <a:t>Übung macht </a:t>
            </a:r>
            <a:r>
              <a:rPr lang="de-DE" sz="1400" strike="sngStrike" dirty="0">
                <a:solidFill>
                  <a:schemeClr val="accent6"/>
                </a:solidFill>
                <a:latin typeface="Calibri" panose="020F0502020204030204" pitchFamily="34" charset="0"/>
                <a:ea typeface="Calibri" panose="020F0502020204030204" pitchFamily="34" charset="0"/>
                <a:cs typeface="Times New Roman" panose="02020603050405020304" pitchFamily="18" charset="0"/>
              </a:rPr>
              <a:t>den </a:t>
            </a:r>
            <a:r>
              <a:rPr lang="de-DE" sz="1400" strike="sngStrike" dirty="0">
                <a:latin typeface="Calibri" panose="020F0502020204030204" pitchFamily="34" charset="0"/>
                <a:ea typeface="Calibri" panose="020F0502020204030204" pitchFamily="34" charset="0"/>
                <a:cs typeface="Times New Roman" panose="02020603050405020304" pitchFamily="18" charset="0"/>
              </a:rPr>
              <a:t>M</a:t>
            </a:r>
            <a:r>
              <a:rPr lang="de-DE" sz="1400" strike="sngStrike" dirty="0">
                <a:solidFill>
                  <a:schemeClr val="accent6"/>
                </a:solidFill>
                <a:latin typeface="Calibri" panose="020F0502020204030204" pitchFamily="34" charset="0"/>
                <a:ea typeface="Calibri" panose="020F0502020204030204" pitchFamily="34" charset="0"/>
                <a:cs typeface="Times New Roman" panose="02020603050405020304" pitchFamily="18" charset="0"/>
              </a:rPr>
              <a:t>eister</a:t>
            </a:r>
            <a:r>
              <a:rPr lang="de-DE" sz="1400" dirty="0">
                <a:solidFill>
                  <a:schemeClr val="accent6"/>
                </a:solidFill>
                <a:latin typeface="Calibri" panose="020F0502020204030204" pitchFamily="34" charset="0"/>
                <a:ea typeface="Calibri" panose="020F0502020204030204" pitchFamily="34" charset="0"/>
                <a:cs typeface="Times New Roman" panose="02020603050405020304" pitchFamily="18" charset="0"/>
              </a:rPr>
              <a:t> eine gute KI: In den allermeisten Fällen reicht eine Runde an Training nicht aus, da die Ergebnisse zunächst selten gut sind. </a:t>
            </a:r>
          </a:p>
        </p:txBody>
      </p:sp>
      <p:sp>
        <p:nvSpPr>
          <p:cNvPr id="4" name="Fußzeilenplatzhalter 3">
            <a:extLst>
              <a:ext uri="{FF2B5EF4-FFF2-40B4-BE49-F238E27FC236}">
                <a16:creationId xmlns:a16="http://schemas.microsoft.com/office/drawing/2014/main" id="{A0A81146-A0B7-4D8B-9120-D556FE583181}"/>
              </a:ext>
            </a:extLst>
          </p:cNvPr>
          <p:cNvSpPr>
            <a:spLocks noGrp="1"/>
          </p:cNvSpPr>
          <p:nvPr>
            <p:ph type="ftr" sz="quarter" idx="3"/>
          </p:nvPr>
        </p:nvSpPr>
        <p:spPr/>
        <p:txBody>
          <a:bodyPr/>
          <a:lstStyle/>
          <a:p>
            <a:r>
              <a:rPr lang="de-DE"/>
              <a:t>Georg-August-Universität Göttingen</a:t>
            </a:r>
            <a:endParaRPr lang="de-DE" dirty="0"/>
          </a:p>
        </p:txBody>
      </p:sp>
      <p:sp>
        <p:nvSpPr>
          <p:cNvPr id="5" name="Datumsplatzhalter 4">
            <a:extLst>
              <a:ext uri="{FF2B5EF4-FFF2-40B4-BE49-F238E27FC236}">
                <a16:creationId xmlns:a16="http://schemas.microsoft.com/office/drawing/2014/main" id="{70C9170E-3BF9-4C83-8575-D061DF954043}"/>
              </a:ext>
            </a:extLst>
          </p:cNvPr>
          <p:cNvSpPr>
            <a:spLocks noGrp="1"/>
          </p:cNvSpPr>
          <p:nvPr>
            <p:ph type="dt" sz="half" idx="2"/>
          </p:nvPr>
        </p:nvSpPr>
        <p:spPr/>
        <p:txBody>
          <a:bodyPr/>
          <a:lstStyle/>
          <a:p>
            <a:fld id="{ACF5EF15-2C16-6A49-87B6-C5AFB945A04B}" type="datetime1">
              <a:rPr lang="de-DE" smtClean="0"/>
              <a:pPr/>
              <a:t>07.04.2026</a:t>
            </a:fld>
            <a:endParaRPr lang="en-US" dirty="0"/>
          </a:p>
        </p:txBody>
      </p:sp>
      <p:sp>
        <p:nvSpPr>
          <p:cNvPr id="6" name="Foliennummernplatzhalter 5">
            <a:extLst>
              <a:ext uri="{FF2B5EF4-FFF2-40B4-BE49-F238E27FC236}">
                <a16:creationId xmlns:a16="http://schemas.microsoft.com/office/drawing/2014/main" id="{5420A510-44FD-47CB-9261-E6BBCEEB13DD}"/>
              </a:ext>
            </a:extLst>
          </p:cNvPr>
          <p:cNvSpPr>
            <a:spLocks noGrp="1"/>
          </p:cNvSpPr>
          <p:nvPr>
            <p:ph type="sldNum" sz="quarter" idx="4"/>
          </p:nvPr>
        </p:nvSpPr>
        <p:spPr/>
        <p:txBody>
          <a:bodyPr/>
          <a:lstStyle/>
          <a:p>
            <a:fld id="{B6F15528-21DE-4FAA-801E-634DDDAF4B2B}" type="slidenum">
              <a:rPr lang="de-DE" smtClean="0"/>
              <a:pPr/>
              <a:t>4</a:t>
            </a:fld>
            <a:endParaRPr lang="de-DE" dirty="0"/>
          </a:p>
        </p:txBody>
      </p:sp>
      <p:sp>
        <p:nvSpPr>
          <p:cNvPr id="7" name="Textplatzhalter 6">
            <a:extLst>
              <a:ext uri="{FF2B5EF4-FFF2-40B4-BE49-F238E27FC236}">
                <a16:creationId xmlns:a16="http://schemas.microsoft.com/office/drawing/2014/main" id="{BAF3714A-7EA1-4F70-8F09-B28B3AD3EDBD}"/>
              </a:ext>
            </a:extLst>
          </p:cNvPr>
          <p:cNvSpPr>
            <a:spLocks noGrp="1"/>
          </p:cNvSpPr>
          <p:nvPr>
            <p:ph type="body" sz="quarter" idx="12"/>
          </p:nvPr>
        </p:nvSpPr>
        <p:spPr/>
        <p:txBody>
          <a:bodyPr/>
          <a:lstStyle/>
          <a:p>
            <a:endParaRPr lang="de-DE"/>
          </a:p>
        </p:txBody>
      </p:sp>
      <p:pic>
        <p:nvPicPr>
          <p:cNvPr id="18" name="Grafik 17">
            <a:extLst>
              <a:ext uri="{FF2B5EF4-FFF2-40B4-BE49-F238E27FC236}">
                <a16:creationId xmlns:a16="http://schemas.microsoft.com/office/drawing/2014/main" id="{60C0DC58-0533-43C7-8665-B349E6ED967D}"/>
              </a:ext>
            </a:extLst>
          </p:cNvPr>
          <p:cNvPicPr>
            <a:picLocks noChangeAspect="1"/>
          </p:cNvPicPr>
          <p:nvPr/>
        </p:nvPicPr>
        <p:blipFill rotWithShape="1">
          <a:blip r:embed="rId2">
            <a:extLst>
              <a:ext uri="{28A0092B-C50C-407E-A947-70E740481C1C}">
                <a14:useLocalDpi xmlns:a14="http://schemas.microsoft.com/office/drawing/2010/main" val="0"/>
              </a:ext>
            </a:extLst>
          </a:blip>
          <a:srcRect l="4387" t="17090" r="5050" b="11778"/>
          <a:stretch/>
        </p:blipFill>
        <p:spPr>
          <a:xfrm>
            <a:off x="2051720" y="1897645"/>
            <a:ext cx="4752528" cy="2601691"/>
          </a:xfrm>
          <a:prstGeom prst="rect">
            <a:avLst/>
          </a:prstGeom>
        </p:spPr>
      </p:pic>
      <p:sp>
        <p:nvSpPr>
          <p:cNvPr id="8" name="Textfeld 7">
            <a:extLst>
              <a:ext uri="{FF2B5EF4-FFF2-40B4-BE49-F238E27FC236}">
                <a16:creationId xmlns:a16="http://schemas.microsoft.com/office/drawing/2014/main" id="{61F030EA-1AF1-47B0-A6E5-1B5DB0995F07}"/>
              </a:ext>
            </a:extLst>
          </p:cNvPr>
          <p:cNvSpPr txBox="1"/>
          <p:nvPr/>
        </p:nvSpPr>
        <p:spPr>
          <a:xfrm>
            <a:off x="6588224" y="4566868"/>
            <a:ext cx="2664296" cy="261610"/>
          </a:xfrm>
          <a:prstGeom prst="rect">
            <a:avLst/>
          </a:prstGeom>
          <a:noFill/>
        </p:spPr>
        <p:txBody>
          <a:bodyPr wrap="square">
            <a:spAutoFit/>
          </a:bodyPr>
          <a:lstStyle/>
          <a:p>
            <a:r>
              <a:rPr lang="de-DE" sz="1050" dirty="0">
                <a:solidFill>
                  <a:schemeClr val="tx1">
                    <a:lumMod val="50000"/>
                    <a:lumOff val="50000"/>
                  </a:schemeClr>
                </a:solidFill>
              </a:rPr>
              <a:t>Grafik KI-generiert mit napkin.ai, gemeinfrei</a:t>
            </a:r>
          </a:p>
        </p:txBody>
      </p:sp>
    </p:spTree>
    <p:extLst>
      <p:ext uri="{BB962C8B-B14F-4D97-AF65-F5344CB8AC3E}">
        <p14:creationId xmlns:p14="http://schemas.microsoft.com/office/powerpoint/2010/main" val="2053870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BFA82CA6-D79F-4B14-B3E7-FC31BA3BE7E5}"/>
              </a:ext>
            </a:extLst>
          </p:cNvPr>
          <p:cNvSpPr>
            <a:spLocks noGrp="1"/>
          </p:cNvSpPr>
          <p:nvPr>
            <p:ph type="body" idx="1"/>
          </p:nvPr>
        </p:nvSpPr>
        <p:spPr>
          <a:xfrm>
            <a:off x="395536" y="1345659"/>
            <a:ext cx="5040560" cy="230832"/>
          </a:xfrm>
        </p:spPr>
        <p:txBody>
          <a:bodyPr/>
          <a:lstStyle/>
          <a:p>
            <a:pPr algn="just">
              <a:spcAft>
                <a:spcPts val="600"/>
              </a:spcAft>
            </a:pPr>
            <a:r>
              <a:rPr lang="de-DE" sz="1400" dirty="0">
                <a:solidFill>
                  <a:schemeClr val="accent6"/>
                </a:solidFill>
                <a:latin typeface="Calibri" panose="020F0502020204030204" pitchFamily="34" charset="0"/>
                <a:ea typeface="Calibri" panose="020F0502020204030204" pitchFamily="34" charset="0"/>
                <a:cs typeface="Times New Roman" panose="02020603050405020304" pitchFamily="18" charset="0"/>
              </a:rPr>
              <a:t>So müssten mehrere Trainingsrunden durchgeführt werden, um der KI beispielsweise beizubringen, dass die 17 Silben nicht beliebig auf drei Zeilen verteilt werden können. Oder um der KI beizubringen, welche Synonyme für "Katze" passend sind und welche vermieden werden sollten. </a:t>
            </a:r>
          </a:p>
          <a:p>
            <a:pPr algn="just">
              <a:spcAft>
                <a:spcPts val="600"/>
              </a:spcAft>
            </a:pPr>
            <a:endParaRPr lang="de-DE" sz="1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de-DE" sz="1400" dirty="0">
                <a:latin typeface="Calibri" panose="020F0502020204030204" pitchFamily="34" charset="0"/>
                <a:ea typeface="Calibri" panose="020F0502020204030204" pitchFamily="34" charset="0"/>
                <a:cs typeface="Times New Roman" panose="02020603050405020304" pitchFamily="18" charset="0"/>
              </a:rPr>
              <a:t>Um die KI zu verbessern, wird ein Belohnungssystem eingesetzt. Guter Output, der den Vorstellungen entspricht, wird belohnt, was dazu führt, dass dieser Output wahrscheinlicher wird. Dieser Prozess wird so lange wiederholt, bis der Output der KI zufriedenstellend ist.</a:t>
            </a:r>
          </a:p>
          <a:p>
            <a:pPr>
              <a:spcAft>
                <a:spcPts val="600"/>
              </a:spcAft>
            </a:pPr>
            <a:endParaRPr lang="de-DE" sz="1400" dirty="0">
              <a:solidFill>
                <a:schemeClr val="accent6"/>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Fußzeilenplatzhalter 3">
            <a:extLst>
              <a:ext uri="{FF2B5EF4-FFF2-40B4-BE49-F238E27FC236}">
                <a16:creationId xmlns:a16="http://schemas.microsoft.com/office/drawing/2014/main" id="{A0A81146-A0B7-4D8B-9120-D556FE583181}"/>
              </a:ext>
            </a:extLst>
          </p:cNvPr>
          <p:cNvSpPr>
            <a:spLocks noGrp="1"/>
          </p:cNvSpPr>
          <p:nvPr>
            <p:ph type="ftr" sz="quarter" idx="3"/>
          </p:nvPr>
        </p:nvSpPr>
        <p:spPr/>
        <p:txBody>
          <a:bodyPr/>
          <a:lstStyle/>
          <a:p>
            <a:r>
              <a:rPr lang="de-DE"/>
              <a:t>Georg-August-Universität Göttingen</a:t>
            </a:r>
            <a:endParaRPr lang="de-DE" dirty="0"/>
          </a:p>
        </p:txBody>
      </p:sp>
      <p:sp>
        <p:nvSpPr>
          <p:cNvPr id="5" name="Datumsplatzhalter 4">
            <a:extLst>
              <a:ext uri="{FF2B5EF4-FFF2-40B4-BE49-F238E27FC236}">
                <a16:creationId xmlns:a16="http://schemas.microsoft.com/office/drawing/2014/main" id="{70C9170E-3BF9-4C83-8575-D061DF954043}"/>
              </a:ext>
            </a:extLst>
          </p:cNvPr>
          <p:cNvSpPr>
            <a:spLocks noGrp="1"/>
          </p:cNvSpPr>
          <p:nvPr>
            <p:ph type="dt" sz="half" idx="2"/>
          </p:nvPr>
        </p:nvSpPr>
        <p:spPr/>
        <p:txBody>
          <a:bodyPr/>
          <a:lstStyle/>
          <a:p>
            <a:fld id="{ACF5EF15-2C16-6A49-87B6-C5AFB945A04B}" type="datetime1">
              <a:rPr lang="de-DE" smtClean="0"/>
              <a:pPr/>
              <a:t>07.04.2026</a:t>
            </a:fld>
            <a:endParaRPr lang="en-US" dirty="0"/>
          </a:p>
        </p:txBody>
      </p:sp>
      <p:sp>
        <p:nvSpPr>
          <p:cNvPr id="6" name="Foliennummernplatzhalter 5">
            <a:extLst>
              <a:ext uri="{FF2B5EF4-FFF2-40B4-BE49-F238E27FC236}">
                <a16:creationId xmlns:a16="http://schemas.microsoft.com/office/drawing/2014/main" id="{5420A510-44FD-47CB-9261-E6BBCEEB13DD}"/>
              </a:ext>
            </a:extLst>
          </p:cNvPr>
          <p:cNvSpPr>
            <a:spLocks noGrp="1"/>
          </p:cNvSpPr>
          <p:nvPr>
            <p:ph type="sldNum" sz="quarter" idx="4"/>
          </p:nvPr>
        </p:nvSpPr>
        <p:spPr/>
        <p:txBody>
          <a:bodyPr/>
          <a:lstStyle/>
          <a:p>
            <a:fld id="{B6F15528-21DE-4FAA-801E-634DDDAF4B2B}" type="slidenum">
              <a:rPr lang="de-DE" smtClean="0"/>
              <a:pPr/>
              <a:t>5</a:t>
            </a:fld>
            <a:endParaRPr lang="de-DE" dirty="0"/>
          </a:p>
        </p:txBody>
      </p:sp>
      <p:sp>
        <p:nvSpPr>
          <p:cNvPr id="7" name="Textplatzhalter 6">
            <a:extLst>
              <a:ext uri="{FF2B5EF4-FFF2-40B4-BE49-F238E27FC236}">
                <a16:creationId xmlns:a16="http://schemas.microsoft.com/office/drawing/2014/main" id="{BAF3714A-7EA1-4F70-8F09-B28B3AD3EDBD}"/>
              </a:ext>
            </a:extLst>
          </p:cNvPr>
          <p:cNvSpPr>
            <a:spLocks noGrp="1"/>
          </p:cNvSpPr>
          <p:nvPr>
            <p:ph type="body" sz="quarter" idx="12"/>
          </p:nvPr>
        </p:nvSpPr>
        <p:spPr/>
        <p:txBody>
          <a:bodyPr/>
          <a:lstStyle/>
          <a:p>
            <a:endParaRPr lang="de-DE"/>
          </a:p>
        </p:txBody>
      </p:sp>
      <p:pic>
        <p:nvPicPr>
          <p:cNvPr id="20" name="Grafik 19">
            <a:extLst>
              <a:ext uri="{FF2B5EF4-FFF2-40B4-BE49-F238E27FC236}">
                <a16:creationId xmlns:a16="http://schemas.microsoft.com/office/drawing/2014/main" id="{9F4EACB1-1F36-424F-9A67-31E5CD4D54F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84168" y="1193747"/>
            <a:ext cx="2153700" cy="2952328"/>
          </a:xfrm>
          <a:prstGeom prst="rect">
            <a:avLst/>
          </a:prstGeom>
        </p:spPr>
      </p:pic>
      <p:sp>
        <p:nvSpPr>
          <p:cNvPr id="8" name="Textfeld 7">
            <a:extLst>
              <a:ext uri="{FF2B5EF4-FFF2-40B4-BE49-F238E27FC236}">
                <a16:creationId xmlns:a16="http://schemas.microsoft.com/office/drawing/2014/main" id="{4C24E024-28AC-4A76-B09A-25F9FF8EA80A}"/>
              </a:ext>
            </a:extLst>
          </p:cNvPr>
          <p:cNvSpPr txBox="1"/>
          <p:nvPr/>
        </p:nvSpPr>
        <p:spPr>
          <a:xfrm>
            <a:off x="5965034" y="4148499"/>
            <a:ext cx="2548867" cy="261610"/>
          </a:xfrm>
          <a:prstGeom prst="rect">
            <a:avLst/>
          </a:prstGeom>
          <a:noFill/>
        </p:spPr>
        <p:txBody>
          <a:bodyPr wrap="square">
            <a:spAutoFit/>
          </a:bodyPr>
          <a:lstStyle/>
          <a:p>
            <a:r>
              <a:rPr lang="de-DE" sz="1050" dirty="0">
                <a:solidFill>
                  <a:schemeClr val="tx1">
                    <a:lumMod val="50000"/>
                    <a:lumOff val="50000"/>
                  </a:schemeClr>
                </a:solidFill>
              </a:rPr>
              <a:t>Grafik KI-generiert mit gemini, gemeinfrei</a:t>
            </a:r>
          </a:p>
        </p:txBody>
      </p:sp>
    </p:spTree>
    <p:extLst>
      <p:ext uri="{BB962C8B-B14F-4D97-AF65-F5344CB8AC3E}">
        <p14:creationId xmlns:p14="http://schemas.microsoft.com/office/powerpoint/2010/main" val="24853768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A0A81146-A0B7-4D8B-9120-D556FE583181}"/>
              </a:ext>
            </a:extLst>
          </p:cNvPr>
          <p:cNvSpPr>
            <a:spLocks noGrp="1"/>
          </p:cNvSpPr>
          <p:nvPr>
            <p:ph type="ftr" sz="quarter" idx="3"/>
          </p:nvPr>
        </p:nvSpPr>
        <p:spPr/>
        <p:txBody>
          <a:bodyPr/>
          <a:lstStyle/>
          <a:p>
            <a:r>
              <a:rPr lang="de-DE"/>
              <a:t>Georg-August-Universität Göttingen</a:t>
            </a:r>
            <a:endParaRPr lang="de-DE" dirty="0"/>
          </a:p>
        </p:txBody>
      </p:sp>
      <p:sp>
        <p:nvSpPr>
          <p:cNvPr id="5" name="Datumsplatzhalter 4">
            <a:extLst>
              <a:ext uri="{FF2B5EF4-FFF2-40B4-BE49-F238E27FC236}">
                <a16:creationId xmlns:a16="http://schemas.microsoft.com/office/drawing/2014/main" id="{70C9170E-3BF9-4C83-8575-D061DF954043}"/>
              </a:ext>
            </a:extLst>
          </p:cNvPr>
          <p:cNvSpPr>
            <a:spLocks noGrp="1"/>
          </p:cNvSpPr>
          <p:nvPr>
            <p:ph type="dt" sz="half" idx="2"/>
          </p:nvPr>
        </p:nvSpPr>
        <p:spPr/>
        <p:txBody>
          <a:bodyPr/>
          <a:lstStyle/>
          <a:p>
            <a:fld id="{ACF5EF15-2C16-6A49-87B6-C5AFB945A04B}" type="datetime1">
              <a:rPr lang="de-DE" smtClean="0"/>
              <a:pPr/>
              <a:t>07.04.2026</a:t>
            </a:fld>
            <a:endParaRPr lang="en-US" dirty="0"/>
          </a:p>
        </p:txBody>
      </p:sp>
      <p:sp>
        <p:nvSpPr>
          <p:cNvPr id="6" name="Foliennummernplatzhalter 5">
            <a:extLst>
              <a:ext uri="{FF2B5EF4-FFF2-40B4-BE49-F238E27FC236}">
                <a16:creationId xmlns:a16="http://schemas.microsoft.com/office/drawing/2014/main" id="{5420A510-44FD-47CB-9261-E6BBCEEB13DD}"/>
              </a:ext>
            </a:extLst>
          </p:cNvPr>
          <p:cNvSpPr>
            <a:spLocks noGrp="1"/>
          </p:cNvSpPr>
          <p:nvPr>
            <p:ph type="sldNum" sz="quarter" idx="4"/>
          </p:nvPr>
        </p:nvSpPr>
        <p:spPr/>
        <p:txBody>
          <a:bodyPr/>
          <a:lstStyle/>
          <a:p>
            <a:fld id="{B6F15528-21DE-4FAA-801E-634DDDAF4B2B}" type="slidenum">
              <a:rPr lang="de-DE" smtClean="0"/>
              <a:pPr/>
              <a:t>6</a:t>
            </a:fld>
            <a:endParaRPr lang="de-DE" dirty="0"/>
          </a:p>
        </p:txBody>
      </p:sp>
      <p:sp>
        <p:nvSpPr>
          <p:cNvPr id="7" name="Textplatzhalter 6">
            <a:extLst>
              <a:ext uri="{FF2B5EF4-FFF2-40B4-BE49-F238E27FC236}">
                <a16:creationId xmlns:a16="http://schemas.microsoft.com/office/drawing/2014/main" id="{BAF3714A-7EA1-4F70-8F09-B28B3AD3EDBD}"/>
              </a:ext>
            </a:extLst>
          </p:cNvPr>
          <p:cNvSpPr>
            <a:spLocks noGrp="1"/>
          </p:cNvSpPr>
          <p:nvPr>
            <p:ph type="body" sz="quarter" idx="12"/>
          </p:nvPr>
        </p:nvSpPr>
        <p:spPr/>
        <p:txBody>
          <a:bodyPr/>
          <a:lstStyle/>
          <a:p>
            <a:endParaRPr lang="de-DE"/>
          </a:p>
        </p:txBody>
      </p:sp>
      <p:sp>
        <p:nvSpPr>
          <p:cNvPr id="9" name="Textplatzhalter 8">
            <a:extLst>
              <a:ext uri="{FF2B5EF4-FFF2-40B4-BE49-F238E27FC236}">
                <a16:creationId xmlns:a16="http://schemas.microsoft.com/office/drawing/2014/main" id="{C9AE4203-A59B-4E0F-8628-811FF73C731D}"/>
              </a:ext>
            </a:extLst>
          </p:cNvPr>
          <p:cNvSpPr>
            <a:spLocks noGrp="1"/>
          </p:cNvSpPr>
          <p:nvPr>
            <p:ph type="body" idx="1"/>
          </p:nvPr>
        </p:nvSpPr>
        <p:spPr>
          <a:xfrm>
            <a:off x="467544" y="1203598"/>
            <a:ext cx="5256584" cy="230832"/>
          </a:xfrm>
        </p:spPr>
        <p:txBody>
          <a:bodyPr/>
          <a:lstStyle/>
          <a:p>
            <a:pPr algn="just">
              <a:spcBef>
                <a:spcPts val="600"/>
              </a:spcBef>
            </a:pPr>
            <a:r>
              <a:rPr lang="de-DE" sz="1600" b="1" dirty="0">
                <a:effectLst/>
                <a:latin typeface="Calibri" panose="020F0502020204030204" pitchFamily="34" charset="0"/>
                <a:ea typeface="Calibri" panose="020F0502020204030204" pitchFamily="34" charset="0"/>
                <a:cs typeface="Times New Roman" panose="02020603050405020304" pitchFamily="18" charset="0"/>
              </a:rPr>
              <a:t>Schritt 4: Ergebnis</a:t>
            </a:r>
          </a:p>
          <a:p>
            <a:pPr algn="just">
              <a:spcBef>
                <a:spcPts val="600"/>
              </a:spcBef>
            </a:pPr>
            <a:r>
              <a:rPr lang="de-DE" sz="1600" dirty="0">
                <a:effectLst/>
                <a:latin typeface="Calibri" panose="020F0502020204030204" pitchFamily="34" charset="0"/>
                <a:ea typeface="Calibri" panose="020F0502020204030204" pitchFamily="34" charset="0"/>
                <a:cs typeface="Times New Roman" panose="02020603050405020304" pitchFamily="18" charset="0"/>
              </a:rPr>
              <a:t>Diese Trainings- und Belohnungsrunden wiederholen die Entwickler*innen so lange, bis sie zufrieden mit dem Output sind, den die KI liefert. Das Schreiben kann die KI nach einer Aufforderung dazu dann selbstständig ausführen, und braucht dazu weder Hilfestellung eines Menschen noch den Rückgriff auf die Haikus, die während des Trainingsprozesses gelesen wurden. Sie erledigt die Generierung neuer Haikus allein mit dem Modell, dass sie sich während des Trainingsprozesses erschlossen hat.</a:t>
            </a:r>
          </a:p>
          <a:p>
            <a:endParaRPr lang="de-DE" sz="1800" dirty="0"/>
          </a:p>
        </p:txBody>
      </p:sp>
      <p:pic>
        <p:nvPicPr>
          <p:cNvPr id="11" name="Grafik 10">
            <a:extLst>
              <a:ext uri="{FF2B5EF4-FFF2-40B4-BE49-F238E27FC236}">
                <a16:creationId xmlns:a16="http://schemas.microsoft.com/office/drawing/2014/main" id="{90C8AFEB-CC2F-4DCC-948F-671BAEAC90F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56176" y="1331758"/>
            <a:ext cx="2304281" cy="3291830"/>
          </a:xfrm>
          <a:prstGeom prst="rect">
            <a:avLst/>
          </a:prstGeom>
        </p:spPr>
      </p:pic>
      <p:sp>
        <p:nvSpPr>
          <p:cNvPr id="8" name="Textfeld 7">
            <a:extLst>
              <a:ext uri="{FF2B5EF4-FFF2-40B4-BE49-F238E27FC236}">
                <a16:creationId xmlns:a16="http://schemas.microsoft.com/office/drawing/2014/main" id="{72B77D0D-A456-41DD-B76B-20B12F79F069}"/>
              </a:ext>
            </a:extLst>
          </p:cNvPr>
          <p:cNvSpPr txBox="1"/>
          <p:nvPr/>
        </p:nvSpPr>
        <p:spPr>
          <a:xfrm>
            <a:off x="6110420" y="4603951"/>
            <a:ext cx="2548867" cy="261610"/>
          </a:xfrm>
          <a:prstGeom prst="rect">
            <a:avLst/>
          </a:prstGeom>
          <a:noFill/>
        </p:spPr>
        <p:txBody>
          <a:bodyPr wrap="square">
            <a:spAutoFit/>
          </a:bodyPr>
          <a:lstStyle/>
          <a:p>
            <a:r>
              <a:rPr lang="de-DE" sz="1050" dirty="0">
                <a:solidFill>
                  <a:schemeClr val="tx1">
                    <a:lumMod val="50000"/>
                    <a:lumOff val="50000"/>
                  </a:schemeClr>
                </a:solidFill>
              </a:rPr>
              <a:t>Grafik KI-generiert mit gemini, gemeinfrei</a:t>
            </a:r>
          </a:p>
        </p:txBody>
      </p:sp>
    </p:spTree>
    <p:extLst>
      <p:ext uri="{BB962C8B-B14F-4D97-AF65-F5344CB8AC3E}">
        <p14:creationId xmlns:p14="http://schemas.microsoft.com/office/powerpoint/2010/main" val="4086916412"/>
      </p:ext>
    </p:extLst>
  </p:cSld>
  <p:clrMapOvr>
    <a:masterClrMapping/>
  </p:clrMapOvr>
</p:sld>
</file>

<file path=ppt/theme/theme1.xml><?xml version="1.0" encoding="utf-8"?>
<a:theme xmlns:a="http://schemas.openxmlformats.org/drawingml/2006/main" name="Office Theme">
  <a:themeElements>
    <a:clrScheme name="Farben Uni Göttingen">
      <a:dk1>
        <a:sysClr val="windowText" lastClr="000000"/>
      </a:dk1>
      <a:lt1>
        <a:sysClr val="window" lastClr="FFFFFF"/>
      </a:lt1>
      <a:dk2>
        <a:srgbClr val="005F9B"/>
      </a:dk2>
      <a:lt2>
        <a:srgbClr val="50A5D2"/>
      </a:lt2>
      <a:accent1>
        <a:srgbClr val="153268"/>
      </a:accent1>
      <a:accent2>
        <a:srgbClr val="3B3B3A"/>
      </a:accent2>
      <a:accent3>
        <a:srgbClr val="84BFEA"/>
      </a:accent3>
      <a:accent4>
        <a:srgbClr val="EAE2D8"/>
      </a:accent4>
      <a:accent5>
        <a:srgbClr val="F6F4F0"/>
      </a:accent5>
      <a:accent6>
        <a:srgbClr val="575756"/>
      </a:accent6>
      <a:hlink>
        <a:srgbClr val="0033CC"/>
      </a:hlink>
      <a:folHlink>
        <a:srgbClr val="6600C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499</Words>
  <Application>Microsoft Office PowerPoint</Application>
  <PresentationFormat>Bildschirmpräsentation (16:9)</PresentationFormat>
  <Paragraphs>37</Paragraphs>
  <Slides>6</Slides>
  <Notes>1</Notes>
  <HiddenSlides>0</HiddenSlides>
  <MMClips>0</MMClips>
  <ScaleCrop>false</ScaleCrop>
  <HeadingPairs>
    <vt:vector size="6" baseType="variant">
      <vt:variant>
        <vt:lpstr>Verwendete Schriftarten</vt:lpstr>
      </vt:variant>
      <vt:variant>
        <vt:i4>1</vt:i4>
      </vt:variant>
      <vt:variant>
        <vt:lpstr>Design</vt:lpstr>
      </vt:variant>
      <vt:variant>
        <vt:i4>1</vt:i4>
      </vt:variant>
      <vt:variant>
        <vt:lpstr>Folientitel</vt:lpstr>
      </vt:variant>
      <vt:variant>
        <vt:i4>6</vt:i4>
      </vt:variant>
    </vt:vector>
  </HeadingPairs>
  <TitlesOfParts>
    <vt:vector size="8" baseType="lpstr">
      <vt:lpstr>Calibri</vt:lpstr>
      <vt:lpstr>Office Theme</vt:lpstr>
      <vt:lpstr>Wie wird generative KI trainiert?</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Lange, Regina (ZVW);Voss, Christine</dc:creator>
  <cp:lastModifiedBy>Tasche, Tatyana</cp:lastModifiedBy>
  <cp:revision>206</cp:revision>
  <dcterms:created xsi:type="dcterms:W3CDTF">2017-08-09T09:33:14Z</dcterms:created>
  <dcterms:modified xsi:type="dcterms:W3CDTF">2026-04-07T15:53:42Z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2016-08-08T00:00:00Z</vt:filetime>
  </property>
  <property fmtid="{D5CDD505-2E9C-101B-9397-08002B2CF9AE}" pid="3" name="Creator">
    <vt:lpwstr>Adobe InDesign CC 2015 (Macintosh)</vt:lpwstr>
  </property>
  <property fmtid="{D5CDD505-2E9C-101B-9397-08002B2CF9AE}" pid="4" name="LastSaved">
    <vt:filetime>2016-08-08T00:00:00Z</vt:filetime>
  </property>
</Properties>
</file>