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61" r:id="rId2"/>
    <p:sldId id="262" r:id="rId3"/>
    <p:sldId id="270" r:id="rId4"/>
    <p:sldId id="271" r:id="rId5"/>
    <p:sldId id="275" r:id="rId6"/>
    <p:sldId id="272" r:id="rId7"/>
    <p:sldId id="273" r:id="rId8"/>
    <p:sldId id="274" r:id="rId9"/>
    <p:sldId id="276" r:id="rId10"/>
    <p:sldId id="277" r:id="rId11"/>
    <p:sldId id="278" r:id="rId12"/>
  </p:sldIdLst>
  <p:sldSz cx="12193588" cy="6858000"/>
  <p:notesSz cx="13004800" cy="9753600"/>
  <p:defaultTextStyle>
    <a:defPPr>
      <a:defRPr lang="de-DE"/>
    </a:defPPr>
    <a:lvl1pPr marL="0" algn="l" defTabSz="382603" rtl="0" eaLnBrk="1" latinLnBrk="0" hangingPunct="1">
      <a:defRPr sz="1467" kern="1200">
        <a:solidFill>
          <a:schemeClr val="tx1"/>
        </a:solidFill>
        <a:latin typeface="+mn-lt"/>
        <a:ea typeface="+mn-ea"/>
        <a:cs typeface="+mn-cs"/>
      </a:defRPr>
    </a:lvl1pPr>
    <a:lvl2pPr marL="382603" algn="l" defTabSz="382603" rtl="0" eaLnBrk="1" latinLnBrk="0" hangingPunct="1">
      <a:defRPr sz="1467" kern="1200">
        <a:solidFill>
          <a:schemeClr val="tx1"/>
        </a:solidFill>
        <a:latin typeface="+mn-lt"/>
        <a:ea typeface="+mn-ea"/>
        <a:cs typeface="+mn-cs"/>
      </a:defRPr>
    </a:lvl2pPr>
    <a:lvl3pPr marL="765208" algn="l" defTabSz="382603" rtl="0" eaLnBrk="1" latinLnBrk="0" hangingPunct="1">
      <a:defRPr sz="1467" kern="1200">
        <a:solidFill>
          <a:schemeClr val="tx1"/>
        </a:solidFill>
        <a:latin typeface="+mn-lt"/>
        <a:ea typeface="+mn-ea"/>
        <a:cs typeface="+mn-cs"/>
      </a:defRPr>
    </a:lvl3pPr>
    <a:lvl4pPr marL="1147811" algn="l" defTabSz="382603" rtl="0" eaLnBrk="1" latinLnBrk="0" hangingPunct="1">
      <a:defRPr sz="1467" kern="1200">
        <a:solidFill>
          <a:schemeClr val="tx1"/>
        </a:solidFill>
        <a:latin typeface="+mn-lt"/>
        <a:ea typeface="+mn-ea"/>
        <a:cs typeface="+mn-cs"/>
      </a:defRPr>
    </a:lvl4pPr>
    <a:lvl5pPr marL="1530418" algn="l" defTabSz="382603" rtl="0" eaLnBrk="1" latinLnBrk="0" hangingPunct="1">
      <a:defRPr sz="1467" kern="1200">
        <a:solidFill>
          <a:schemeClr val="tx1"/>
        </a:solidFill>
        <a:latin typeface="+mn-lt"/>
        <a:ea typeface="+mn-ea"/>
        <a:cs typeface="+mn-cs"/>
      </a:defRPr>
    </a:lvl5pPr>
    <a:lvl6pPr marL="1913021" algn="l" defTabSz="382603" rtl="0" eaLnBrk="1" latinLnBrk="0" hangingPunct="1">
      <a:defRPr sz="1467" kern="1200">
        <a:solidFill>
          <a:schemeClr val="tx1"/>
        </a:solidFill>
        <a:latin typeface="+mn-lt"/>
        <a:ea typeface="+mn-ea"/>
        <a:cs typeface="+mn-cs"/>
      </a:defRPr>
    </a:lvl6pPr>
    <a:lvl7pPr marL="2295624" algn="l" defTabSz="382603" rtl="0" eaLnBrk="1" latinLnBrk="0" hangingPunct="1">
      <a:defRPr sz="1467" kern="1200">
        <a:solidFill>
          <a:schemeClr val="tx1"/>
        </a:solidFill>
        <a:latin typeface="+mn-lt"/>
        <a:ea typeface="+mn-ea"/>
        <a:cs typeface="+mn-cs"/>
      </a:defRPr>
    </a:lvl7pPr>
    <a:lvl8pPr marL="2678227" algn="l" defTabSz="382603" rtl="0" eaLnBrk="1" latinLnBrk="0" hangingPunct="1">
      <a:defRPr sz="1467" kern="1200">
        <a:solidFill>
          <a:schemeClr val="tx1"/>
        </a:solidFill>
        <a:latin typeface="+mn-lt"/>
        <a:ea typeface="+mn-ea"/>
        <a:cs typeface="+mn-cs"/>
      </a:defRPr>
    </a:lvl8pPr>
    <a:lvl9pPr marL="3060834" algn="l" defTabSz="382603" rtl="0" eaLnBrk="1" latinLnBrk="0" hangingPunct="1">
      <a:defRPr sz="146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52" userDrawn="1">
          <p15:clr>
            <a:srgbClr val="A4A3A4"/>
          </p15:clr>
        </p15:guide>
        <p15:guide id="2" pos="-6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6D4"/>
    <a:srgbClr val="D0D8E8"/>
    <a:srgbClr val="F5F4F0"/>
    <a:srgbClr val="F4F2EA"/>
    <a:srgbClr val="4F334E"/>
    <a:srgbClr val="8390FF"/>
    <a:srgbClr val="948B6C"/>
    <a:srgbClr val="FBC1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67353" autoAdjust="0"/>
  </p:normalViewPr>
  <p:slideViewPr>
    <p:cSldViewPr>
      <p:cViewPr varScale="1">
        <p:scale>
          <a:sx n="108" d="100"/>
          <a:sy n="108" d="100"/>
        </p:scale>
        <p:origin x="1830" y="114"/>
      </p:cViewPr>
      <p:guideLst>
        <p:guide orient="horz" pos="-1552"/>
        <p:guide pos="-6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635625"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7366000" y="0"/>
            <a:ext cx="5635625" cy="487363"/>
          </a:xfrm>
          <a:prstGeom prst="rect">
            <a:avLst/>
          </a:prstGeom>
        </p:spPr>
        <p:txBody>
          <a:bodyPr vert="horz" lIns="91440" tIns="45720" rIns="91440" bIns="45720" rtlCol="0"/>
          <a:lstStyle>
            <a:lvl1pPr algn="r">
              <a:defRPr sz="1200"/>
            </a:lvl1pPr>
          </a:lstStyle>
          <a:p>
            <a:fld id="{442DDC49-609A-3B44-A1C6-133788245302}" type="datetime1">
              <a:rPr lang="de-DE" smtClean="0"/>
              <a:pPr/>
              <a:t>17.04.2026</a:t>
            </a:fld>
            <a:endParaRPr lang="de-DE"/>
          </a:p>
        </p:txBody>
      </p:sp>
      <p:sp>
        <p:nvSpPr>
          <p:cNvPr id="4" name="Fußzeilenplatzhalter 3"/>
          <p:cNvSpPr>
            <a:spLocks noGrp="1"/>
          </p:cNvSpPr>
          <p:nvPr>
            <p:ph type="ftr" sz="quarter" idx="2"/>
          </p:nvPr>
        </p:nvSpPr>
        <p:spPr>
          <a:xfrm>
            <a:off x="0" y="9264650"/>
            <a:ext cx="5635625" cy="487363"/>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7366000" y="9264650"/>
            <a:ext cx="5635625" cy="487363"/>
          </a:xfrm>
          <a:prstGeom prst="rect">
            <a:avLst/>
          </a:prstGeom>
        </p:spPr>
        <p:txBody>
          <a:bodyPr vert="horz" lIns="91440" tIns="45720" rIns="91440" bIns="45720" rtlCol="0" anchor="b"/>
          <a:lstStyle>
            <a:lvl1pPr algn="r">
              <a:defRPr sz="1200"/>
            </a:lvl1pPr>
          </a:lstStyle>
          <a:p>
            <a:fld id="{747525CF-7212-804E-9855-29706471529B}" type="slidenum">
              <a:rPr lang="de-DE" smtClean="0"/>
              <a:pPr/>
              <a:t>‹Nr.›</a:t>
            </a:fld>
            <a:endParaRPr lang="de-DE"/>
          </a:p>
        </p:txBody>
      </p:sp>
    </p:spTree>
    <p:extLst>
      <p:ext uri="{BB962C8B-B14F-4D97-AF65-F5344CB8AC3E}">
        <p14:creationId xmlns:p14="http://schemas.microsoft.com/office/powerpoint/2010/main" val="42064502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635625"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7366000" y="0"/>
            <a:ext cx="5635625" cy="487363"/>
          </a:xfrm>
          <a:prstGeom prst="rect">
            <a:avLst/>
          </a:prstGeom>
        </p:spPr>
        <p:txBody>
          <a:bodyPr vert="horz" lIns="91440" tIns="45720" rIns="91440" bIns="45720" rtlCol="0"/>
          <a:lstStyle>
            <a:lvl1pPr algn="r">
              <a:defRPr sz="1200"/>
            </a:lvl1pPr>
          </a:lstStyle>
          <a:p>
            <a:fld id="{66C661A5-9AB9-1949-9B9A-C46C190AE8BF}" type="datetime1">
              <a:rPr lang="de-DE" smtClean="0"/>
              <a:pPr/>
              <a:t>17.04.2026</a:t>
            </a:fld>
            <a:endParaRPr lang="de-DE"/>
          </a:p>
        </p:txBody>
      </p:sp>
      <p:sp>
        <p:nvSpPr>
          <p:cNvPr id="4" name="Folienbildplatzhalter 3"/>
          <p:cNvSpPr>
            <a:spLocks noGrp="1" noRot="1" noChangeAspect="1"/>
          </p:cNvSpPr>
          <p:nvPr>
            <p:ph type="sldImg" idx="2"/>
          </p:nvPr>
        </p:nvSpPr>
        <p:spPr>
          <a:xfrm>
            <a:off x="3251200" y="731838"/>
            <a:ext cx="6502400" cy="36576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1300163" y="4632325"/>
            <a:ext cx="10404475" cy="43894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264650"/>
            <a:ext cx="5635625" cy="48736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7366000" y="9264650"/>
            <a:ext cx="5635625" cy="487363"/>
          </a:xfrm>
          <a:prstGeom prst="rect">
            <a:avLst/>
          </a:prstGeom>
        </p:spPr>
        <p:txBody>
          <a:bodyPr vert="horz" lIns="91440" tIns="45720" rIns="91440" bIns="45720" rtlCol="0" anchor="b"/>
          <a:lstStyle>
            <a:lvl1pPr algn="r">
              <a:defRPr sz="1200"/>
            </a:lvl1pPr>
          </a:lstStyle>
          <a:p>
            <a:fld id="{584A433B-D369-FE47-BCB2-D5C24AAD91F8}" type="slidenum">
              <a:rPr lang="de-DE" smtClean="0"/>
              <a:pPr/>
              <a:t>‹Nr.›</a:t>
            </a:fld>
            <a:endParaRPr lang="de-DE"/>
          </a:p>
        </p:txBody>
      </p:sp>
    </p:spTree>
    <p:extLst>
      <p:ext uri="{BB962C8B-B14F-4D97-AF65-F5344CB8AC3E}">
        <p14:creationId xmlns:p14="http://schemas.microsoft.com/office/powerpoint/2010/main" val="3781872226"/>
      </p:ext>
    </p:extLst>
  </p:cSld>
  <p:clrMap bg1="lt1" tx1="dk1" bg2="lt2" tx2="dk2" accent1="accent1" accent2="accent2" accent3="accent3" accent4="accent4" accent5="accent5" accent6="accent6" hlink="hlink" folHlink="folHlink"/>
  <p:hf sldNum="0" hdr="0" ftr="0" dt="0"/>
  <p:notesStyle>
    <a:lvl1pPr marL="0" algn="l" defTabSz="382603" rtl="0" eaLnBrk="1" latinLnBrk="0" hangingPunct="1">
      <a:defRPr sz="1067" kern="1200">
        <a:solidFill>
          <a:schemeClr val="tx1"/>
        </a:solidFill>
        <a:latin typeface="+mn-lt"/>
        <a:ea typeface="+mn-ea"/>
        <a:cs typeface="+mn-cs"/>
      </a:defRPr>
    </a:lvl1pPr>
    <a:lvl2pPr marL="382603" algn="l" defTabSz="382603" rtl="0" eaLnBrk="1" latinLnBrk="0" hangingPunct="1">
      <a:defRPr sz="1067" kern="1200">
        <a:solidFill>
          <a:schemeClr val="tx1"/>
        </a:solidFill>
        <a:latin typeface="+mn-lt"/>
        <a:ea typeface="+mn-ea"/>
        <a:cs typeface="+mn-cs"/>
      </a:defRPr>
    </a:lvl2pPr>
    <a:lvl3pPr marL="765208" algn="l" defTabSz="382603" rtl="0" eaLnBrk="1" latinLnBrk="0" hangingPunct="1">
      <a:defRPr sz="1067" kern="1200">
        <a:solidFill>
          <a:schemeClr val="tx1"/>
        </a:solidFill>
        <a:latin typeface="+mn-lt"/>
        <a:ea typeface="+mn-ea"/>
        <a:cs typeface="+mn-cs"/>
      </a:defRPr>
    </a:lvl3pPr>
    <a:lvl4pPr marL="1147811" algn="l" defTabSz="382603" rtl="0" eaLnBrk="1" latinLnBrk="0" hangingPunct="1">
      <a:defRPr sz="1067" kern="1200">
        <a:solidFill>
          <a:schemeClr val="tx1"/>
        </a:solidFill>
        <a:latin typeface="+mn-lt"/>
        <a:ea typeface="+mn-ea"/>
        <a:cs typeface="+mn-cs"/>
      </a:defRPr>
    </a:lvl4pPr>
    <a:lvl5pPr marL="1530418" algn="l" defTabSz="382603" rtl="0" eaLnBrk="1" latinLnBrk="0" hangingPunct="1">
      <a:defRPr sz="1067" kern="1200">
        <a:solidFill>
          <a:schemeClr val="tx1"/>
        </a:solidFill>
        <a:latin typeface="+mn-lt"/>
        <a:ea typeface="+mn-ea"/>
        <a:cs typeface="+mn-cs"/>
      </a:defRPr>
    </a:lvl5pPr>
    <a:lvl6pPr marL="1913021" algn="l" defTabSz="382603" rtl="0" eaLnBrk="1" latinLnBrk="0" hangingPunct="1">
      <a:defRPr sz="1067" kern="1200">
        <a:solidFill>
          <a:schemeClr val="tx1"/>
        </a:solidFill>
        <a:latin typeface="+mn-lt"/>
        <a:ea typeface="+mn-ea"/>
        <a:cs typeface="+mn-cs"/>
      </a:defRPr>
    </a:lvl6pPr>
    <a:lvl7pPr marL="2295624" algn="l" defTabSz="382603" rtl="0" eaLnBrk="1" latinLnBrk="0" hangingPunct="1">
      <a:defRPr sz="1067" kern="1200">
        <a:solidFill>
          <a:schemeClr val="tx1"/>
        </a:solidFill>
        <a:latin typeface="+mn-lt"/>
        <a:ea typeface="+mn-ea"/>
        <a:cs typeface="+mn-cs"/>
      </a:defRPr>
    </a:lvl7pPr>
    <a:lvl8pPr marL="2678227" algn="l" defTabSz="382603" rtl="0" eaLnBrk="1" latinLnBrk="0" hangingPunct="1">
      <a:defRPr sz="1067" kern="1200">
        <a:solidFill>
          <a:schemeClr val="tx1"/>
        </a:solidFill>
        <a:latin typeface="+mn-lt"/>
        <a:ea typeface="+mn-ea"/>
        <a:cs typeface="+mn-cs"/>
      </a:defRPr>
    </a:lvl8pPr>
    <a:lvl9pPr marL="3060834" algn="l" defTabSz="382603" rtl="0" eaLnBrk="1" latinLnBrk="0" hangingPunct="1">
      <a:defRPr sz="10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55118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ist es sinnvoll, den Studierenden Tools (z.B. per QR-Code) zur Verfügung zu stellen, die kostenfrei sind und die für das eigene Fach als sinnvoll erachtet werden. </a:t>
            </a:r>
          </a:p>
          <a:p>
            <a:r>
              <a:rPr lang="de-DE" dirty="0"/>
              <a:t>Es sollte zumindest kurz Zeit für die Besprechung der Ergebnisse eingeplant werden. Interessant ist hier, welche Unterschiede es zwischen Ergebnissen KI-basierter und konventioneller Recherche gibt und wie diese zustande kommen.</a:t>
            </a:r>
          </a:p>
        </p:txBody>
      </p:sp>
    </p:spTree>
    <p:extLst>
      <p:ext uri="{BB962C8B-B14F-4D97-AF65-F5344CB8AC3E}">
        <p14:creationId xmlns:p14="http://schemas.microsoft.com/office/powerpoint/2010/main" val="3632193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7864B-1C8C-1336-425A-DC2A3A00E0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1766A14-6FC6-D45F-A57A-4CAD9A30BC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38A763F-4850-6879-1BD6-C12758387D59}"/>
              </a:ext>
            </a:extLst>
          </p:cNvPr>
          <p:cNvSpPr>
            <a:spLocks noGrp="1"/>
          </p:cNvSpPr>
          <p:nvPr>
            <p:ph type="body" idx="1"/>
          </p:nvPr>
        </p:nvSpPr>
        <p:spPr/>
        <p:txBody>
          <a:bodyPr/>
          <a:lstStyle/>
          <a:p>
            <a:r>
              <a:rPr lang="de-DE" dirty="0"/>
              <a:t>Insbesondere das Video eignet sich zum Nachbereiten und Selbstlernen. Die Präsentation ist auch für diejenigen geeignet, die noch mehr über einzelne Tools erfahren möchten. Im angegebenen Ratgeberbuch geht es um KI-Unterstützung in verschiedenen Phasen des wissenschaftlichen Arbeitsprozesses.</a:t>
            </a:r>
          </a:p>
        </p:txBody>
      </p:sp>
    </p:spTree>
    <p:extLst>
      <p:ext uri="{BB962C8B-B14F-4D97-AF65-F5344CB8AC3E}">
        <p14:creationId xmlns:p14="http://schemas.microsoft.com/office/powerpoint/2010/main" val="2128566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gibt verschiedene Arten von Tools, die bei der Literaturrecherche unterstützen können. Grob lässt sich zwischen Allroundern (die nicht explizit auf Literaturrecherche ausgelegt sind, aber wegen ihrer Bekanntheit und schnellen Verfügbarkeit gern genutzt werden) unterscheiden und sogenannten Finders und </a:t>
            </a:r>
            <a:r>
              <a:rPr lang="de-DE" dirty="0" err="1"/>
              <a:t>Connectors</a:t>
            </a:r>
            <a:r>
              <a:rPr lang="de-DE" dirty="0"/>
              <a:t> – KI-unterstützte Recherchetools, die sich in ihren Funktionen unterscheiden. Da insbesondere der fachliche Kontext bzw. die fachlichen Publikationspräferenzen mit bestimmen, ob der Einsatz von KI-Literaturrecherchetools nützlich ist, sollen die Studierenden auch erfahren, unter welchen Umständen der Einsatz dieser Tools sinnvoll ist.</a:t>
            </a:r>
          </a:p>
        </p:txBody>
      </p:sp>
    </p:spTree>
    <p:extLst>
      <p:ext uri="{BB962C8B-B14F-4D97-AF65-F5344CB8AC3E}">
        <p14:creationId xmlns:p14="http://schemas.microsoft.com/office/powerpoint/2010/main" val="3852929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Allrounder – textgenerierende KI in der Form von Chatbots, wie sie inzwischen viele große Softwarefirmen auf den Markt gebracht haben, u.a. Gemini, Bing Copilot, Claude, DeepSeek… In der Regel kostenlos zugänglich (zumindest in limitierter Version) und für Studierende attraktiv, weil vielseitig einsetzbar.</a:t>
            </a:r>
          </a:p>
          <a:p>
            <a:r>
              <a:rPr lang="de-DE" dirty="0"/>
              <a:t>Finder-Tools – Tools, die darauf spezialisiert sind, Datenbanken zu durchsuchen und Literatur zu finden. Teilweise kostenpflichtig. Vertreter sind u.a. </a:t>
            </a:r>
            <a:r>
              <a:rPr lang="de-DE" dirty="0" err="1"/>
              <a:t>Evidence</a:t>
            </a:r>
            <a:r>
              <a:rPr lang="de-DE" dirty="0"/>
              <a:t> </a:t>
            </a:r>
            <a:r>
              <a:rPr lang="de-DE" dirty="0" err="1"/>
              <a:t>Hunt</a:t>
            </a:r>
            <a:r>
              <a:rPr lang="de-DE" dirty="0"/>
              <a:t>, Google Scholar Labs, </a:t>
            </a:r>
            <a:r>
              <a:rPr lang="de-DE" dirty="0" err="1"/>
              <a:t>SciSpace</a:t>
            </a:r>
            <a:r>
              <a:rPr lang="de-DE" dirty="0"/>
              <a:t>, </a:t>
            </a:r>
            <a:r>
              <a:rPr lang="de-DE" dirty="0" err="1"/>
              <a:t>Keenious</a:t>
            </a:r>
            <a:r>
              <a:rPr lang="de-DE" dirty="0"/>
              <a:t>, R Discovery</a:t>
            </a:r>
          </a:p>
          <a:p>
            <a:r>
              <a:rPr lang="de-DE" dirty="0"/>
              <a:t>Connector-Tools – Tools, die Publikationsnetzwerke darstellen. Vertreter sind u.a. </a:t>
            </a:r>
            <a:r>
              <a:rPr lang="de-DE" dirty="0" err="1"/>
              <a:t>Inciteful</a:t>
            </a:r>
            <a:r>
              <a:rPr lang="de-DE" dirty="0"/>
              <a:t>, Open Knowledge Maps, </a:t>
            </a:r>
            <a:r>
              <a:rPr lang="de-DE" dirty="0" err="1"/>
              <a:t>Scite</a:t>
            </a:r>
            <a:r>
              <a:rPr lang="de-DE" dirty="0"/>
              <a:t>. Auch teilweise kostenpflichtig.</a:t>
            </a:r>
          </a:p>
        </p:txBody>
      </p:sp>
    </p:spTree>
    <p:extLst>
      <p:ext uri="{BB962C8B-B14F-4D97-AF65-F5344CB8AC3E}">
        <p14:creationId xmlns:p14="http://schemas.microsoft.com/office/powerpoint/2010/main" val="286053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meisten aktuellen Chatbots greifen inzwischen auf das Internet zu. Viele bieten außerdem die Möglichkeit, einen Deep Research Modus einzustellen: Die Modelle suchen dann länger und genauer.</a:t>
            </a:r>
          </a:p>
          <a:p>
            <a:r>
              <a:rPr lang="de-DE" dirty="0"/>
              <a:t>Halluzinationen sind Falschinformationen, die nie ganz ausgeschlossen werden können. So werden immer wieder Quellenangaben erfunden, eventuell stimmt dann Titel oder </a:t>
            </a:r>
            <a:r>
              <a:rPr lang="de-DE" dirty="0" err="1"/>
              <a:t>Autor:in</a:t>
            </a:r>
            <a:r>
              <a:rPr lang="de-DE" dirty="0"/>
              <a:t>, aber die bibliografische Angabe ist falsch. </a:t>
            </a:r>
          </a:p>
        </p:txBody>
      </p:sp>
    </p:spTree>
    <p:extLst>
      <p:ext uri="{BB962C8B-B14F-4D97-AF65-F5344CB8AC3E}">
        <p14:creationId xmlns:p14="http://schemas.microsoft.com/office/powerpoint/2010/main" val="2548814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Wichtig bei Prompts immer: möglichst viel Kontext geben, damit Chatbot möglichst adäquate Antwort gibt.</a:t>
            </a:r>
          </a:p>
          <a:p>
            <a:r>
              <a:rPr lang="de-DE" dirty="0"/>
              <a:t>Boolesche Operatoren: ursprünglich aus der Logik, verfeinern Suchanfragen in Datenbanken für bessere Ergebnisse: AND – Verknüpfung von Begriffen – nur Begriffe, die zusammen auftauchen, werden gesucht, OR – erweitert Suche um alternative Begriffe, NOT – schließt irrelevante Ergebnisse aus</a:t>
            </a:r>
          </a:p>
          <a:p>
            <a:r>
              <a:rPr lang="de-DE" dirty="0"/>
              <a:t>Trunkierung: Bedeutet, es wird nach einem Wortstamm mit verschiedenen Endungen gesucht, z.B. Verb und Substantivierung oder auch Komposita, die den Wortstamm enthalten</a:t>
            </a:r>
          </a:p>
        </p:txBody>
      </p:sp>
    </p:spTree>
    <p:extLst>
      <p:ext uri="{BB962C8B-B14F-4D97-AF65-F5344CB8AC3E}">
        <p14:creationId xmlns:p14="http://schemas.microsoft.com/office/powerpoint/2010/main" val="1158206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Wichtig: im Gegensatz zu Allroundern Suche in wissenschaftlichen Datenbanken</a:t>
            </a:r>
          </a:p>
          <a:p>
            <a:endParaRPr lang="de-DE" dirty="0"/>
          </a:p>
          <a:p>
            <a:r>
              <a:rPr lang="de-DE" dirty="0"/>
              <a:t>Texte hinter einer Paywall bzw. gedruckte Texte werden nicht gefunden </a:t>
            </a:r>
            <a:r>
              <a:rPr lang="de-DE" dirty="0">
                <a:sym typeface="Wingdings" panose="05000000000000000000" pitchFamily="2" charset="2"/>
              </a:rPr>
              <a:t> Tool braucht Zugriff auf Volltexte, um sie sinnvoll durchsuchen zu können</a:t>
            </a:r>
          </a:p>
          <a:p>
            <a:endParaRPr lang="de-DE" dirty="0">
              <a:sym typeface="Wingdings" panose="05000000000000000000" pitchFamily="2" charset="2"/>
            </a:endParaRPr>
          </a:p>
          <a:p>
            <a:r>
              <a:rPr lang="de-DE" dirty="0">
                <a:sym typeface="Wingdings" panose="05000000000000000000" pitchFamily="2" charset="2"/>
              </a:rPr>
              <a:t>Naturwissenschaftliche Artikel haben in der Regel eine einheitlichere Struktur als Artikel anderer Disziplinen, auch deshalb lassen sie sich besser durchsuchen</a:t>
            </a:r>
            <a:endParaRPr lang="de-DE" dirty="0"/>
          </a:p>
        </p:txBody>
      </p:sp>
    </p:spTree>
    <p:extLst>
      <p:ext uri="{BB962C8B-B14F-4D97-AF65-F5344CB8AC3E}">
        <p14:creationId xmlns:p14="http://schemas.microsoft.com/office/powerpoint/2010/main" val="1278735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Visualisierungen können helfen, Diskurse nachzuvollziehen</a:t>
            </a:r>
          </a:p>
          <a:p>
            <a:endParaRPr lang="de-DE" dirty="0"/>
          </a:p>
          <a:p>
            <a:r>
              <a:rPr lang="de-DE" dirty="0"/>
              <a:t>Auch hier wieder: Zugriff auf digitale Open Access Texte</a:t>
            </a:r>
          </a:p>
        </p:txBody>
      </p:sp>
    </p:spTree>
    <p:extLst>
      <p:ext uri="{BB962C8B-B14F-4D97-AF65-F5344CB8AC3E}">
        <p14:creationId xmlns:p14="http://schemas.microsoft.com/office/powerpoint/2010/main" val="1701209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Tools, die von außereuropäischen Unternehmen gehostet werden, folgen nicht der DSGVO</a:t>
            </a:r>
          </a:p>
          <a:p>
            <a:endParaRPr lang="de-DE" dirty="0"/>
          </a:p>
          <a:p>
            <a:endParaRPr lang="de-DE" dirty="0"/>
          </a:p>
        </p:txBody>
      </p:sp>
    </p:spTree>
    <p:extLst>
      <p:ext uri="{BB962C8B-B14F-4D97-AF65-F5344CB8AC3E}">
        <p14:creationId xmlns:p14="http://schemas.microsoft.com/office/powerpoint/2010/main" val="3984934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Markt an KI-Recherchetools ist groß, jedes verspricht noch besser zu sein </a:t>
            </a:r>
          </a:p>
        </p:txBody>
      </p:sp>
    </p:spTree>
    <p:extLst>
      <p:ext uri="{BB962C8B-B14F-4D97-AF65-F5344CB8AC3E}">
        <p14:creationId xmlns:p14="http://schemas.microsoft.com/office/powerpoint/2010/main" val="146194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81" name="object 2"/>
          <p:cNvSpPr/>
          <p:nvPr userDrawn="1"/>
        </p:nvSpPr>
        <p:spPr>
          <a:xfrm>
            <a:off x="0" y="6375797"/>
            <a:ext cx="12193588" cy="482203"/>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sz="1467" dirty="0">
              <a:solidFill>
                <a:schemeClr val="bg1">
                  <a:lumMod val="85000"/>
                </a:schemeClr>
              </a:solidFill>
            </a:endParaRPr>
          </a:p>
        </p:txBody>
      </p:sp>
      <p:sp>
        <p:nvSpPr>
          <p:cNvPr id="8" name="Holder 4"/>
          <p:cNvSpPr>
            <a:spLocks noGrp="1"/>
          </p:cNvSpPr>
          <p:nvPr>
            <p:ph type="ftr" sz="quarter" idx="3"/>
          </p:nvPr>
        </p:nvSpPr>
        <p:spPr>
          <a:xfrm>
            <a:off x="2310114" y="6502958"/>
            <a:ext cx="8073489" cy="194311"/>
          </a:xfrm>
          <a:prstGeom prst="rect">
            <a:avLst/>
          </a:prstGeom>
        </p:spPr>
        <p:txBody>
          <a:bodyPr lIns="0" tIns="0" rIns="0" bIns="0"/>
          <a:lstStyle>
            <a:lvl1pPr algn="ctr">
              <a:defRPr sz="1200">
                <a:solidFill>
                  <a:schemeClr val="tx2">
                    <a:lumMod val="75000"/>
                  </a:schemeClr>
                </a:solidFill>
              </a:defRPr>
            </a:lvl1pPr>
          </a:lstStyle>
          <a:p>
            <a:r>
              <a:rPr lang="de-DE" dirty="0"/>
              <a:t>Georg-August-Universität Göttingen</a:t>
            </a:r>
          </a:p>
        </p:txBody>
      </p:sp>
      <p:sp>
        <p:nvSpPr>
          <p:cNvPr id="9" name="Holder 5"/>
          <p:cNvSpPr>
            <a:spLocks noGrp="1"/>
          </p:cNvSpPr>
          <p:nvPr>
            <p:ph type="dt" sz="half" idx="2"/>
          </p:nvPr>
        </p:nvSpPr>
        <p:spPr>
          <a:xfrm>
            <a:off x="291503" y="6500815"/>
            <a:ext cx="1375590" cy="196453"/>
          </a:xfrm>
          <a:prstGeom prst="rect">
            <a:avLst/>
          </a:prstGeom>
        </p:spPr>
        <p:txBody>
          <a:bodyPr lIns="0" tIns="0" rIns="0" bIns="0"/>
          <a:lstStyle>
            <a:lvl1pPr algn="l">
              <a:defRPr sz="1200">
                <a:solidFill>
                  <a:schemeClr val="tx1">
                    <a:tint val="75000"/>
                  </a:schemeClr>
                </a:solidFill>
              </a:defRPr>
            </a:lvl1pPr>
          </a:lstStyle>
          <a:p>
            <a:fld id="{C5DFC1A0-EAC7-FF46-B484-6832FF4081D7}" type="datetime1">
              <a:rPr lang="de-DE" smtClean="0"/>
              <a:pPr/>
              <a:t>17.04.2026</a:t>
            </a:fld>
            <a:endParaRPr lang="en-US" dirty="0"/>
          </a:p>
        </p:txBody>
      </p:sp>
      <p:sp>
        <p:nvSpPr>
          <p:cNvPr id="10" name="Holder 6"/>
          <p:cNvSpPr>
            <a:spLocks noGrp="1"/>
          </p:cNvSpPr>
          <p:nvPr>
            <p:ph type="sldNum" sz="quarter" idx="10"/>
          </p:nvPr>
        </p:nvSpPr>
        <p:spPr>
          <a:xfrm>
            <a:off x="11098077" y="6526037"/>
            <a:ext cx="804015" cy="171233"/>
          </a:xfrm>
          <a:prstGeom prst="rect">
            <a:avLst/>
          </a:prstGeom>
        </p:spPr>
        <p:txBody>
          <a:bodyPr lIns="0" tIns="0" rIns="0" bIns="0"/>
          <a:lstStyle>
            <a:lvl1pPr algn="r">
              <a:defRPr sz="1200">
                <a:solidFill>
                  <a:schemeClr val="tx1">
                    <a:tint val="75000"/>
                  </a:schemeClr>
                </a:solidFill>
              </a:defRPr>
            </a:lvl1pPr>
          </a:lstStyle>
          <a:p>
            <a:fld id="{B6F15528-21DE-4FAA-801E-634DDDAF4B2B}" type="slidenum">
              <a:rPr lang="de-DE" smtClean="0"/>
              <a:pPr/>
              <a:t>‹Nr.›</a:t>
            </a:fld>
            <a:endParaRPr lang="de-DE" dirty="0"/>
          </a:p>
        </p:txBody>
      </p:sp>
      <p:sp>
        <p:nvSpPr>
          <p:cNvPr id="15" name="Titel 14"/>
          <p:cNvSpPr>
            <a:spLocks noGrp="1"/>
          </p:cNvSpPr>
          <p:nvPr>
            <p:ph type="title"/>
          </p:nvPr>
        </p:nvSpPr>
        <p:spPr>
          <a:xfrm>
            <a:off x="732261" y="3268267"/>
            <a:ext cx="10165696" cy="779700"/>
          </a:xfrm>
          <a:prstGeom prst="rect">
            <a:avLst/>
          </a:prstGeom>
        </p:spPr>
        <p:txBody>
          <a:bodyPr vert="horz"/>
          <a:lstStyle>
            <a:lvl1pPr>
              <a:defRPr sz="5333">
                <a:solidFill>
                  <a:schemeClr val="tx2"/>
                </a:solidFill>
                <a:latin typeface="+mj-lt"/>
              </a:defRPr>
            </a:lvl1pPr>
          </a:lstStyle>
          <a:p>
            <a:endParaRPr lang="de-DE" dirty="0"/>
          </a:p>
        </p:txBody>
      </p:sp>
      <p:sp>
        <p:nvSpPr>
          <p:cNvPr id="74" name="Holder 3"/>
          <p:cNvSpPr>
            <a:spLocks noGrp="1"/>
          </p:cNvSpPr>
          <p:nvPr>
            <p:ph type="body" idx="1"/>
          </p:nvPr>
        </p:nvSpPr>
        <p:spPr>
          <a:xfrm>
            <a:off x="881177" y="2931355"/>
            <a:ext cx="7716256" cy="401637"/>
          </a:xfrm>
          <a:prstGeom prst="rect">
            <a:avLst/>
          </a:prstGeom>
        </p:spPr>
        <p:txBody>
          <a:bodyPr lIns="0" tIns="0" rIns="0" bIns="0"/>
          <a:lstStyle>
            <a:lvl1pPr>
              <a:defRPr sz="2667" b="0" i="0" cap="small">
                <a:solidFill>
                  <a:schemeClr val="accent6"/>
                </a:solidFill>
                <a:latin typeface="+mj-lt"/>
                <a:cs typeface="DINPro"/>
              </a:defRPr>
            </a:lvl1pPr>
          </a:lstStyle>
          <a:p>
            <a:endParaRPr dirty="0"/>
          </a:p>
        </p:txBody>
      </p:sp>
      <p:sp>
        <p:nvSpPr>
          <p:cNvPr id="13" name="Textplatzhalter 30"/>
          <p:cNvSpPr>
            <a:spLocks noGrp="1"/>
          </p:cNvSpPr>
          <p:nvPr>
            <p:ph type="body" sz="quarter" idx="12" hasCustomPrompt="1"/>
          </p:nvPr>
        </p:nvSpPr>
        <p:spPr>
          <a:xfrm>
            <a:off x="7954417" y="370585"/>
            <a:ext cx="3786681" cy="246221"/>
          </a:xfrm>
          <a:prstGeom prst="rect">
            <a:avLst/>
          </a:prstGeom>
        </p:spPr>
        <p:txBody>
          <a:bodyPr vert="horz"/>
          <a:lstStyle>
            <a:lvl1pPr algn="r">
              <a:defRPr sz="1600" baseline="0">
                <a:solidFill>
                  <a:srgbClr val="7F7F7F"/>
                </a:solidFill>
                <a:latin typeface="Calibri"/>
                <a:cs typeface="Calibri"/>
              </a:defRPr>
            </a:lvl1pPr>
          </a:lstStyle>
          <a:p>
            <a:pPr lvl="0"/>
            <a:r>
              <a:rPr lang="de-DE" dirty="0"/>
              <a:t>Institut/Zentrum für</a:t>
            </a:r>
          </a:p>
        </p:txBody>
      </p:sp>
      <p:sp>
        <p:nvSpPr>
          <p:cNvPr id="11" name="Untertitel 1"/>
          <p:cNvSpPr>
            <a:spLocks noGrp="1"/>
          </p:cNvSpPr>
          <p:nvPr>
            <p:ph type="subTitle" idx="4"/>
          </p:nvPr>
        </p:nvSpPr>
        <p:spPr>
          <a:xfrm>
            <a:off x="815519" y="4172839"/>
            <a:ext cx="8535512" cy="369332"/>
          </a:xfrm>
          <a:prstGeom prst="rect">
            <a:avLst/>
          </a:prstGeom>
        </p:spPr>
        <p:txBody>
          <a:bodyPr/>
          <a:lstStyle>
            <a:lvl1pPr>
              <a:defRPr>
                <a:solidFill>
                  <a:schemeClr val="accent6"/>
                </a:solidFill>
              </a:defRPr>
            </a:lvl1pPr>
          </a:lstStyle>
          <a:p>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75" name="object 2"/>
          <p:cNvSpPr/>
          <p:nvPr userDrawn="1"/>
        </p:nvSpPr>
        <p:spPr>
          <a:xfrm>
            <a:off x="0" y="6375797"/>
            <a:ext cx="12193588" cy="482203"/>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sz="1467" dirty="0">
              <a:solidFill>
                <a:schemeClr val="bg1">
                  <a:lumMod val="85000"/>
                </a:schemeClr>
              </a:solidFill>
            </a:endParaRPr>
          </a:p>
        </p:txBody>
      </p:sp>
      <p:sp>
        <p:nvSpPr>
          <p:cNvPr id="2" name="Holder 2"/>
          <p:cNvSpPr>
            <a:spLocks noGrp="1"/>
          </p:cNvSpPr>
          <p:nvPr>
            <p:ph type="title"/>
          </p:nvPr>
        </p:nvSpPr>
        <p:spPr>
          <a:xfrm>
            <a:off x="881182" y="1318350"/>
            <a:ext cx="10165696" cy="574516"/>
          </a:xfrm>
          <a:prstGeom prst="rect">
            <a:avLst/>
          </a:prstGeom>
        </p:spPr>
        <p:txBody>
          <a:bodyPr lIns="0" tIns="0" rIns="0" bIns="0"/>
          <a:lstStyle>
            <a:lvl1pPr>
              <a:defRPr sz="4267" b="0" i="0">
                <a:solidFill>
                  <a:schemeClr val="tx2"/>
                </a:solidFill>
                <a:latin typeface="+mj-lt"/>
                <a:cs typeface="DINPro"/>
              </a:defRPr>
            </a:lvl1pPr>
          </a:lstStyle>
          <a:p>
            <a:endParaRPr dirty="0"/>
          </a:p>
        </p:txBody>
      </p:sp>
      <p:sp>
        <p:nvSpPr>
          <p:cNvPr id="3" name="Holder 3"/>
          <p:cNvSpPr>
            <a:spLocks noGrp="1"/>
          </p:cNvSpPr>
          <p:nvPr>
            <p:ph type="body" idx="1"/>
          </p:nvPr>
        </p:nvSpPr>
        <p:spPr>
          <a:xfrm>
            <a:off x="1583705" y="2180861"/>
            <a:ext cx="7716256" cy="307776"/>
          </a:xfrm>
          <a:prstGeom prst="rect">
            <a:avLst/>
          </a:prstGeom>
        </p:spPr>
        <p:txBody>
          <a:bodyPr lIns="0" tIns="0" rIns="0" bIns="0"/>
          <a:lstStyle>
            <a:lvl1pPr>
              <a:defRPr sz="2667" b="0" i="0">
                <a:solidFill>
                  <a:schemeClr val="accent6"/>
                </a:solidFill>
                <a:latin typeface="+mj-lt"/>
                <a:cs typeface=""/>
              </a:defRPr>
            </a:lvl1pPr>
          </a:lstStyle>
          <a:p>
            <a:endParaRPr dirty="0"/>
          </a:p>
        </p:txBody>
      </p:sp>
      <p:sp>
        <p:nvSpPr>
          <p:cNvPr id="8" name="Holder 4"/>
          <p:cNvSpPr>
            <a:spLocks noGrp="1"/>
          </p:cNvSpPr>
          <p:nvPr>
            <p:ph type="ftr" sz="quarter" idx="3"/>
          </p:nvPr>
        </p:nvSpPr>
        <p:spPr>
          <a:xfrm>
            <a:off x="2310114" y="6502958"/>
            <a:ext cx="8073489" cy="194311"/>
          </a:xfrm>
          <a:prstGeom prst="rect">
            <a:avLst/>
          </a:prstGeom>
        </p:spPr>
        <p:txBody>
          <a:bodyPr lIns="0" tIns="0" rIns="0" bIns="0"/>
          <a:lstStyle>
            <a:lvl1pPr algn="ctr">
              <a:defRPr sz="1200">
                <a:solidFill>
                  <a:schemeClr val="tx2">
                    <a:lumMod val="75000"/>
                  </a:schemeClr>
                </a:solidFill>
              </a:defRPr>
            </a:lvl1pPr>
          </a:lstStyle>
          <a:p>
            <a:r>
              <a:rPr lang="de-DE" dirty="0"/>
              <a:t>Georg-August-Universität Göttingen</a:t>
            </a:r>
          </a:p>
        </p:txBody>
      </p:sp>
      <p:sp>
        <p:nvSpPr>
          <p:cNvPr id="9" name="Holder 5"/>
          <p:cNvSpPr>
            <a:spLocks noGrp="1"/>
          </p:cNvSpPr>
          <p:nvPr>
            <p:ph type="dt" sz="half" idx="2"/>
          </p:nvPr>
        </p:nvSpPr>
        <p:spPr>
          <a:xfrm>
            <a:off x="291503" y="6500815"/>
            <a:ext cx="1375590" cy="196453"/>
          </a:xfrm>
          <a:prstGeom prst="rect">
            <a:avLst/>
          </a:prstGeom>
        </p:spPr>
        <p:txBody>
          <a:bodyPr lIns="0" tIns="0" rIns="0" bIns="0"/>
          <a:lstStyle>
            <a:lvl1pPr algn="l">
              <a:defRPr sz="1200">
                <a:solidFill>
                  <a:schemeClr val="tx1">
                    <a:tint val="75000"/>
                  </a:schemeClr>
                </a:solidFill>
              </a:defRPr>
            </a:lvl1pPr>
          </a:lstStyle>
          <a:p>
            <a:fld id="{ACF5EF15-2C16-6A49-87B6-C5AFB945A04B}" type="datetime1">
              <a:rPr lang="de-DE" smtClean="0"/>
              <a:pPr/>
              <a:t>17.04.2026</a:t>
            </a:fld>
            <a:endParaRPr lang="en-US" dirty="0"/>
          </a:p>
        </p:txBody>
      </p:sp>
      <p:sp>
        <p:nvSpPr>
          <p:cNvPr id="10" name="Holder 6"/>
          <p:cNvSpPr>
            <a:spLocks noGrp="1"/>
          </p:cNvSpPr>
          <p:nvPr>
            <p:ph type="sldNum" sz="quarter" idx="4"/>
          </p:nvPr>
        </p:nvSpPr>
        <p:spPr>
          <a:xfrm>
            <a:off x="11098077" y="6526037"/>
            <a:ext cx="804015" cy="171233"/>
          </a:xfrm>
          <a:prstGeom prst="rect">
            <a:avLst/>
          </a:prstGeom>
        </p:spPr>
        <p:txBody>
          <a:bodyPr lIns="0" tIns="0" rIns="0" bIns="0"/>
          <a:lstStyle>
            <a:lvl1pPr algn="r">
              <a:defRPr sz="1200">
                <a:solidFill>
                  <a:schemeClr val="tx1">
                    <a:tint val="75000"/>
                  </a:schemeClr>
                </a:solidFill>
              </a:defRPr>
            </a:lvl1pPr>
          </a:lstStyle>
          <a:p>
            <a:fld id="{B6F15528-21DE-4FAA-801E-634DDDAF4B2B}" type="slidenum">
              <a:rPr lang="de-DE" smtClean="0"/>
              <a:pPr/>
              <a:t>‹Nr.›</a:t>
            </a:fld>
            <a:endParaRPr lang="de-DE" dirty="0"/>
          </a:p>
        </p:txBody>
      </p:sp>
      <p:sp>
        <p:nvSpPr>
          <p:cNvPr id="13" name="Textplatzhalter 30"/>
          <p:cNvSpPr>
            <a:spLocks noGrp="1"/>
          </p:cNvSpPr>
          <p:nvPr>
            <p:ph type="body" sz="quarter" idx="12" hasCustomPrompt="1"/>
          </p:nvPr>
        </p:nvSpPr>
        <p:spPr>
          <a:xfrm>
            <a:off x="7954417" y="370585"/>
            <a:ext cx="3786681" cy="246221"/>
          </a:xfrm>
          <a:prstGeom prst="rect">
            <a:avLst/>
          </a:prstGeom>
        </p:spPr>
        <p:txBody>
          <a:bodyPr vert="horz"/>
          <a:lstStyle>
            <a:lvl1pPr algn="r">
              <a:defRPr sz="1600" baseline="0">
                <a:solidFill>
                  <a:srgbClr val="7F7F7F"/>
                </a:solidFill>
                <a:latin typeface="Calibri"/>
                <a:cs typeface="Calibri"/>
              </a:defRPr>
            </a:lvl1pPr>
          </a:lstStyle>
          <a:p>
            <a:pPr lvl="0"/>
            <a:r>
              <a:rPr lang="de-DE" dirty="0"/>
              <a:t>Institut/Zentrum für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74" name="object 2"/>
          <p:cNvSpPr/>
          <p:nvPr userDrawn="1"/>
        </p:nvSpPr>
        <p:spPr>
          <a:xfrm>
            <a:off x="0" y="6375797"/>
            <a:ext cx="12193588" cy="482203"/>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sz="1467" dirty="0">
              <a:solidFill>
                <a:schemeClr val="bg1">
                  <a:lumMod val="85000"/>
                </a:schemeClr>
              </a:solidFill>
            </a:endParaRPr>
          </a:p>
        </p:txBody>
      </p:sp>
      <p:sp>
        <p:nvSpPr>
          <p:cNvPr id="2" name="Holder 2"/>
          <p:cNvSpPr>
            <a:spLocks noGrp="1"/>
          </p:cNvSpPr>
          <p:nvPr>
            <p:ph type="title"/>
          </p:nvPr>
        </p:nvSpPr>
        <p:spPr>
          <a:xfrm>
            <a:off x="881182" y="1318350"/>
            <a:ext cx="10165696" cy="574516"/>
          </a:xfrm>
          <a:prstGeom prst="rect">
            <a:avLst/>
          </a:prstGeom>
        </p:spPr>
        <p:txBody>
          <a:bodyPr lIns="0" tIns="0" rIns="0" bIns="0"/>
          <a:lstStyle>
            <a:lvl1pPr>
              <a:defRPr sz="4267" b="0" i="0">
                <a:solidFill>
                  <a:schemeClr val="tx2"/>
                </a:solidFill>
                <a:latin typeface="+mj-lt"/>
                <a:cs typeface="DINPro"/>
              </a:defRPr>
            </a:lvl1pPr>
          </a:lstStyle>
          <a:p>
            <a:endParaRPr dirty="0"/>
          </a:p>
        </p:txBody>
      </p:sp>
      <p:sp>
        <p:nvSpPr>
          <p:cNvPr id="3" name="Holder 3"/>
          <p:cNvSpPr>
            <a:spLocks noGrp="1"/>
          </p:cNvSpPr>
          <p:nvPr>
            <p:ph type="body" idx="1"/>
          </p:nvPr>
        </p:nvSpPr>
        <p:spPr>
          <a:xfrm>
            <a:off x="1199618" y="2180861"/>
            <a:ext cx="7750008" cy="307776"/>
          </a:xfrm>
          <a:prstGeom prst="rect">
            <a:avLst/>
          </a:prstGeom>
        </p:spPr>
        <p:txBody>
          <a:bodyPr lIns="0" tIns="0" rIns="0" bIns="0"/>
          <a:lstStyle>
            <a:lvl1pPr marL="380990" indent="-380990">
              <a:spcAft>
                <a:spcPts val="503"/>
              </a:spcAft>
              <a:buClr>
                <a:schemeClr val="tx2"/>
              </a:buClr>
              <a:buSzPct val="104000"/>
              <a:buFont typeface="Calibri" panose="020F0502020204030204" pitchFamily="34" charset="0"/>
              <a:buChar char="•"/>
              <a:defRPr sz="2667" b="0" i="0" baseline="0">
                <a:solidFill>
                  <a:schemeClr val="accent6"/>
                </a:solidFill>
                <a:latin typeface="+mj-lt"/>
                <a:cs typeface=""/>
              </a:defRPr>
            </a:lvl1pPr>
          </a:lstStyle>
          <a:p>
            <a:endParaRPr lang="de-DE" dirty="0"/>
          </a:p>
        </p:txBody>
      </p:sp>
      <p:sp>
        <p:nvSpPr>
          <p:cNvPr id="11" name="Textplatzhalter 30"/>
          <p:cNvSpPr>
            <a:spLocks noGrp="1"/>
          </p:cNvSpPr>
          <p:nvPr>
            <p:ph type="body" sz="quarter" idx="12" hasCustomPrompt="1"/>
          </p:nvPr>
        </p:nvSpPr>
        <p:spPr>
          <a:xfrm>
            <a:off x="7954417" y="370585"/>
            <a:ext cx="3786681" cy="246221"/>
          </a:xfrm>
          <a:prstGeom prst="rect">
            <a:avLst/>
          </a:prstGeom>
        </p:spPr>
        <p:txBody>
          <a:bodyPr vert="horz"/>
          <a:lstStyle>
            <a:lvl1pPr algn="r">
              <a:defRPr sz="1600" baseline="0">
                <a:solidFill>
                  <a:srgbClr val="7F7F7F"/>
                </a:solidFill>
                <a:latin typeface="Calibri"/>
                <a:cs typeface="Calibri"/>
              </a:defRPr>
            </a:lvl1pPr>
          </a:lstStyle>
          <a:p>
            <a:pPr lvl="0"/>
            <a:r>
              <a:rPr lang="de-DE" dirty="0"/>
              <a:t>Institut/Zentrum für</a:t>
            </a:r>
          </a:p>
        </p:txBody>
      </p:sp>
      <p:sp>
        <p:nvSpPr>
          <p:cNvPr id="8" name="Holder 4"/>
          <p:cNvSpPr>
            <a:spLocks noGrp="1"/>
          </p:cNvSpPr>
          <p:nvPr>
            <p:ph type="ftr" sz="quarter" idx="3"/>
          </p:nvPr>
        </p:nvSpPr>
        <p:spPr>
          <a:xfrm>
            <a:off x="2310114" y="6502958"/>
            <a:ext cx="8073489" cy="194311"/>
          </a:xfrm>
          <a:prstGeom prst="rect">
            <a:avLst/>
          </a:prstGeom>
        </p:spPr>
        <p:txBody>
          <a:bodyPr lIns="0" tIns="0" rIns="0" bIns="0"/>
          <a:lstStyle>
            <a:lvl1pPr algn="ctr">
              <a:defRPr sz="1200">
                <a:solidFill>
                  <a:schemeClr val="tx2">
                    <a:lumMod val="75000"/>
                  </a:schemeClr>
                </a:solidFill>
              </a:defRPr>
            </a:lvl1pPr>
          </a:lstStyle>
          <a:p>
            <a:r>
              <a:rPr lang="de-DE" dirty="0"/>
              <a:t>Georg-August-Universität Göttingen</a:t>
            </a:r>
          </a:p>
        </p:txBody>
      </p:sp>
      <p:sp>
        <p:nvSpPr>
          <p:cNvPr id="9" name="Holder 5"/>
          <p:cNvSpPr>
            <a:spLocks noGrp="1"/>
          </p:cNvSpPr>
          <p:nvPr>
            <p:ph type="dt" sz="half" idx="2"/>
          </p:nvPr>
        </p:nvSpPr>
        <p:spPr>
          <a:xfrm>
            <a:off x="291503" y="6500815"/>
            <a:ext cx="1375590" cy="196453"/>
          </a:xfrm>
          <a:prstGeom prst="rect">
            <a:avLst/>
          </a:prstGeom>
        </p:spPr>
        <p:txBody>
          <a:bodyPr lIns="0" tIns="0" rIns="0" bIns="0"/>
          <a:lstStyle>
            <a:lvl1pPr algn="l">
              <a:defRPr sz="1200">
                <a:solidFill>
                  <a:schemeClr val="tx1">
                    <a:tint val="75000"/>
                  </a:schemeClr>
                </a:solidFill>
              </a:defRPr>
            </a:lvl1pPr>
          </a:lstStyle>
          <a:p>
            <a:fld id="{ACF5EF15-2C16-6A49-87B6-C5AFB945A04B}" type="datetime1">
              <a:rPr lang="de-DE" smtClean="0"/>
              <a:pPr/>
              <a:t>17.04.2026</a:t>
            </a:fld>
            <a:endParaRPr lang="en-US" dirty="0"/>
          </a:p>
        </p:txBody>
      </p:sp>
      <p:sp>
        <p:nvSpPr>
          <p:cNvPr id="10" name="Holder 6"/>
          <p:cNvSpPr>
            <a:spLocks noGrp="1"/>
          </p:cNvSpPr>
          <p:nvPr>
            <p:ph type="sldNum" sz="quarter" idx="4"/>
          </p:nvPr>
        </p:nvSpPr>
        <p:spPr>
          <a:xfrm>
            <a:off x="11098077" y="6526037"/>
            <a:ext cx="804015" cy="171233"/>
          </a:xfrm>
          <a:prstGeom prst="rect">
            <a:avLst/>
          </a:prstGeom>
        </p:spPr>
        <p:txBody>
          <a:bodyPr lIns="0" tIns="0" rIns="0" bIns="0"/>
          <a:lstStyle>
            <a:lvl1pPr algn="r">
              <a:defRPr sz="1200">
                <a:solidFill>
                  <a:schemeClr val="tx1">
                    <a:tint val="75000"/>
                  </a:schemeClr>
                </a:solidFill>
              </a:defRPr>
            </a:lvl1pPr>
          </a:lstStyle>
          <a:p>
            <a:fld id="{B6F15528-21DE-4FAA-801E-634DDDAF4B2B}" type="slidenum">
              <a:rPr lang="de-DE" smtClean="0"/>
              <a:pPr/>
              <a:t>‹Nr.›</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Großes Bild">
    <p:spTree>
      <p:nvGrpSpPr>
        <p:cNvPr id="1" name=""/>
        <p:cNvGrpSpPr/>
        <p:nvPr/>
      </p:nvGrpSpPr>
      <p:grpSpPr>
        <a:xfrm>
          <a:off x="0" y="0"/>
          <a:ext cx="0" cy="0"/>
          <a:chOff x="0" y="0"/>
          <a:chExt cx="0" cy="0"/>
        </a:xfrm>
      </p:grpSpPr>
      <p:sp>
        <p:nvSpPr>
          <p:cNvPr id="5" name="Textplatzhalter 30"/>
          <p:cNvSpPr>
            <a:spLocks noGrp="1"/>
          </p:cNvSpPr>
          <p:nvPr>
            <p:ph type="body" sz="quarter" idx="12" hasCustomPrompt="1"/>
          </p:nvPr>
        </p:nvSpPr>
        <p:spPr>
          <a:xfrm>
            <a:off x="7954417" y="370585"/>
            <a:ext cx="3786681" cy="246221"/>
          </a:xfrm>
          <a:prstGeom prst="rect">
            <a:avLst/>
          </a:prstGeom>
        </p:spPr>
        <p:txBody>
          <a:bodyPr vert="horz"/>
          <a:lstStyle>
            <a:lvl1pPr algn="r">
              <a:defRPr sz="1600" baseline="0">
                <a:solidFill>
                  <a:srgbClr val="7F7F7F"/>
                </a:solidFill>
                <a:latin typeface="Calibri"/>
                <a:cs typeface="Calibri"/>
              </a:defRPr>
            </a:lvl1pPr>
          </a:lstStyle>
          <a:p>
            <a:pPr lvl="0"/>
            <a:r>
              <a:rPr lang="de-DE" dirty="0"/>
              <a:t>Institut/Zentrum für</a:t>
            </a:r>
          </a:p>
        </p:txBody>
      </p:sp>
      <p:sp>
        <p:nvSpPr>
          <p:cNvPr id="3" name="Bildplatzhalter 2"/>
          <p:cNvSpPr>
            <a:spLocks noGrp="1"/>
          </p:cNvSpPr>
          <p:nvPr>
            <p:ph type="pic" sz="quarter" idx="13"/>
          </p:nvPr>
        </p:nvSpPr>
        <p:spPr>
          <a:xfrm>
            <a:off x="0" y="933451"/>
            <a:ext cx="12193588" cy="5471880"/>
          </a:xfrm>
          <a:prstGeom prst="rect">
            <a:avLst/>
          </a:prstGeom>
        </p:spPr>
        <p:txBody>
          <a:bodyPr/>
          <a:lstStyle/>
          <a:p>
            <a:endParaRPr lang="de-DE"/>
          </a:p>
        </p:txBody>
      </p:sp>
      <p:sp>
        <p:nvSpPr>
          <p:cNvPr id="7" name="Holder 4"/>
          <p:cNvSpPr>
            <a:spLocks noGrp="1"/>
          </p:cNvSpPr>
          <p:nvPr>
            <p:ph type="ftr" sz="quarter" idx="3"/>
          </p:nvPr>
        </p:nvSpPr>
        <p:spPr>
          <a:xfrm>
            <a:off x="2310114" y="6502958"/>
            <a:ext cx="8073489" cy="194311"/>
          </a:xfrm>
          <a:prstGeom prst="rect">
            <a:avLst/>
          </a:prstGeom>
        </p:spPr>
        <p:txBody>
          <a:bodyPr lIns="0" tIns="0" rIns="0" bIns="0"/>
          <a:lstStyle>
            <a:lvl1pPr algn="ctr">
              <a:defRPr sz="1200">
                <a:solidFill>
                  <a:schemeClr val="tx2">
                    <a:lumMod val="75000"/>
                  </a:schemeClr>
                </a:solidFill>
              </a:defRPr>
            </a:lvl1pPr>
          </a:lstStyle>
          <a:p>
            <a:r>
              <a:rPr lang="de-DE" dirty="0"/>
              <a:t>Georg-August-Universität Göttingen</a:t>
            </a:r>
          </a:p>
        </p:txBody>
      </p:sp>
      <p:sp>
        <p:nvSpPr>
          <p:cNvPr id="8" name="Holder 5"/>
          <p:cNvSpPr>
            <a:spLocks noGrp="1"/>
          </p:cNvSpPr>
          <p:nvPr>
            <p:ph type="dt" sz="half" idx="2"/>
          </p:nvPr>
        </p:nvSpPr>
        <p:spPr>
          <a:xfrm>
            <a:off x="291503" y="6500815"/>
            <a:ext cx="1375590" cy="196453"/>
          </a:xfrm>
          <a:prstGeom prst="rect">
            <a:avLst/>
          </a:prstGeom>
        </p:spPr>
        <p:txBody>
          <a:bodyPr lIns="0" tIns="0" rIns="0" bIns="0"/>
          <a:lstStyle>
            <a:lvl1pPr algn="l">
              <a:defRPr sz="1200">
                <a:solidFill>
                  <a:schemeClr val="tx1">
                    <a:tint val="75000"/>
                  </a:schemeClr>
                </a:solidFill>
              </a:defRPr>
            </a:lvl1pPr>
          </a:lstStyle>
          <a:p>
            <a:fld id="{ACF5EF15-2C16-6A49-87B6-C5AFB945A04B}" type="datetime1">
              <a:rPr lang="de-DE" smtClean="0"/>
              <a:pPr/>
              <a:t>17.04.2026</a:t>
            </a:fld>
            <a:endParaRPr lang="en-US" dirty="0"/>
          </a:p>
        </p:txBody>
      </p:sp>
      <p:sp>
        <p:nvSpPr>
          <p:cNvPr id="9" name="Holder 6"/>
          <p:cNvSpPr>
            <a:spLocks noGrp="1"/>
          </p:cNvSpPr>
          <p:nvPr>
            <p:ph type="sldNum" sz="quarter" idx="4"/>
          </p:nvPr>
        </p:nvSpPr>
        <p:spPr>
          <a:xfrm>
            <a:off x="11098077" y="6526037"/>
            <a:ext cx="804015" cy="171233"/>
          </a:xfrm>
          <a:prstGeom prst="rect">
            <a:avLst/>
          </a:prstGeom>
        </p:spPr>
        <p:txBody>
          <a:bodyPr lIns="0" tIns="0" rIns="0" bIns="0"/>
          <a:lstStyle>
            <a:lvl1pPr algn="r">
              <a:defRPr sz="1200">
                <a:solidFill>
                  <a:schemeClr val="tx1">
                    <a:tint val="75000"/>
                  </a:schemeClr>
                </a:solidFill>
              </a:defRPr>
            </a:lvl1pPr>
          </a:lstStyle>
          <a:p>
            <a:fld id="{B6F15528-21DE-4FAA-801E-634DDDAF4B2B}" type="slidenum">
              <a:rPr lang="de-DE" smtClean="0"/>
              <a:pPr/>
              <a:t>‹Nr.›</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Bild 13"/>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611" y="2033"/>
            <a:ext cx="12175543" cy="6853939"/>
          </a:xfrm>
          <a:prstGeom prst="rect">
            <a:avLst/>
          </a:prstGeom>
        </p:spPr>
      </p:pic>
      <p:sp>
        <p:nvSpPr>
          <p:cNvPr id="7" name="Holder 4"/>
          <p:cNvSpPr>
            <a:spLocks noGrp="1"/>
          </p:cNvSpPr>
          <p:nvPr>
            <p:ph type="ftr" sz="quarter" idx="3"/>
          </p:nvPr>
        </p:nvSpPr>
        <p:spPr>
          <a:xfrm>
            <a:off x="2310114" y="6502958"/>
            <a:ext cx="8073489" cy="194311"/>
          </a:xfrm>
          <a:prstGeom prst="rect">
            <a:avLst/>
          </a:prstGeom>
        </p:spPr>
        <p:txBody>
          <a:bodyPr lIns="0" tIns="0" rIns="0" bIns="0"/>
          <a:lstStyle>
            <a:lvl1pPr algn="ctr">
              <a:defRPr sz="1200">
                <a:solidFill>
                  <a:srgbClr val="17375E"/>
                </a:solidFill>
              </a:defRPr>
            </a:lvl1pPr>
          </a:lstStyle>
          <a:p>
            <a:r>
              <a:rPr lang="de-DE" dirty="0"/>
              <a:t>Georg-August-Universität Göttingen</a:t>
            </a:r>
          </a:p>
        </p:txBody>
      </p:sp>
      <p:sp>
        <p:nvSpPr>
          <p:cNvPr id="8" name="Holder 5"/>
          <p:cNvSpPr>
            <a:spLocks noGrp="1"/>
          </p:cNvSpPr>
          <p:nvPr>
            <p:ph type="dt" sz="half" idx="2"/>
          </p:nvPr>
        </p:nvSpPr>
        <p:spPr>
          <a:xfrm>
            <a:off x="291503" y="6500815"/>
            <a:ext cx="1375590" cy="196453"/>
          </a:xfrm>
          <a:prstGeom prst="rect">
            <a:avLst/>
          </a:prstGeom>
        </p:spPr>
        <p:txBody>
          <a:bodyPr lIns="0" tIns="0" rIns="0" bIns="0"/>
          <a:lstStyle>
            <a:lvl1pPr algn="l">
              <a:defRPr sz="1200">
                <a:solidFill>
                  <a:schemeClr val="tx1">
                    <a:tint val="75000"/>
                  </a:schemeClr>
                </a:solidFill>
              </a:defRPr>
            </a:lvl1pPr>
          </a:lstStyle>
          <a:p>
            <a:fld id="{C8A51442-76F6-0047-9EC6-9C35C6FEA6B1}" type="datetime1">
              <a:rPr lang="de-DE" smtClean="0"/>
              <a:pPr/>
              <a:t>17.04.2026</a:t>
            </a:fld>
            <a:endParaRPr lang="en-US" dirty="0"/>
          </a:p>
        </p:txBody>
      </p:sp>
      <p:sp>
        <p:nvSpPr>
          <p:cNvPr id="9" name="Holder 6"/>
          <p:cNvSpPr>
            <a:spLocks noGrp="1"/>
          </p:cNvSpPr>
          <p:nvPr>
            <p:ph type="sldNum" sz="quarter" idx="4"/>
          </p:nvPr>
        </p:nvSpPr>
        <p:spPr>
          <a:xfrm>
            <a:off x="11098077" y="6526037"/>
            <a:ext cx="804015" cy="171233"/>
          </a:xfrm>
          <a:prstGeom prst="rect">
            <a:avLst/>
          </a:prstGeom>
        </p:spPr>
        <p:txBody>
          <a:bodyPr lIns="0" tIns="0" rIns="0" bIns="0"/>
          <a:lstStyle>
            <a:lvl1pPr algn="r">
              <a:defRPr sz="1200">
                <a:solidFill>
                  <a:schemeClr val="tx1">
                    <a:tint val="75000"/>
                  </a:schemeClr>
                </a:solidFill>
              </a:defRPr>
            </a:lvl1pPr>
          </a:lstStyle>
          <a:p>
            <a:fld id="{B6F15528-21DE-4FAA-801E-634DDDAF4B2B}"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8" r:id="rId4"/>
  </p:sldLayoutIdLst>
  <p:hf hdr="0"/>
  <p:txStyles>
    <p:titleStyle>
      <a:lvl1pPr>
        <a:defRPr>
          <a:latin typeface="+mj-lt"/>
          <a:ea typeface="+mj-ea"/>
          <a:cs typeface="+mj-cs"/>
        </a:defRPr>
      </a:lvl1pPr>
    </p:titleStyle>
    <p:bodyStyle>
      <a:lvl1pPr marL="0">
        <a:defRPr>
          <a:latin typeface="+mn-lt"/>
          <a:ea typeface="+mn-ea"/>
          <a:cs typeface="+mn-cs"/>
        </a:defRPr>
      </a:lvl1pPr>
      <a:lvl2pPr marL="382636">
        <a:defRPr>
          <a:latin typeface="+mn-lt"/>
          <a:ea typeface="+mn-ea"/>
          <a:cs typeface="+mn-cs"/>
        </a:defRPr>
      </a:lvl2pPr>
      <a:lvl3pPr marL="765273">
        <a:defRPr>
          <a:latin typeface="+mn-lt"/>
          <a:ea typeface="+mn-ea"/>
          <a:cs typeface="+mn-cs"/>
        </a:defRPr>
      </a:lvl3pPr>
      <a:lvl4pPr marL="1147909">
        <a:defRPr>
          <a:latin typeface="+mn-lt"/>
          <a:ea typeface="+mn-ea"/>
          <a:cs typeface="+mn-cs"/>
        </a:defRPr>
      </a:lvl4pPr>
      <a:lvl5pPr marL="1530546">
        <a:defRPr>
          <a:latin typeface="+mn-lt"/>
          <a:ea typeface="+mn-ea"/>
          <a:cs typeface="+mn-cs"/>
        </a:defRPr>
      </a:lvl5pPr>
      <a:lvl6pPr marL="1913180">
        <a:defRPr>
          <a:latin typeface="+mn-lt"/>
          <a:ea typeface="+mn-ea"/>
          <a:cs typeface="+mn-cs"/>
        </a:defRPr>
      </a:lvl6pPr>
      <a:lvl7pPr marL="2295819">
        <a:defRPr>
          <a:latin typeface="+mn-lt"/>
          <a:ea typeface="+mn-ea"/>
          <a:cs typeface="+mn-cs"/>
        </a:defRPr>
      </a:lvl7pPr>
      <a:lvl8pPr marL="2678454">
        <a:defRPr>
          <a:latin typeface="+mn-lt"/>
          <a:ea typeface="+mn-ea"/>
          <a:cs typeface="+mn-cs"/>
        </a:defRPr>
      </a:lvl8pPr>
      <a:lvl9pPr marL="3061091">
        <a:defRPr>
          <a:latin typeface="+mn-lt"/>
          <a:ea typeface="+mn-ea"/>
          <a:cs typeface="+mn-cs"/>
        </a:defRPr>
      </a:lvl9pPr>
    </p:bodyStyle>
    <p:otherStyle>
      <a:lvl1pPr marL="0">
        <a:defRPr>
          <a:latin typeface="+mn-lt"/>
          <a:ea typeface="+mn-ea"/>
          <a:cs typeface="+mn-cs"/>
        </a:defRPr>
      </a:lvl1pPr>
      <a:lvl2pPr marL="382636">
        <a:defRPr>
          <a:latin typeface="+mn-lt"/>
          <a:ea typeface="+mn-ea"/>
          <a:cs typeface="+mn-cs"/>
        </a:defRPr>
      </a:lvl2pPr>
      <a:lvl3pPr marL="765273">
        <a:defRPr>
          <a:latin typeface="+mn-lt"/>
          <a:ea typeface="+mn-ea"/>
          <a:cs typeface="+mn-cs"/>
        </a:defRPr>
      </a:lvl3pPr>
      <a:lvl4pPr marL="1147909">
        <a:defRPr>
          <a:latin typeface="+mn-lt"/>
          <a:ea typeface="+mn-ea"/>
          <a:cs typeface="+mn-cs"/>
        </a:defRPr>
      </a:lvl4pPr>
      <a:lvl5pPr marL="1530546">
        <a:defRPr>
          <a:latin typeface="+mn-lt"/>
          <a:ea typeface="+mn-ea"/>
          <a:cs typeface="+mn-cs"/>
        </a:defRPr>
      </a:lvl5pPr>
      <a:lvl6pPr marL="1913180">
        <a:defRPr>
          <a:latin typeface="+mn-lt"/>
          <a:ea typeface="+mn-ea"/>
          <a:cs typeface="+mn-cs"/>
        </a:defRPr>
      </a:lvl6pPr>
      <a:lvl7pPr marL="2295819">
        <a:defRPr>
          <a:latin typeface="+mn-lt"/>
          <a:ea typeface="+mn-ea"/>
          <a:cs typeface="+mn-cs"/>
        </a:defRPr>
      </a:lvl7pPr>
      <a:lvl8pPr marL="2678454">
        <a:defRPr>
          <a:latin typeface="+mn-lt"/>
          <a:ea typeface="+mn-ea"/>
          <a:cs typeface="+mn-cs"/>
        </a:defRPr>
      </a:lvl8pPr>
      <a:lvl9pPr marL="30610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oerbw.de/edu-sharing/components/render/f48da4bb-30b1-46fe-8da4-bb30b176fe84"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moodle.ki-campus.org/mod/videotime/view.php?id=2962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oerbw.de/edu-sharing/components/render/f48da4bb-30b1-46fe-8da4-bb30b176fe8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Literaturrecherche mit KI-Unterstützung</a:t>
            </a:r>
          </a:p>
        </p:txBody>
      </p:sp>
      <p:sp>
        <p:nvSpPr>
          <p:cNvPr id="3" name="Textplatzhalter 2"/>
          <p:cNvSpPr>
            <a:spLocks noGrp="1"/>
          </p:cNvSpPr>
          <p:nvPr>
            <p:ph type="body" idx="1"/>
          </p:nvPr>
        </p:nvSpPr>
        <p:spPr/>
        <p:txBody>
          <a:bodyPr/>
          <a:lstStyle/>
          <a:p>
            <a:r>
              <a:rPr lang="de-DE" dirty="0"/>
              <a:t>KI-Wissensnugget</a:t>
            </a:r>
          </a:p>
        </p:txBody>
      </p:sp>
      <p:sp>
        <p:nvSpPr>
          <p:cNvPr id="4" name="Textplatzhalter 3"/>
          <p:cNvSpPr>
            <a:spLocks noGrp="1"/>
          </p:cNvSpPr>
          <p:nvPr>
            <p:ph type="body" sz="quarter" idx="12"/>
          </p:nvPr>
        </p:nvSpPr>
        <p:spPr/>
        <p:txBody>
          <a:bodyPr/>
          <a:lstStyle/>
          <a:p>
            <a:endParaRPr lang="de-DE"/>
          </a:p>
        </p:txBody>
      </p:sp>
      <p:sp>
        <p:nvSpPr>
          <p:cNvPr id="5" name="Untertitel 4"/>
          <p:cNvSpPr>
            <a:spLocks noGrp="1"/>
          </p:cNvSpPr>
          <p:nvPr>
            <p:ph type="subTitle" idx="4"/>
          </p:nvPr>
        </p:nvSpPr>
        <p:spPr>
          <a:xfrm>
            <a:off x="865540" y="5585985"/>
            <a:ext cx="10875557" cy="246221"/>
          </a:xfrm>
        </p:spPr>
        <p:txBody>
          <a:bodyPr/>
          <a:lstStyle/>
          <a:p>
            <a:r>
              <a:rPr lang="de-DE" dirty="0"/>
              <a:t>Dr. Ella Grieshammer, Internationales Schreiblabor – Schlüsselkompetenzbereich Interkulturelle Interaktionen</a:t>
            </a:r>
          </a:p>
        </p:txBody>
      </p:sp>
      <p:pic>
        <p:nvPicPr>
          <p:cNvPr id="7" name="Grafik 6">
            <a:extLst>
              <a:ext uri="{FF2B5EF4-FFF2-40B4-BE49-F238E27FC236}">
                <a16:creationId xmlns:a16="http://schemas.microsoft.com/office/drawing/2014/main" id="{CF5EE63E-6A76-8703-1192-65BB57ADB509}"/>
              </a:ext>
            </a:extLst>
          </p:cNvPr>
          <p:cNvPicPr>
            <a:picLocks noChangeAspect="1"/>
          </p:cNvPicPr>
          <p:nvPr/>
        </p:nvPicPr>
        <p:blipFill>
          <a:blip r:embed="rId3"/>
          <a:stretch>
            <a:fillRect/>
          </a:stretch>
        </p:blipFill>
        <p:spPr>
          <a:xfrm>
            <a:off x="11065347" y="6425140"/>
            <a:ext cx="1128242" cy="404817"/>
          </a:xfrm>
          <a:prstGeom prst="rect">
            <a:avLst/>
          </a:prstGeom>
        </p:spPr>
      </p:pic>
      <p:sp>
        <p:nvSpPr>
          <p:cNvPr id="8" name="Textfeld 5">
            <a:extLst>
              <a:ext uri="{FF2B5EF4-FFF2-40B4-BE49-F238E27FC236}">
                <a16:creationId xmlns:a16="http://schemas.microsoft.com/office/drawing/2014/main" id="{18D10261-D94E-A898-8DF8-68913D68CD43}"/>
              </a:ext>
            </a:extLst>
          </p:cNvPr>
          <p:cNvSpPr txBox="1"/>
          <p:nvPr/>
        </p:nvSpPr>
        <p:spPr bwMode="auto">
          <a:xfrm>
            <a:off x="120130" y="6396715"/>
            <a:ext cx="11065346" cy="461665"/>
          </a:xfrm>
          <a:prstGeom prst="rect">
            <a:avLst/>
          </a:prstGeom>
          <a:noFill/>
        </p:spPr>
        <p:txBody>
          <a:bodyPr wrap="square" rtlCol="0">
            <a:spAutoFit/>
          </a:bodyPr>
          <a:lstStyle>
            <a:defPPr>
              <a:defRPr lang="de-DE"/>
            </a:defPPr>
            <a:lvl1pPr marL="0" algn="l" defTabSz="286962">
              <a:defRPr sz="1100">
                <a:solidFill>
                  <a:schemeClr val="tx1"/>
                </a:solidFill>
                <a:latin typeface="+mn-lt"/>
                <a:ea typeface="+mn-ea"/>
                <a:cs typeface="+mn-cs"/>
              </a:defRPr>
            </a:lvl1pPr>
            <a:lvl2pPr marL="286962" algn="l" defTabSz="286962">
              <a:defRPr sz="1100">
                <a:solidFill>
                  <a:schemeClr val="tx1"/>
                </a:solidFill>
                <a:latin typeface="+mn-lt"/>
                <a:ea typeface="+mn-ea"/>
                <a:cs typeface="+mn-cs"/>
              </a:defRPr>
            </a:lvl2pPr>
            <a:lvl3pPr marL="573925" algn="l" defTabSz="286962">
              <a:defRPr sz="1100">
                <a:solidFill>
                  <a:schemeClr val="tx1"/>
                </a:solidFill>
                <a:latin typeface="+mn-lt"/>
                <a:ea typeface="+mn-ea"/>
                <a:cs typeface="+mn-cs"/>
              </a:defRPr>
            </a:lvl3pPr>
            <a:lvl4pPr marL="860887" algn="l" defTabSz="286962">
              <a:defRPr sz="1100">
                <a:solidFill>
                  <a:schemeClr val="tx1"/>
                </a:solidFill>
                <a:latin typeface="+mn-lt"/>
                <a:ea typeface="+mn-ea"/>
                <a:cs typeface="+mn-cs"/>
              </a:defRPr>
            </a:lvl4pPr>
            <a:lvl5pPr marL="1147851" algn="l" defTabSz="286962">
              <a:defRPr sz="1100">
                <a:solidFill>
                  <a:schemeClr val="tx1"/>
                </a:solidFill>
                <a:latin typeface="+mn-lt"/>
                <a:ea typeface="+mn-ea"/>
                <a:cs typeface="+mn-cs"/>
              </a:defRPr>
            </a:lvl5pPr>
            <a:lvl6pPr marL="1434813" algn="l" defTabSz="286962">
              <a:defRPr sz="1100">
                <a:solidFill>
                  <a:schemeClr val="tx1"/>
                </a:solidFill>
                <a:latin typeface="+mn-lt"/>
                <a:ea typeface="+mn-ea"/>
                <a:cs typeface="+mn-cs"/>
              </a:defRPr>
            </a:lvl6pPr>
            <a:lvl7pPr marL="1721776" algn="l" defTabSz="286962">
              <a:defRPr sz="1100">
                <a:solidFill>
                  <a:schemeClr val="tx1"/>
                </a:solidFill>
                <a:latin typeface="+mn-lt"/>
                <a:ea typeface="+mn-ea"/>
                <a:cs typeface="+mn-cs"/>
              </a:defRPr>
            </a:lvl7pPr>
            <a:lvl8pPr marL="2008738" algn="l" defTabSz="286962">
              <a:defRPr sz="1100">
                <a:solidFill>
                  <a:schemeClr val="tx1"/>
                </a:solidFill>
                <a:latin typeface="+mn-lt"/>
                <a:ea typeface="+mn-ea"/>
                <a:cs typeface="+mn-cs"/>
              </a:defRPr>
            </a:lvl8pPr>
            <a:lvl9pPr marL="2295702" algn="l" defTabSz="286962">
              <a:defRPr sz="1100">
                <a:solidFill>
                  <a:schemeClr val="tx1"/>
                </a:solidFill>
                <a:latin typeface="+mn-lt"/>
                <a:ea typeface="+mn-ea"/>
                <a:cs typeface="+mn-cs"/>
              </a:defRPr>
            </a:lvl9pPr>
          </a:lstStyle>
          <a:p>
            <a:pPr>
              <a:defRPr/>
            </a:pPr>
            <a:r>
              <a:rPr lang="de-DE" sz="1200" dirty="0"/>
              <a:t>Erstellt auf Grundlage der Präsentation </a:t>
            </a:r>
            <a:r>
              <a:rPr lang="de-DE" sz="1200" i="1" dirty="0">
                <a:hlinkClick r:id="rId4"/>
              </a:rPr>
              <a:t>Literaturrecherche mit KI – Tipps und Tools </a:t>
            </a:r>
            <a:r>
              <a:rPr lang="de-DE" sz="1200" dirty="0"/>
              <a:t>der Universität Tübingen, lizenziert unter CC BY 4.0, und dem Ratgeber Wissenschaftliches Schreiben mit KI, 2. Auflage (2026), von Isabella Buck. Alle Inhalte dieser Präsentation, soweit nicht anders angegeben, stehen unter der Lizenz CC BY 4.0.</a:t>
            </a:r>
            <a:endParaRPr sz="1200" dirty="0"/>
          </a:p>
        </p:txBody>
      </p:sp>
    </p:spTree>
    <p:extLst>
      <p:ext uri="{BB962C8B-B14F-4D97-AF65-F5344CB8AC3E}">
        <p14:creationId xmlns:p14="http://schemas.microsoft.com/office/powerpoint/2010/main" val="4837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E2033-9FA7-3A4B-017F-9BE12D799B1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14930C3-FCD8-8AC4-08F7-D694E4A61F49}"/>
              </a:ext>
            </a:extLst>
          </p:cNvPr>
          <p:cNvSpPr>
            <a:spLocks noGrp="1"/>
          </p:cNvSpPr>
          <p:nvPr>
            <p:ph type="title"/>
          </p:nvPr>
        </p:nvSpPr>
        <p:spPr/>
        <p:txBody>
          <a:bodyPr/>
          <a:lstStyle/>
          <a:p>
            <a:r>
              <a:rPr lang="de-DE" dirty="0"/>
              <a:t>4. Übung</a:t>
            </a:r>
          </a:p>
        </p:txBody>
      </p:sp>
      <p:sp>
        <p:nvSpPr>
          <p:cNvPr id="3" name="Textplatzhalter 2">
            <a:extLst>
              <a:ext uri="{FF2B5EF4-FFF2-40B4-BE49-F238E27FC236}">
                <a16:creationId xmlns:a16="http://schemas.microsoft.com/office/drawing/2014/main" id="{C43A66E0-48FC-E902-15F9-BAE331ECAB3B}"/>
              </a:ext>
            </a:extLst>
          </p:cNvPr>
          <p:cNvSpPr>
            <a:spLocks noGrp="1"/>
          </p:cNvSpPr>
          <p:nvPr>
            <p:ph type="body" idx="1"/>
          </p:nvPr>
        </p:nvSpPr>
        <p:spPr>
          <a:xfrm>
            <a:off x="881182" y="2279605"/>
            <a:ext cx="10216895" cy="307776"/>
          </a:xfrm>
        </p:spPr>
        <p:txBody>
          <a:bodyPr/>
          <a:lstStyle/>
          <a:p>
            <a:pPr marL="342900" indent="-342900" algn="l">
              <a:spcBef>
                <a:spcPts val="600"/>
              </a:spcBef>
              <a:spcAft>
                <a:spcPts val="600"/>
              </a:spcAft>
              <a:buFont typeface="Wingdings" panose="05000000000000000000" pitchFamily="2" charset="2"/>
              <a:buChar char="Ø"/>
            </a:pPr>
            <a:r>
              <a:rPr lang="de-DE" sz="2000" dirty="0"/>
              <a:t>Wählen Sie das Thema, über das Sie Ihre Seminar-, Bachelor- oder Masterarbeit schreiben bzw. ein fachliches Thema Ihres Studiums, das Sie interessiert.</a:t>
            </a:r>
          </a:p>
          <a:p>
            <a:pPr marL="342900" indent="-342900" algn="l">
              <a:spcBef>
                <a:spcPts val="600"/>
              </a:spcBef>
              <a:spcAft>
                <a:spcPts val="600"/>
              </a:spcAft>
              <a:buFont typeface="Wingdings" panose="05000000000000000000" pitchFamily="2" charset="2"/>
              <a:buChar char="Ø"/>
            </a:pPr>
            <a:r>
              <a:rPr lang="de-DE" sz="2000" dirty="0"/>
              <a:t>Wenn Sie bereits einen relevanten Fachartikel zu diesem Thema haben, lassen Sie sich durch ein Connector-Tool verwandte Texte anzeigen.</a:t>
            </a:r>
          </a:p>
          <a:p>
            <a:pPr marL="342900" indent="-342900" algn="l">
              <a:spcBef>
                <a:spcPts val="600"/>
              </a:spcBef>
              <a:spcAft>
                <a:spcPts val="600"/>
              </a:spcAft>
              <a:buFont typeface="Wingdings" panose="05000000000000000000" pitchFamily="2" charset="2"/>
              <a:buChar char="Ø"/>
            </a:pPr>
            <a:r>
              <a:rPr lang="de-DE" sz="2000" dirty="0"/>
              <a:t>Wenn Sie noch keinen Text haben, recherchieren Sie mit Hilfe eines Finder-Tools nach Literatur zu Ihrem Thema.</a:t>
            </a:r>
          </a:p>
          <a:p>
            <a:pPr marL="342900" indent="-342900" algn="l">
              <a:spcBef>
                <a:spcPts val="600"/>
              </a:spcBef>
              <a:spcAft>
                <a:spcPts val="600"/>
              </a:spcAft>
              <a:buFont typeface="Wingdings" panose="05000000000000000000" pitchFamily="2" charset="2"/>
              <a:buChar char="Ø"/>
            </a:pPr>
            <a:r>
              <a:rPr lang="de-DE" sz="2000" dirty="0"/>
              <a:t>Recherchieren Sie dann in den Fachkatalogen der SUB zu Ihrem Thema.</a:t>
            </a:r>
          </a:p>
          <a:p>
            <a:pPr marL="342900" indent="-342900" algn="l">
              <a:spcBef>
                <a:spcPts val="600"/>
              </a:spcBef>
              <a:spcAft>
                <a:spcPts val="600"/>
              </a:spcAft>
              <a:buFont typeface="Wingdings" panose="05000000000000000000" pitchFamily="2" charset="2"/>
              <a:buChar char="Ø"/>
            </a:pPr>
            <a:r>
              <a:rPr lang="de-DE" sz="2000" dirty="0"/>
              <a:t>Vergleichen Sie die Ergebnisse, die Sie durch KI-unterstützte und konventionelle Literaturrecherche bekommen haben.</a:t>
            </a:r>
          </a:p>
        </p:txBody>
      </p:sp>
      <p:sp>
        <p:nvSpPr>
          <p:cNvPr id="4" name="Fußzeilenplatzhalter 3">
            <a:extLst>
              <a:ext uri="{FF2B5EF4-FFF2-40B4-BE49-F238E27FC236}">
                <a16:creationId xmlns:a16="http://schemas.microsoft.com/office/drawing/2014/main" id="{2DCB8AE0-42F8-743D-F5D6-8066E9A9C9A3}"/>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A9ED9004-375A-B106-E33F-3584E2C16083}"/>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E2812304-A64A-9699-F3CC-864313000252}"/>
              </a:ext>
            </a:extLst>
          </p:cNvPr>
          <p:cNvSpPr>
            <a:spLocks noGrp="1"/>
          </p:cNvSpPr>
          <p:nvPr>
            <p:ph type="sldNum" sz="quarter" idx="4"/>
          </p:nvPr>
        </p:nvSpPr>
        <p:spPr/>
        <p:txBody>
          <a:bodyPr/>
          <a:lstStyle/>
          <a:p>
            <a:fld id="{B6F15528-21DE-4FAA-801E-634DDDAF4B2B}" type="slidenum">
              <a:rPr lang="de-DE" smtClean="0"/>
              <a:pPr/>
              <a:t>10</a:t>
            </a:fld>
            <a:endParaRPr lang="de-DE" dirty="0"/>
          </a:p>
        </p:txBody>
      </p:sp>
      <p:sp>
        <p:nvSpPr>
          <p:cNvPr id="7" name="Textplatzhalter 6">
            <a:extLst>
              <a:ext uri="{FF2B5EF4-FFF2-40B4-BE49-F238E27FC236}">
                <a16:creationId xmlns:a16="http://schemas.microsoft.com/office/drawing/2014/main" id="{A77B53B6-6751-2724-5BDD-F1EA2C996EBE}"/>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3214005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FAA71-3BDA-6889-929B-F4EE3D0D68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AA2A0E-27DB-3B31-2302-EBE68F231976}"/>
              </a:ext>
            </a:extLst>
          </p:cNvPr>
          <p:cNvSpPr>
            <a:spLocks noGrp="1"/>
          </p:cNvSpPr>
          <p:nvPr>
            <p:ph type="title"/>
          </p:nvPr>
        </p:nvSpPr>
        <p:spPr/>
        <p:txBody>
          <a:bodyPr/>
          <a:lstStyle/>
          <a:p>
            <a:r>
              <a:rPr lang="de-DE" dirty="0"/>
              <a:t>4. Weiterführende Materialien</a:t>
            </a:r>
          </a:p>
        </p:txBody>
      </p:sp>
      <p:sp>
        <p:nvSpPr>
          <p:cNvPr id="3" name="Textplatzhalter 2">
            <a:extLst>
              <a:ext uri="{FF2B5EF4-FFF2-40B4-BE49-F238E27FC236}">
                <a16:creationId xmlns:a16="http://schemas.microsoft.com/office/drawing/2014/main" id="{B338338B-2934-5CC9-F563-25DF7B981F58}"/>
              </a:ext>
            </a:extLst>
          </p:cNvPr>
          <p:cNvSpPr>
            <a:spLocks noGrp="1"/>
          </p:cNvSpPr>
          <p:nvPr>
            <p:ph type="body" idx="1"/>
          </p:nvPr>
        </p:nvSpPr>
        <p:spPr>
          <a:xfrm>
            <a:off x="881182" y="2279604"/>
            <a:ext cx="10216895" cy="933371"/>
          </a:xfrm>
        </p:spPr>
        <p:txBody>
          <a:bodyPr/>
          <a:lstStyle/>
          <a:p>
            <a:pPr marL="342900" indent="-342900" algn="l">
              <a:spcBef>
                <a:spcPts val="600"/>
              </a:spcBef>
              <a:spcAft>
                <a:spcPts val="600"/>
              </a:spcAft>
              <a:buFont typeface="Wingdings" panose="05000000000000000000" pitchFamily="2" charset="2"/>
              <a:buChar char="Ø"/>
            </a:pPr>
            <a:r>
              <a:rPr lang="de-DE" sz="2000" dirty="0"/>
              <a:t>Das Video </a:t>
            </a:r>
            <a:r>
              <a:rPr lang="de-DE" sz="2000" i="1" dirty="0"/>
              <a:t>Teilaufgabe „Literaturarbeit“</a:t>
            </a:r>
            <a:r>
              <a:rPr lang="de-DE" sz="2000" dirty="0"/>
              <a:t> aus dem KI-Campus-Kurs </a:t>
            </a:r>
            <a:r>
              <a:rPr lang="de-DE" sz="2000" i="1" dirty="0"/>
              <a:t>Prompt-Labor Hochschullehre – Anwendungen </a:t>
            </a:r>
            <a:r>
              <a:rPr lang="de-DE" sz="2000" dirty="0"/>
              <a:t>stellt die verschiedenen Arten und Möglichkeiten dar, KI im Literaturrechercheprozess zu nutzen:</a:t>
            </a:r>
            <a:r>
              <a:rPr lang="de-DE" sz="2000" i="1" dirty="0"/>
              <a:t> </a:t>
            </a:r>
            <a:r>
              <a:rPr lang="de-DE" sz="2000" dirty="0">
                <a:hlinkClick r:id="rId3"/>
              </a:rPr>
              <a:t>https://moodle.ki-campus.org/mod/videotime/view.php?id=29621</a:t>
            </a:r>
            <a:r>
              <a:rPr lang="de-DE" sz="2000" dirty="0"/>
              <a:t> (Registrierung erforderlich, kostenfrei)</a:t>
            </a:r>
          </a:p>
          <a:p>
            <a:pPr marL="342900" indent="-342900" algn="l">
              <a:spcBef>
                <a:spcPts val="600"/>
              </a:spcBef>
              <a:spcAft>
                <a:spcPts val="600"/>
              </a:spcAft>
              <a:buFont typeface="Wingdings" panose="05000000000000000000" pitchFamily="2" charset="2"/>
              <a:buChar char="Ø"/>
            </a:pPr>
            <a:r>
              <a:rPr lang="de-DE" sz="2000" dirty="0"/>
              <a:t>Die Präsentation </a:t>
            </a:r>
            <a:r>
              <a:rPr lang="de-DE" sz="2000" i="1" dirty="0"/>
              <a:t>Literaturrecherche mit KI – Tipps und Tools </a:t>
            </a:r>
            <a:r>
              <a:rPr lang="de-DE" sz="2000" dirty="0"/>
              <a:t>der Universität Tübingen stellt verschiedene Arten von Tools zur Literaturrecherche ausführlich vor und beschreibt die Eigenschaften einzelner Tools: </a:t>
            </a:r>
            <a:r>
              <a:rPr lang="de-DE" sz="2000" dirty="0">
                <a:hlinkClick r:id="rId4"/>
              </a:rPr>
              <a:t>https://www.oerbw.de/edu-sharing/components/render/f48da4bb-30b1-46fe-8da4-bb30b176fe84</a:t>
            </a:r>
            <a:r>
              <a:rPr lang="de-DE" sz="2000" dirty="0"/>
              <a:t> (Lizenz CC BY 4.0)</a:t>
            </a:r>
          </a:p>
          <a:p>
            <a:pPr marL="342900" indent="-342900" algn="l">
              <a:spcBef>
                <a:spcPts val="600"/>
              </a:spcBef>
              <a:spcAft>
                <a:spcPts val="600"/>
              </a:spcAft>
              <a:buFont typeface="Wingdings" panose="05000000000000000000" pitchFamily="2" charset="2"/>
              <a:buChar char="Ø"/>
            </a:pPr>
            <a:r>
              <a:rPr lang="de-DE" sz="2000" dirty="0"/>
              <a:t>Dieser Ratgeber enthält Hintergrundinformationen und Tipps unter anderem zum Umgang mit KI-Tools bei der Literaturrecherche: Buck, Isabella (2026): </a:t>
            </a:r>
            <a:r>
              <a:rPr lang="de-DE" sz="2000" i="1" dirty="0"/>
              <a:t>Wissenschaftliches Schreiben mit KI</a:t>
            </a:r>
            <a:r>
              <a:rPr lang="de-DE" sz="2000" dirty="0"/>
              <a:t>. 2. Auflage. UVK.</a:t>
            </a:r>
          </a:p>
          <a:p>
            <a:pPr marL="342900" indent="-342900" algn="l">
              <a:spcBef>
                <a:spcPts val="600"/>
              </a:spcBef>
              <a:spcAft>
                <a:spcPts val="600"/>
              </a:spcAft>
              <a:buFont typeface="Wingdings" panose="05000000000000000000" pitchFamily="2" charset="2"/>
              <a:buChar char="Ø"/>
            </a:pPr>
            <a:endParaRPr lang="de-DE" sz="2000" dirty="0"/>
          </a:p>
        </p:txBody>
      </p:sp>
      <p:sp>
        <p:nvSpPr>
          <p:cNvPr id="4" name="Fußzeilenplatzhalter 3">
            <a:extLst>
              <a:ext uri="{FF2B5EF4-FFF2-40B4-BE49-F238E27FC236}">
                <a16:creationId xmlns:a16="http://schemas.microsoft.com/office/drawing/2014/main" id="{89F72CB7-930E-D4AC-605E-765B3C4350B9}"/>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63A57E89-9EB8-35CC-FB43-B2E1CE13C70C}"/>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87C1AC38-37D7-0E6B-1742-A4D29D1C72ED}"/>
              </a:ext>
            </a:extLst>
          </p:cNvPr>
          <p:cNvSpPr>
            <a:spLocks noGrp="1"/>
          </p:cNvSpPr>
          <p:nvPr>
            <p:ph type="sldNum" sz="quarter" idx="4"/>
          </p:nvPr>
        </p:nvSpPr>
        <p:spPr/>
        <p:txBody>
          <a:bodyPr/>
          <a:lstStyle/>
          <a:p>
            <a:fld id="{B6F15528-21DE-4FAA-801E-634DDDAF4B2B}" type="slidenum">
              <a:rPr lang="de-DE" smtClean="0"/>
              <a:pPr/>
              <a:t>11</a:t>
            </a:fld>
            <a:endParaRPr lang="de-DE" dirty="0"/>
          </a:p>
        </p:txBody>
      </p:sp>
      <p:sp>
        <p:nvSpPr>
          <p:cNvPr id="7" name="Textplatzhalter 6">
            <a:extLst>
              <a:ext uri="{FF2B5EF4-FFF2-40B4-BE49-F238E27FC236}">
                <a16:creationId xmlns:a16="http://schemas.microsoft.com/office/drawing/2014/main" id="{136A3A98-00BD-1AD2-961D-758C08D96147}"/>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337544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5BEAE-8882-4F08-ACD7-F84882AE6899}"/>
              </a:ext>
            </a:extLst>
          </p:cNvPr>
          <p:cNvSpPr>
            <a:spLocks noGrp="1"/>
          </p:cNvSpPr>
          <p:nvPr>
            <p:ph type="title"/>
          </p:nvPr>
        </p:nvSpPr>
        <p:spPr/>
        <p:txBody>
          <a:bodyPr/>
          <a:lstStyle/>
          <a:p>
            <a:r>
              <a:rPr lang="de-DE" dirty="0"/>
              <a:t>1. Lernziele</a:t>
            </a:r>
          </a:p>
        </p:txBody>
      </p:sp>
      <p:sp>
        <p:nvSpPr>
          <p:cNvPr id="3" name="Textplatzhalter 2">
            <a:extLst>
              <a:ext uri="{FF2B5EF4-FFF2-40B4-BE49-F238E27FC236}">
                <a16:creationId xmlns:a16="http://schemas.microsoft.com/office/drawing/2014/main" id="{F76A3008-A65A-4289-80B9-9F0488427485}"/>
              </a:ext>
            </a:extLst>
          </p:cNvPr>
          <p:cNvSpPr>
            <a:spLocks noGrp="1"/>
          </p:cNvSpPr>
          <p:nvPr>
            <p:ph type="body" idx="1"/>
          </p:nvPr>
        </p:nvSpPr>
        <p:spPr>
          <a:xfrm>
            <a:off x="1583705" y="2180861"/>
            <a:ext cx="8799898" cy="307776"/>
          </a:xfrm>
        </p:spPr>
        <p:txBody>
          <a:bodyPr/>
          <a:lstStyle/>
          <a:p>
            <a:pPr lvl="1"/>
            <a:r>
              <a:rPr lang="de-DE" sz="2400" dirty="0"/>
              <a:t>Am Ende dieses Lernnuggets kennen Sie…</a:t>
            </a:r>
          </a:p>
          <a:p>
            <a:pPr marL="668386" lvl="1" indent="-285750">
              <a:buFont typeface="Arial" panose="020B0604020202020204" pitchFamily="34" charset="0"/>
              <a:buChar char="•"/>
            </a:pPr>
            <a:r>
              <a:rPr lang="de-DE" sz="2400" dirty="0"/>
              <a:t>Merkmale und Nutzungsmöglichkeiten von Allrounders, Finders und </a:t>
            </a:r>
            <a:r>
              <a:rPr lang="de-DE" sz="2400" dirty="0" err="1"/>
              <a:t>Connectors</a:t>
            </a:r>
            <a:r>
              <a:rPr lang="de-DE" sz="2400" dirty="0"/>
              <a:t> im Kontext von Literaturrecherche.</a:t>
            </a:r>
          </a:p>
          <a:p>
            <a:pPr marL="668386" lvl="1" indent="-285750">
              <a:buFont typeface="Arial" panose="020B0604020202020204" pitchFamily="34" charset="0"/>
              <a:buChar char="•"/>
            </a:pPr>
            <a:r>
              <a:rPr lang="de-DE" sz="2400" dirty="0"/>
              <a:t>Faktoren, die mit bestimmen, ob der Einsatz von KI-Tools bei der Literaturrecherche in Ihrem Kontext sinnvoll ist oder nicht.</a:t>
            </a:r>
            <a:endParaRPr lang="de-DE" sz="2000" dirty="0"/>
          </a:p>
          <a:p>
            <a:endParaRPr lang="de-DE" dirty="0"/>
          </a:p>
          <a:p>
            <a:endParaRPr lang="de-DE" dirty="0"/>
          </a:p>
        </p:txBody>
      </p:sp>
      <p:sp>
        <p:nvSpPr>
          <p:cNvPr id="4" name="Fußzeilenplatzhalter 3">
            <a:extLst>
              <a:ext uri="{FF2B5EF4-FFF2-40B4-BE49-F238E27FC236}">
                <a16:creationId xmlns:a16="http://schemas.microsoft.com/office/drawing/2014/main" id="{247A0317-4590-4CB0-BF89-0E8E333C4DC2}"/>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AC562862-DE17-437A-ACA4-3522B84AF6C6}"/>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0F0024A4-81FC-4BE3-996B-84D8E409DA01}"/>
              </a:ext>
            </a:extLst>
          </p:cNvPr>
          <p:cNvSpPr>
            <a:spLocks noGrp="1"/>
          </p:cNvSpPr>
          <p:nvPr>
            <p:ph type="sldNum" sz="quarter" idx="4"/>
          </p:nvPr>
        </p:nvSpPr>
        <p:spPr/>
        <p:txBody>
          <a:bodyPr/>
          <a:lstStyle/>
          <a:p>
            <a:fld id="{B6F15528-21DE-4FAA-801E-634DDDAF4B2B}" type="slidenum">
              <a:rPr lang="de-DE" smtClean="0"/>
              <a:pPr/>
              <a:t>2</a:t>
            </a:fld>
            <a:endParaRPr lang="de-DE" dirty="0"/>
          </a:p>
        </p:txBody>
      </p:sp>
      <p:sp>
        <p:nvSpPr>
          <p:cNvPr id="7" name="Textplatzhalter 6">
            <a:extLst>
              <a:ext uri="{FF2B5EF4-FFF2-40B4-BE49-F238E27FC236}">
                <a16:creationId xmlns:a16="http://schemas.microsoft.com/office/drawing/2014/main" id="{DA5D2930-94F1-4EA5-B375-55F69ABA8445}"/>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2585597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4303B-8EDF-0596-94AF-AD5172387C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9859AD-0C9C-BA99-DE22-19EE2868953B}"/>
              </a:ext>
            </a:extLst>
          </p:cNvPr>
          <p:cNvSpPr>
            <a:spLocks noGrp="1"/>
          </p:cNvSpPr>
          <p:nvPr>
            <p:ph type="title"/>
          </p:nvPr>
        </p:nvSpPr>
        <p:spPr>
          <a:xfrm>
            <a:off x="881182" y="1318350"/>
            <a:ext cx="10859916" cy="574516"/>
          </a:xfrm>
        </p:spPr>
        <p:txBody>
          <a:bodyPr/>
          <a:lstStyle/>
          <a:p>
            <a:r>
              <a:rPr lang="de-DE" dirty="0"/>
              <a:t>2. Gruppen von KI-Tools zur Literaturrecherche</a:t>
            </a:r>
          </a:p>
        </p:txBody>
      </p:sp>
      <p:sp>
        <p:nvSpPr>
          <p:cNvPr id="3" name="Textplatzhalter 2">
            <a:extLst>
              <a:ext uri="{FF2B5EF4-FFF2-40B4-BE49-F238E27FC236}">
                <a16:creationId xmlns:a16="http://schemas.microsoft.com/office/drawing/2014/main" id="{74F9CF1E-1972-BD18-CF1E-30FBA20A932E}"/>
              </a:ext>
            </a:extLst>
          </p:cNvPr>
          <p:cNvSpPr>
            <a:spLocks noGrp="1"/>
          </p:cNvSpPr>
          <p:nvPr>
            <p:ph type="body" idx="1"/>
          </p:nvPr>
        </p:nvSpPr>
        <p:spPr>
          <a:xfrm>
            <a:off x="881182" y="2924944"/>
            <a:ext cx="10216895" cy="307776"/>
          </a:xfrm>
        </p:spPr>
        <p:txBody>
          <a:bodyPr/>
          <a:lstStyle/>
          <a:p>
            <a:pPr marL="342900" indent="-342900" algn="l">
              <a:spcBef>
                <a:spcPts val="600"/>
              </a:spcBef>
              <a:spcAft>
                <a:spcPts val="600"/>
              </a:spcAft>
              <a:buFont typeface="Wingdings" panose="05000000000000000000" pitchFamily="2" charset="2"/>
              <a:buChar char="Ø"/>
            </a:pPr>
            <a:r>
              <a:rPr lang="de-DE" sz="2000" dirty="0"/>
              <a:t>KI-integrierende Tools </a:t>
            </a:r>
            <a:r>
              <a:rPr lang="de-DE" sz="2000" b="1" dirty="0"/>
              <a:t>können</a:t>
            </a:r>
            <a:r>
              <a:rPr lang="de-DE" sz="2000" dirty="0"/>
              <a:t> unter bestimmten Bedingungen die Literaturrecherche </a:t>
            </a:r>
            <a:r>
              <a:rPr lang="de-DE" sz="2000" b="1" dirty="0"/>
              <a:t>unterstützen</a:t>
            </a:r>
            <a:r>
              <a:rPr lang="de-DE" sz="2000" dirty="0"/>
              <a:t>. </a:t>
            </a:r>
          </a:p>
          <a:p>
            <a:pPr marL="342900" indent="-342900" algn="l">
              <a:spcBef>
                <a:spcPts val="600"/>
              </a:spcBef>
              <a:spcAft>
                <a:spcPts val="600"/>
              </a:spcAft>
              <a:buFont typeface="Wingdings" panose="05000000000000000000" pitchFamily="2" charset="2"/>
              <a:buChar char="Ø"/>
            </a:pPr>
            <a:r>
              <a:rPr lang="de-DE" sz="2000" dirty="0"/>
              <a:t>Zu unterscheiden ist zwischen</a:t>
            </a:r>
          </a:p>
          <a:p>
            <a:pPr marL="725536" lvl="1" indent="-342900" algn="l">
              <a:spcBef>
                <a:spcPts val="600"/>
              </a:spcBef>
              <a:spcAft>
                <a:spcPts val="600"/>
              </a:spcAft>
              <a:buFont typeface="Wingdings" panose="05000000000000000000" pitchFamily="2" charset="2"/>
              <a:buChar char="Ø"/>
            </a:pPr>
            <a:r>
              <a:rPr lang="de-DE" sz="2000" dirty="0"/>
              <a:t>Allrounder-Tools, z.B. </a:t>
            </a:r>
            <a:r>
              <a:rPr lang="de-DE" sz="2000" dirty="0" err="1"/>
              <a:t>ChatAI</a:t>
            </a:r>
            <a:r>
              <a:rPr lang="de-DE" sz="2000" dirty="0"/>
              <a:t>, ChatGPT</a:t>
            </a:r>
          </a:p>
          <a:p>
            <a:pPr marL="725536" lvl="1" indent="-342900" algn="l">
              <a:spcBef>
                <a:spcPts val="600"/>
              </a:spcBef>
              <a:spcAft>
                <a:spcPts val="600"/>
              </a:spcAft>
              <a:buFont typeface="Wingdings" panose="05000000000000000000" pitchFamily="2" charset="2"/>
              <a:buChar char="Ø"/>
            </a:pPr>
            <a:r>
              <a:rPr lang="de-DE" sz="2000" dirty="0"/>
              <a:t>Finder-Tools, z.B. Consensus, </a:t>
            </a:r>
            <a:r>
              <a:rPr lang="de-DE" sz="2000" dirty="0" err="1"/>
              <a:t>Elicit</a:t>
            </a:r>
            <a:r>
              <a:rPr lang="de-DE" sz="2000" dirty="0"/>
              <a:t>, </a:t>
            </a:r>
            <a:r>
              <a:rPr lang="de-DE" sz="2000" dirty="0" err="1"/>
              <a:t>Undermind</a:t>
            </a:r>
            <a:r>
              <a:rPr lang="de-DE" sz="2000" dirty="0"/>
              <a:t>, Scispace</a:t>
            </a:r>
          </a:p>
          <a:p>
            <a:pPr marL="725536" lvl="1" indent="-342900" algn="l">
              <a:spcBef>
                <a:spcPts val="600"/>
              </a:spcBef>
              <a:spcAft>
                <a:spcPts val="600"/>
              </a:spcAft>
              <a:buFont typeface="Wingdings" panose="05000000000000000000" pitchFamily="2" charset="2"/>
              <a:buChar char="Ø"/>
            </a:pPr>
            <a:r>
              <a:rPr lang="de-DE" sz="2000" dirty="0"/>
              <a:t>Connector-Tools, z.B. Research Rabbit, </a:t>
            </a:r>
            <a:r>
              <a:rPr lang="de-DE" sz="2000" dirty="0" err="1"/>
              <a:t>Connected</a:t>
            </a:r>
            <a:r>
              <a:rPr lang="de-DE" sz="2000" dirty="0"/>
              <a:t> Papers, Litmaps</a:t>
            </a:r>
          </a:p>
        </p:txBody>
      </p:sp>
      <p:sp>
        <p:nvSpPr>
          <p:cNvPr id="4" name="Fußzeilenplatzhalter 3">
            <a:extLst>
              <a:ext uri="{FF2B5EF4-FFF2-40B4-BE49-F238E27FC236}">
                <a16:creationId xmlns:a16="http://schemas.microsoft.com/office/drawing/2014/main" id="{99ED8E78-F384-9CD9-A382-7820E86F8A2B}"/>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E179EBBC-8D77-0718-9B5A-20EA174A1122}"/>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C958FA38-81E9-078A-F4EB-36C469C53903}"/>
              </a:ext>
            </a:extLst>
          </p:cNvPr>
          <p:cNvSpPr>
            <a:spLocks noGrp="1"/>
          </p:cNvSpPr>
          <p:nvPr>
            <p:ph type="sldNum" sz="quarter" idx="4"/>
          </p:nvPr>
        </p:nvSpPr>
        <p:spPr/>
        <p:txBody>
          <a:bodyPr/>
          <a:lstStyle/>
          <a:p>
            <a:fld id="{B6F15528-21DE-4FAA-801E-634DDDAF4B2B}" type="slidenum">
              <a:rPr lang="de-DE" smtClean="0"/>
              <a:pPr/>
              <a:t>3</a:t>
            </a:fld>
            <a:endParaRPr lang="de-DE" dirty="0"/>
          </a:p>
        </p:txBody>
      </p:sp>
      <p:sp>
        <p:nvSpPr>
          <p:cNvPr id="7" name="Textplatzhalter 6">
            <a:extLst>
              <a:ext uri="{FF2B5EF4-FFF2-40B4-BE49-F238E27FC236}">
                <a16:creationId xmlns:a16="http://schemas.microsoft.com/office/drawing/2014/main" id="{BC3E9907-E276-E6D0-63A9-66BB5A5F29D8}"/>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2184618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9B27E-4381-40C2-0077-DF65E3A58C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ADD604-E68E-89C4-6352-0F7F036CD8A7}"/>
              </a:ext>
            </a:extLst>
          </p:cNvPr>
          <p:cNvSpPr>
            <a:spLocks noGrp="1"/>
          </p:cNvSpPr>
          <p:nvPr>
            <p:ph type="title"/>
          </p:nvPr>
        </p:nvSpPr>
        <p:spPr>
          <a:xfrm>
            <a:off x="881182" y="1318350"/>
            <a:ext cx="10859916" cy="574516"/>
          </a:xfrm>
        </p:spPr>
        <p:txBody>
          <a:bodyPr/>
          <a:lstStyle/>
          <a:p>
            <a:r>
              <a:rPr lang="de-DE" dirty="0"/>
              <a:t>2. Gruppen von KI-Tools zur Literaturrecherche</a:t>
            </a:r>
          </a:p>
        </p:txBody>
      </p:sp>
      <p:sp>
        <p:nvSpPr>
          <p:cNvPr id="3" name="Textplatzhalter 2">
            <a:extLst>
              <a:ext uri="{FF2B5EF4-FFF2-40B4-BE49-F238E27FC236}">
                <a16:creationId xmlns:a16="http://schemas.microsoft.com/office/drawing/2014/main" id="{BB7B1977-C98B-0874-BC41-9736DF04EF1B}"/>
              </a:ext>
            </a:extLst>
          </p:cNvPr>
          <p:cNvSpPr>
            <a:spLocks noGrp="1"/>
          </p:cNvSpPr>
          <p:nvPr>
            <p:ph type="body" idx="1"/>
          </p:nvPr>
        </p:nvSpPr>
        <p:spPr>
          <a:xfrm>
            <a:off x="881182" y="2279605"/>
            <a:ext cx="10216895" cy="307776"/>
          </a:xfrm>
        </p:spPr>
        <p:txBody>
          <a:bodyPr/>
          <a:lstStyle/>
          <a:p>
            <a:pPr marL="342900" indent="-342900" algn="just">
              <a:spcBef>
                <a:spcPts val="600"/>
              </a:spcBef>
              <a:spcAft>
                <a:spcPts val="600"/>
              </a:spcAft>
              <a:buFont typeface="Wingdings" panose="05000000000000000000" pitchFamily="2" charset="2"/>
              <a:buChar char="Ø"/>
            </a:pPr>
            <a:r>
              <a:rPr lang="de-DE" sz="2000" dirty="0"/>
              <a:t>Allrounder-Tools </a:t>
            </a:r>
          </a:p>
          <a:p>
            <a:pPr marL="725536" lvl="1" indent="-342900" algn="just">
              <a:spcBef>
                <a:spcPts val="600"/>
              </a:spcBef>
              <a:spcAft>
                <a:spcPts val="600"/>
              </a:spcAft>
              <a:buFont typeface="Wingdings" panose="05000000000000000000" pitchFamily="2" charset="2"/>
              <a:buChar char="Ø"/>
            </a:pPr>
            <a:r>
              <a:rPr lang="de-DE" sz="2000" dirty="0"/>
              <a:t>Textgenerierende Chatbots wie </a:t>
            </a:r>
            <a:r>
              <a:rPr lang="de-DE" sz="2000" dirty="0" err="1"/>
              <a:t>ChatAI</a:t>
            </a:r>
            <a:r>
              <a:rPr lang="de-DE" sz="2000" dirty="0"/>
              <a:t>, ChatGPT</a:t>
            </a:r>
          </a:p>
          <a:p>
            <a:pPr marL="725536" lvl="1" indent="-342900" algn="just">
              <a:spcBef>
                <a:spcPts val="600"/>
              </a:spcBef>
              <a:spcAft>
                <a:spcPts val="600"/>
              </a:spcAft>
              <a:buFont typeface="Wingdings" panose="05000000000000000000" pitchFamily="2" charset="2"/>
              <a:buChar char="Ø"/>
            </a:pPr>
            <a:r>
              <a:rPr lang="de-DE" sz="2000" dirty="0"/>
              <a:t>Nicht auf (wissenschaftliche) Literaturrecherche ausgerichtet </a:t>
            </a:r>
          </a:p>
          <a:p>
            <a:pPr marL="725536" lvl="1" indent="-342900" algn="just">
              <a:spcBef>
                <a:spcPts val="600"/>
              </a:spcBef>
              <a:spcAft>
                <a:spcPts val="600"/>
              </a:spcAft>
              <a:buFont typeface="Wingdings" panose="05000000000000000000" pitchFamily="2" charset="2"/>
              <a:buChar char="Ø"/>
            </a:pPr>
            <a:r>
              <a:rPr lang="de-DE" sz="2000" dirty="0"/>
              <a:t>Greifen oft zusätzlich auf Web und Datenbanken zu</a:t>
            </a:r>
          </a:p>
          <a:p>
            <a:pPr marL="725536" lvl="1" indent="-342900" algn="just">
              <a:spcBef>
                <a:spcPts val="600"/>
              </a:spcBef>
              <a:spcAft>
                <a:spcPts val="600"/>
              </a:spcAft>
              <a:buFont typeface="Wingdings" panose="05000000000000000000" pitchFamily="2" charset="2"/>
              <a:buChar char="Ø"/>
            </a:pPr>
            <a:r>
              <a:rPr lang="de-DE" sz="2000" dirty="0"/>
              <a:t>Literaturrecherche höchstens im Modus „Deep Research“ sinnvoll</a:t>
            </a:r>
          </a:p>
          <a:p>
            <a:pPr marL="725536" lvl="1" indent="-342900" algn="just">
              <a:spcBef>
                <a:spcPts val="600"/>
              </a:spcBef>
              <a:spcAft>
                <a:spcPts val="600"/>
              </a:spcAft>
              <a:buFont typeface="Wingdings" panose="05000000000000000000" pitchFamily="2" charset="2"/>
              <a:buChar char="Ø"/>
            </a:pPr>
            <a:r>
              <a:rPr lang="de-DE" sz="2000" dirty="0"/>
              <a:t>Vorteil: oft kostenfreie Versionen</a:t>
            </a:r>
          </a:p>
          <a:p>
            <a:pPr marL="725536" lvl="1" indent="-342900" algn="just">
              <a:spcBef>
                <a:spcPts val="600"/>
              </a:spcBef>
              <a:spcAft>
                <a:spcPts val="600"/>
              </a:spcAft>
              <a:buFont typeface="Wingdings" panose="05000000000000000000" pitchFamily="2" charset="2"/>
              <a:buChar char="Ø"/>
            </a:pPr>
            <a:r>
              <a:rPr lang="de-DE" sz="2000" dirty="0"/>
              <a:t>Nachteil: Fehler (Halluzinationen) bei Quellenangaben möglich, lange Suchdauer im </a:t>
            </a:r>
            <a:r>
              <a:rPr lang="de-DE" sz="2000" dirty="0" err="1"/>
              <a:t>Researchmodus</a:t>
            </a:r>
            <a:endParaRPr lang="de-DE" sz="2000" dirty="0"/>
          </a:p>
        </p:txBody>
      </p:sp>
      <p:sp>
        <p:nvSpPr>
          <p:cNvPr id="4" name="Fußzeilenplatzhalter 3">
            <a:extLst>
              <a:ext uri="{FF2B5EF4-FFF2-40B4-BE49-F238E27FC236}">
                <a16:creationId xmlns:a16="http://schemas.microsoft.com/office/drawing/2014/main" id="{762AFD14-A5F7-B95C-4D45-392FA3608533}"/>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8F4424E9-4D60-F156-75DE-0EB34CA9F136}"/>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B0B736B9-5BEA-E3F3-6B23-D648BF6FDCA1}"/>
              </a:ext>
            </a:extLst>
          </p:cNvPr>
          <p:cNvSpPr>
            <a:spLocks noGrp="1"/>
          </p:cNvSpPr>
          <p:nvPr>
            <p:ph type="sldNum" sz="quarter" idx="4"/>
          </p:nvPr>
        </p:nvSpPr>
        <p:spPr/>
        <p:txBody>
          <a:bodyPr/>
          <a:lstStyle/>
          <a:p>
            <a:fld id="{B6F15528-21DE-4FAA-801E-634DDDAF4B2B}" type="slidenum">
              <a:rPr lang="de-DE" smtClean="0"/>
              <a:pPr/>
              <a:t>4</a:t>
            </a:fld>
            <a:endParaRPr lang="de-DE" dirty="0"/>
          </a:p>
        </p:txBody>
      </p:sp>
      <p:sp>
        <p:nvSpPr>
          <p:cNvPr id="7" name="Textplatzhalter 6">
            <a:extLst>
              <a:ext uri="{FF2B5EF4-FFF2-40B4-BE49-F238E27FC236}">
                <a16:creationId xmlns:a16="http://schemas.microsoft.com/office/drawing/2014/main" id="{C63C4CFB-D070-A628-386C-35095A118B65}"/>
              </a:ext>
            </a:extLst>
          </p:cNvPr>
          <p:cNvSpPr>
            <a:spLocks noGrp="1"/>
          </p:cNvSpPr>
          <p:nvPr>
            <p:ph type="body" sz="quarter" idx="12"/>
          </p:nvPr>
        </p:nvSpPr>
        <p:spPr/>
        <p:txBody>
          <a:bodyPr/>
          <a:lstStyle/>
          <a:p>
            <a:endParaRPr lang="de-DE"/>
          </a:p>
        </p:txBody>
      </p:sp>
      <p:pic>
        <p:nvPicPr>
          <p:cNvPr id="9" name="Grafik 8">
            <a:extLst>
              <a:ext uri="{FF2B5EF4-FFF2-40B4-BE49-F238E27FC236}">
                <a16:creationId xmlns:a16="http://schemas.microsoft.com/office/drawing/2014/main" id="{81DB5C6A-B05B-61DF-E6E8-B24946E7496C}"/>
              </a:ext>
            </a:extLst>
          </p:cNvPr>
          <p:cNvPicPr>
            <a:picLocks noChangeAspect="1"/>
          </p:cNvPicPr>
          <p:nvPr/>
        </p:nvPicPr>
        <p:blipFill>
          <a:blip r:embed="rId3"/>
          <a:stretch>
            <a:fillRect/>
          </a:stretch>
        </p:blipFill>
        <p:spPr>
          <a:xfrm>
            <a:off x="9331206" y="2480990"/>
            <a:ext cx="1981200" cy="866775"/>
          </a:xfrm>
          <a:prstGeom prst="rect">
            <a:avLst/>
          </a:prstGeom>
        </p:spPr>
      </p:pic>
    </p:spTree>
    <p:extLst>
      <p:ext uri="{BB962C8B-B14F-4D97-AF65-F5344CB8AC3E}">
        <p14:creationId xmlns:p14="http://schemas.microsoft.com/office/powerpoint/2010/main" val="832377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96887-182B-EF4F-79A8-65C35136F3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DCD5EC-3C82-18D6-07E1-629DCB79920B}"/>
              </a:ext>
            </a:extLst>
          </p:cNvPr>
          <p:cNvSpPr>
            <a:spLocks noGrp="1"/>
          </p:cNvSpPr>
          <p:nvPr>
            <p:ph type="title"/>
          </p:nvPr>
        </p:nvSpPr>
        <p:spPr>
          <a:xfrm>
            <a:off x="881182" y="1318350"/>
            <a:ext cx="10859916" cy="574516"/>
          </a:xfrm>
        </p:spPr>
        <p:txBody>
          <a:bodyPr/>
          <a:lstStyle/>
          <a:p>
            <a:r>
              <a:rPr lang="de-DE" dirty="0"/>
              <a:t>2. Gruppen von KI-Tools zur Literaturrecherche</a:t>
            </a:r>
          </a:p>
        </p:txBody>
      </p:sp>
      <p:sp>
        <p:nvSpPr>
          <p:cNvPr id="3" name="Textplatzhalter 2">
            <a:extLst>
              <a:ext uri="{FF2B5EF4-FFF2-40B4-BE49-F238E27FC236}">
                <a16:creationId xmlns:a16="http://schemas.microsoft.com/office/drawing/2014/main" id="{F2822D0F-598F-95E9-2D1B-A2F742D9F286}"/>
              </a:ext>
            </a:extLst>
          </p:cNvPr>
          <p:cNvSpPr>
            <a:spLocks noGrp="1"/>
          </p:cNvSpPr>
          <p:nvPr>
            <p:ph type="body" idx="1"/>
          </p:nvPr>
        </p:nvSpPr>
        <p:spPr>
          <a:xfrm>
            <a:off x="881182" y="2279605"/>
            <a:ext cx="10216895" cy="307776"/>
          </a:xfrm>
        </p:spPr>
        <p:txBody>
          <a:bodyPr/>
          <a:lstStyle/>
          <a:p>
            <a:pPr marL="342900" indent="-342900" algn="just">
              <a:spcBef>
                <a:spcPts val="600"/>
              </a:spcBef>
              <a:spcAft>
                <a:spcPts val="600"/>
              </a:spcAft>
              <a:buFont typeface="Wingdings" panose="05000000000000000000" pitchFamily="2" charset="2"/>
              <a:buChar char="Ø"/>
            </a:pPr>
            <a:r>
              <a:rPr lang="de-DE" sz="2000" dirty="0"/>
              <a:t>Allrounder-Tools </a:t>
            </a:r>
          </a:p>
          <a:p>
            <a:pPr marL="725536" lvl="1" indent="-342900" algn="just">
              <a:spcBef>
                <a:spcPts val="600"/>
              </a:spcBef>
              <a:spcAft>
                <a:spcPts val="600"/>
              </a:spcAft>
              <a:buFont typeface="Wingdings" panose="05000000000000000000" pitchFamily="2" charset="2"/>
              <a:buChar char="Ø"/>
            </a:pPr>
            <a:r>
              <a:rPr lang="de-DE" sz="2000" dirty="0"/>
              <a:t>können helfen, konventionelle Datenbankrecherche vorzubereiten</a:t>
            </a:r>
          </a:p>
          <a:p>
            <a:pPr marL="725536" lvl="1" indent="-342900" algn="just">
              <a:spcBef>
                <a:spcPts val="600"/>
              </a:spcBef>
              <a:spcAft>
                <a:spcPts val="600"/>
              </a:spcAft>
              <a:buFont typeface="Wingdings" panose="05000000000000000000" pitchFamily="2" charset="2"/>
              <a:buChar char="Ø"/>
            </a:pPr>
            <a:r>
              <a:rPr lang="de-DE" sz="2000" dirty="0"/>
              <a:t>Beispielweise mit folgendem Prompt: </a:t>
            </a:r>
          </a:p>
          <a:p>
            <a:pPr lvl="2" algn="just">
              <a:spcBef>
                <a:spcPts val="600"/>
              </a:spcBef>
              <a:spcAft>
                <a:spcPts val="600"/>
              </a:spcAft>
            </a:pPr>
            <a:r>
              <a:rPr lang="de-DE" sz="2000" dirty="0"/>
              <a:t>Ich schreibe eine [Seminar-/Bachelor-/Master-]Arbeit im … Semester im Fach … über… Für meine Literaturrecherche benötige ich geeignete Schlagworte, um in Bibliothekskatalogen und Fachdatenbanken gezielt nach relevanten wissenschaftlichen Quellen zu diesem Thema zu suchen. Bitte erstell mir eine Liste von relevanten Schlagworten in Deutsch und Englisch, die ich für die Suche nutzen kann. Nutze dafür auch die Booleschen Operatoren AND, OR und NOT. Nimm außerdem an den relevanten Stellen eine Trunkierung vor. </a:t>
            </a:r>
          </a:p>
          <a:p>
            <a:pPr lvl="2" algn="just">
              <a:spcBef>
                <a:spcPts val="600"/>
              </a:spcBef>
              <a:spcAft>
                <a:spcPts val="600"/>
              </a:spcAft>
            </a:pPr>
            <a:r>
              <a:rPr lang="de-DE" sz="2000" dirty="0"/>
              <a:t>Beispielprompt leicht verändert aus: Buck, Isabella (2026): Wissenschaftlich schreiben mit KI. S. 172.</a:t>
            </a:r>
          </a:p>
          <a:p>
            <a:pPr lvl="2" algn="just">
              <a:spcBef>
                <a:spcPts val="600"/>
              </a:spcBef>
              <a:spcAft>
                <a:spcPts val="600"/>
              </a:spcAft>
            </a:pPr>
            <a:endParaRPr lang="de-DE" sz="2000" dirty="0"/>
          </a:p>
        </p:txBody>
      </p:sp>
      <p:sp>
        <p:nvSpPr>
          <p:cNvPr id="4" name="Fußzeilenplatzhalter 3">
            <a:extLst>
              <a:ext uri="{FF2B5EF4-FFF2-40B4-BE49-F238E27FC236}">
                <a16:creationId xmlns:a16="http://schemas.microsoft.com/office/drawing/2014/main" id="{C3AE808A-02C1-2CC3-CF8D-E55B2D1F9EE1}"/>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91550A2B-3786-59DB-7BAC-E9A27C945919}"/>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C189C85D-E3FD-683B-BA0E-9BD0EED73513}"/>
              </a:ext>
            </a:extLst>
          </p:cNvPr>
          <p:cNvSpPr>
            <a:spLocks noGrp="1"/>
          </p:cNvSpPr>
          <p:nvPr>
            <p:ph type="sldNum" sz="quarter" idx="4"/>
          </p:nvPr>
        </p:nvSpPr>
        <p:spPr/>
        <p:txBody>
          <a:bodyPr/>
          <a:lstStyle/>
          <a:p>
            <a:fld id="{B6F15528-21DE-4FAA-801E-634DDDAF4B2B}" type="slidenum">
              <a:rPr lang="de-DE" smtClean="0"/>
              <a:pPr/>
              <a:t>5</a:t>
            </a:fld>
            <a:endParaRPr lang="de-DE" dirty="0"/>
          </a:p>
        </p:txBody>
      </p:sp>
      <p:sp>
        <p:nvSpPr>
          <p:cNvPr id="7" name="Textplatzhalter 6">
            <a:extLst>
              <a:ext uri="{FF2B5EF4-FFF2-40B4-BE49-F238E27FC236}">
                <a16:creationId xmlns:a16="http://schemas.microsoft.com/office/drawing/2014/main" id="{A1BBD278-B05A-8178-0C2C-4B25D13D9559}"/>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3177725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1BED8-A7A1-2782-C4D6-7068121CFCE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CED8CC3-4082-6FDB-BC2C-231CCB61458C}"/>
              </a:ext>
            </a:extLst>
          </p:cNvPr>
          <p:cNvSpPr>
            <a:spLocks noGrp="1"/>
          </p:cNvSpPr>
          <p:nvPr>
            <p:ph type="title"/>
          </p:nvPr>
        </p:nvSpPr>
        <p:spPr>
          <a:xfrm>
            <a:off x="881182" y="1318350"/>
            <a:ext cx="10859916" cy="574516"/>
          </a:xfrm>
        </p:spPr>
        <p:txBody>
          <a:bodyPr/>
          <a:lstStyle/>
          <a:p>
            <a:r>
              <a:rPr lang="de-DE" dirty="0"/>
              <a:t>2. Gruppen von KI-Tools zur Literaturrecherche</a:t>
            </a:r>
          </a:p>
        </p:txBody>
      </p:sp>
      <p:sp>
        <p:nvSpPr>
          <p:cNvPr id="3" name="Textplatzhalter 2">
            <a:extLst>
              <a:ext uri="{FF2B5EF4-FFF2-40B4-BE49-F238E27FC236}">
                <a16:creationId xmlns:a16="http://schemas.microsoft.com/office/drawing/2014/main" id="{4E7288A9-2056-CBE0-757A-676D7E89DD3F}"/>
              </a:ext>
            </a:extLst>
          </p:cNvPr>
          <p:cNvSpPr>
            <a:spLocks noGrp="1"/>
          </p:cNvSpPr>
          <p:nvPr>
            <p:ph type="body" idx="1"/>
          </p:nvPr>
        </p:nvSpPr>
        <p:spPr>
          <a:xfrm>
            <a:off x="881182" y="2279605"/>
            <a:ext cx="10216895" cy="307776"/>
          </a:xfrm>
        </p:spPr>
        <p:txBody>
          <a:bodyPr/>
          <a:lstStyle/>
          <a:p>
            <a:pPr marL="342900" indent="-342900" algn="just">
              <a:spcBef>
                <a:spcPts val="600"/>
              </a:spcBef>
              <a:spcAft>
                <a:spcPts val="600"/>
              </a:spcAft>
              <a:buFont typeface="Wingdings" panose="05000000000000000000" pitchFamily="2" charset="2"/>
              <a:buChar char="Ø"/>
            </a:pPr>
            <a:r>
              <a:rPr lang="de-DE" sz="2000" dirty="0"/>
              <a:t>Finder-Tools </a:t>
            </a:r>
          </a:p>
          <a:p>
            <a:pPr marL="725536" lvl="1" indent="-342900" algn="just">
              <a:spcBef>
                <a:spcPts val="600"/>
              </a:spcBef>
              <a:spcAft>
                <a:spcPts val="600"/>
              </a:spcAft>
              <a:buFont typeface="Wingdings" panose="05000000000000000000" pitchFamily="2" charset="2"/>
              <a:buChar char="Ø"/>
            </a:pPr>
            <a:r>
              <a:rPr lang="de-DE" sz="2000" dirty="0"/>
              <a:t>Beispiele: Consensus, </a:t>
            </a:r>
            <a:r>
              <a:rPr lang="de-DE" sz="2000" dirty="0" err="1"/>
              <a:t>Elicit</a:t>
            </a:r>
            <a:r>
              <a:rPr lang="de-DE" sz="2000" dirty="0"/>
              <a:t>, </a:t>
            </a:r>
            <a:r>
              <a:rPr lang="de-DE" sz="2000" dirty="0" err="1"/>
              <a:t>Undermind</a:t>
            </a:r>
            <a:r>
              <a:rPr lang="de-DE" sz="2000" dirty="0"/>
              <a:t>, Scispace</a:t>
            </a:r>
          </a:p>
          <a:p>
            <a:pPr marL="725536" lvl="1" indent="-342900" algn="just">
              <a:spcBef>
                <a:spcPts val="600"/>
              </a:spcBef>
              <a:spcAft>
                <a:spcPts val="600"/>
              </a:spcAft>
              <a:buFont typeface="Wingdings" panose="05000000000000000000" pitchFamily="2" charset="2"/>
              <a:buChar char="Ø"/>
            </a:pPr>
            <a:r>
              <a:rPr lang="de-DE" sz="2000" dirty="0"/>
              <a:t>Funktion: </a:t>
            </a:r>
          </a:p>
          <a:p>
            <a:pPr marL="1108173" lvl="2" indent="-342900" algn="just">
              <a:spcBef>
                <a:spcPts val="600"/>
              </a:spcBef>
              <a:spcAft>
                <a:spcPts val="600"/>
              </a:spcAft>
              <a:buFont typeface="Wingdings" panose="05000000000000000000" pitchFamily="2" charset="2"/>
              <a:buChar char="Ø"/>
            </a:pPr>
            <a:r>
              <a:rPr lang="de-DE" sz="2000" dirty="0"/>
              <a:t>suchen im Gegensatz zu Allrounder-KI-Tools in wissenschaftlichen Datenbanken</a:t>
            </a:r>
          </a:p>
          <a:p>
            <a:pPr marL="1108173" lvl="2" indent="-342900" algn="just">
              <a:spcBef>
                <a:spcPts val="600"/>
              </a:spcBef>
              <a:spcAft>
                <a:spcPts val="600"/>
              </a:spcAft>
              <a:buFont typeface="Wingdings" panose="05000000000000000000" pitchFamily="2" charset="2"/>
              <a:buChar char="Ø"/>
            </a:pPr>
            <a:r>
              <a:rPr lang="de-DE" sz="2000" dirty="0"/>
              <a:t>suchen auf Basis von Schlagwörtern oder (Forschungs-)Frage</a:t>
            </a:r>
          </a:p>
          <a:p>
            <a:pPr marL="1108173" lvl="2" indent="-342900" algn="just">
              <a:spcBef>
                <a:spcPts val="600"/>
              </a:spcBef>
              <a:spcAft>
                <a:spcPts val="600"/>
              </a:spcAft>
              <a:buFont typeface="Wingdings" panose="05000000000000000000" pitchFamily="2" charset="2"/>
              <a:buChar char="Ø"/>
            </a:pPr>
            <a:r>
              <a:rPr lang="de-DE" sz="2000" dirty="0"/>
              <a:t>erstellen oft Zusammenfassungen relevanter Fachartikel</a:t>
            </a:r>
          </a:p>
          <a:p>
            <a:pPr marL="725536" lvl="1" indent="-342900" algn="just">
              <a:spcBef>
                <a:spcPts val="600"/>
              </a:spcBef>
              <a:spcAft>
                <a:spcPts val="600"/>
              </a:spcAft>
              <a:buFont typeface="Wingdings" panose="05000000000000000000" pitchFamily="2" charset="2"/>
              <a:buChar char="Ø"/>
            </a:pPr>
            <a:r>
              <a:rPr lang="de-DE" sz="2000" dirty="0"/>
              <a:t>Geeignet für: Lebens- und Naturwissenschaften – Open-Access-Publikationen auf Englisch</a:t>
            </a:r>
          </a:p>
          <a:p>
            <a:pPr marL="725536" lvl="1" indent="-342900" algn="just">
              <a:spcBef>
                <a:spcPts val="600"/>
              </a:spcBef>
              <a:spcAft>
                <a:spcPts val="600"/>
              </a:spcAft>
              <a:buFont typeface="Wingdings" panose="05000000000000000000" pitchFamily="2" charset="2"/>
              <a:buChar char="Ø"/>
            </a:pPr>
            <a:r>
              <a:rPr lang="de-DE" sz="2000" dirty="0"/>
              <a:t>Weniger geeignet für: Geistes-/Sozial-/Rechtswissenschaften &amp; Theologie – Monografien, nicht Open Access</a:t>
            </a:r>
          </a:p>
        </p:txBody>
      </p:sp>
      <p:sp>
        <p:nvSpPr>
          <p:cNvPr id="4" name="Fußzeilenplatzhalter 3">
            <a:extLst>
              <a:ext uri="{FF2B5EF4-FFF2-40B4-BE49-F238E27FC236}">
                <a16:creationId xmlns:a16="http://schemas.microsoft.com/office/drawing/2014/main" id="{F245497B-883E-A81E-DB44-3E6460217F4A}"/>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F1878F00-603A-AA83-E4D6-40EEA51A1BE0}"/>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B7A23ADB-EADA-8CFD-3A6C-0D7D76874ED0}"/>
              </a:ext>
            </a:extLst>
          </p:cNvPr>
          <p:cNvSpPr>
            <a:spLocks noGrp="1"/>
          </p:cNvSpPr>
          <p:nvPr>
            <p:ph type="sldNum" sz="quarter" idx="4"/>
          </p:nvPr>
        </p:nvSpPr>
        <p:spPr/>
        <p:txBody>
          <a:bodyPr/>
          <a:lstStyle/>
          <a:p>
            <a:fld id="{B6F15528-21DE-4FAA-801E-634DDDAF4B2B}" type="slidenum">
              <a:rPr lang="de-DE" smtClean="0"/>
              <a:pPr/>
              <a:t>6</a:t>
            </a:fld>
            <a:endParaRPr lang="de-DE" dirty="0"/>
          </a:p>
        </p:txBody>
      </p:sp>
      <p:sp>
        <p:nvSpPr>
          <p:cNvPr id="7" name="Textplatzhalter 6">
            <a:extLst>
              <a:ext uri="{FF2B5EF4-FFF2-40B4-BE49-F238E27FC236}">
                <a16:creationId xmlns:a16="http://schemas.microsoft.com/office/drawing/2014/main" id="{D6C124B0-E610-BA39-BFAF-7BC9114B8AC9}"/>
              </a:ext>
            </a:extLst>
          </p:cNvPr>
          <p:cNvSpPr>
            <a:spLocks noGrp="1"/>
          </p:cNvSpPr>
          <p:nvPr>
            <p:ph type="body" sz="quarter" idx="12"/>
          </p:nvPr>
        </p:nvSpPr>
        <p:spPr/>
        <p:txBody>
          <a:bodyPr/>
          <a:lstStyle/>
          <a:p>
            <a:endParaRPr lang="de-DE"/>
          </a:p>
        </p:txBody>
      </p:sp>
      <p:pic>
        <p:nvPicPr>
          <p:cNvPr id="11" name="Grafik 10">
            <a:extLst>
              <a:ext uri="{FF2B5EF4-FFF2-40B4-BE49-F238E27FC236}">
                <a16:creationId xmlns:a16="http://schemas.microsoft.com/office/drawing/2014/main" id="{E933E537-80B0-016E-03EE-9C8838E15B42}"/>
              </a:ext>
            </a:extLst>
          </p:cNvPr>
          <p:cNvPicPr>
            <a:picLocks noChangeAspect="1"/>
          </p:cNvPicPr>
          <p:nvPr/>
        </p:nvPicPr>
        <p:blipFill>
          <a:blip r:embed="rId3"/>
          <a:stretch>
            <a:fillRect/>
          </a:stretch>
        </p:blipFill>
        <p:spPr>
          <a:xfrm>
            <a:off x="8689082" y="2338762"/>
            <a:ext cx="1000125" cy="333375"/>
          </a:xfrm>
          <a:prstGeom prst="rect">
            <a:avLst/>
          </a:prstGeom>
        </p:spPr>
      </p:pic>
      <p:pic>
        <p:nvPicPr>
          <p:cNvPr id="13" name="Grafik 12">
            <a:extLst>
              <a:ext uri="{FF2B5EF4-FFF2-40B4-BE49-F238E27FC236}">
                <a16:creationId xmlns:a16="http://schemas.microsoft.com/office/drawing/2014/main" id="{BB1DB832-16D7-427C-FC70-8A1D232E54FB}"/>
              </a:ext>
            </a:extLst>
          </p:cNvPr>
          <p:cNvPicPr>
            <a:picLocks noChangeAspect="1"/>
          </p:cNvPicPr>
          <p:nvPr/>
        </p:nvPicPr>
        <p:blipFill>
          <a:blip r:embed="rId4"/>
          <a:stretch>
            <a:fillRect/>
          </a:stretch>
        </p:blipFill>
        <p:spPr>
          <a:xfrm>
            <a:off x="9009713" y="2929108"/>
            <a:ext cx="1657350" cy="287437"/>
          </a:xfrm>
          <a:prstGeom prst="rect">
            <a:avLst/>
          </a:prstGeom>
        </p:spPr>
      </p:pic>
      <p:pic>
        <p:nvPicPr>
          <p:cNvPr id="15" name="Grafik 14">
            <a:extLst>
              <a:ext uri="{FF2B5EF4-FFF2-40B4-BE49-F238E27FC236}">
                <a16:creationId xmlns:a16="http://schemas.microsoft.com/office/drawing/2014/main" id="{4041E112-6872-57ED-7488-B21ADFBB5FDB}"/>
              </a:ext>
            </a:extLst>
          </p:cNvPr>
          <p:cNvPicPr>
            <a:picLocks noChangeAspect="1"/>
          </p:cNvPicPr>
          <p:nvPr/>
        </p:nvPicPr>
        <p:blipFill>
          <a:blip r:embed="rId5"/>
          <a:stretch>
            <a:fillRect/>
          </a:stretch>
        </p:blipFill>
        <p:spPr>
          <a:xfrm>
            <a:off x="9847757" y="2437166"/>
            <a:ext cx="1657350" cy="514350"/>
          </a:xfrm>
          <a:prstGeom prst="rect">
            <a:avLst/>
          </a:prstGeom>
        </p:spPr>
      </p:pic>
    </p:spTree>
    <p:extLst>
      <p:ext uri="{BB962C8B-B14F-4D97-AF65-F5344CB8AC3E}">
        <p14:creationId xmlns:p14="http://schemas.microsoft.com/office/powerpoint/2010/main" val="3957567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D9A73-AA9F-7507-8BA9-0EF67C9E613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F87A59-F99C-0B44-485E-416D327C347E}"/>
              </a:ext>
            </a:extLst>
          </p:cNvPr>
          <p:cNvSpPr>
            <a:spLocks noGrp="1"/>
          </p:cNvSpPr>
          <p:nvPr>
            <p:ph type="title"/>
          </p:nvPr>
        </p:nvSpPr>
        <p:spPr>
          <a:xfrm>
            <a:off x="881182" y="1318350"/>
            <a:ext cx="10859916" cy="574516"/>
          </a:xfrm>
        </p:spPr>
        <p:txBody>
          <a:bodyPr/>
          <a:lstStyle/>
          <a:p>
            <a:r>
              <a:rPr lang="de-DE" dirty="0"/>
              <a:t>2. Gruppen von KI-Tools zur Literaturrecherche</a:t>
            </a:r>
          </a:p>
        </p:txBody>
      </p:sp>
      <p:sp>
        <p:nvSpPr>
          <p:cNvPr id="3" name="Textplatzhalter 2">
            <a:extLst>
              <a:ext uri="{FF2B5EF4-FFF2-40B4-BE49-F238E27FC236}">
                <a16:creationId xmlns:a16="http://schemas.microsoft.com/office/drawing/2014/main" id="{2439952F-0226-9BD7-FC70-55834C634388}"/>
              </a:ext>
            </a:extLst>
          </p:cNvPr>
          <p:cNvSpPr>
            <a:spLocks noGrp="1"/>
          </p:cNvSpPr>
          <p:nvPr>
            <p:ph type="body" idx="1"/>
          </p:nvPr>
        </p:nvSpPr>
        <p:spPr>
          <a:xfrm>
            <a:off x="881183" y="2279604"/>
            <a:ext cx="6439748" cy="574515"/>
          </a:xfrm>
        </p:spPr>
        <p:txBody>
          <a:bodyPr/>
          <a:lstStyle/>
          <a:p>
            <a:pPr marL="342900" indent="-342900" algn="just">
              <a:spcBef>
                <a:spcPts val="600"/>
              </a:spcBef>
              <a:spcAft>
                <a:spcPts val="600"/>
              </a:spcAft>
              <a:buFont typeface="Wingdings" panose="05000000000000000000" pitchFamily="2" charset="2"/>
              <a:buChar char="Ø"/>
            </a:pPr>
            <a:r>
              <a:rPr lang="de-DE" sz="2000" dirty="0"/>
              <a:t>Connector-Tools </a:t>
            </a:r>
          </a:p>
          <a:p>
            <a:pPr marL="725536" lvl="1" indent="-342900" algn="just">
              <a:spcBef>
                <a:spcPts val="600"/>
              </a:spcBef>
              <a:spcAft>
                <a:spcPts val="600"/>
              </a:spcAft>
              <a:buFont typeface="Wingdings" panose="05000000000000000000" pitchFamily="2" charset="2"/>
              <a:buChar char="Ø"/>
            </a:pPr>
            <a:r>
              <a:rPr lang="de-DE" sz="2000" dirty="0"/>
              <a:t>Beispiele: Research Rabbit, </a:t>
            </a:r>
            <a:r>
              <a:rPr lang="de-DE" sz="2000" dirty="0" err="1"/>
              <a:t>Connected</a:t>
            </a:r>
            <a:r>
              <a:rPr lang="de-DE" sz="2000" dirty="0"/>
              <a:t> Papers, Litmaps</a:t>
            </a:r>
          </a:p>
          <a:p>
            <a:pPr marL="725536" lvl="1" indent="-342900" algn="just">
              <a:spcBef>
                <a:spcPts val="600"/>
              </a:spcBef>
              <a:spcAft>
                <a:spcPts val="600"/>
              </a:spcAft>
              <a:buFont typeface="Wingdings" panose="05000000000000000000" pitchFamily="2" charset="2"/>
              <a:buChar char="Ø"/>
            </a:pPr>
            <a:r>
              <a:rPr lang="de-DE" sz="2000" dirty="0"/>
              <a:t>Funktion: </a:t>
            </a:r>
          </a:p>
          <a:p>
            <a:pPr marL="1108173" lvl="2" indent="-342900" algn="just">
              <a:spcBef>
                <a:spcPts val="600"/>
              </a:spcBef>
              <a:spcAft>
                <a:spcPts val="600"/>
              </a:spcAft>
              <a:buFont typeface="Wingdings" panose="05000000000000000000" pitchFamily="2" charset="2"/>
              <a:buChar char="Ø"/>
            </a:pPr>
            <a:r>
              <a:rPr lang="de-DE" sz="2000" dirty="0"/>
              <a:t>Erstellen ausgehend von einem Fachartikel visuelle interaktive Karten von Publikationsnetzwerken</a:t>
            </a:r>
          </a:p>
          <a:p>
            <a:pPr marL="1108173" lvl="2" indent="-342900" algn="just">
              <a:spcBef>
                <a:spcPts val="600"/>
              </a:spcBef>
              <a:spcAft>
                <a:spcPts val="600"/>
              </a:spcAft>
              <a:buFont typeface="Wingdings" panose="05000000000000000000" pitchFamily="2" charset="2"/>
              <a:buChar char="Ø"/>
            </a:pPr>
            <a:r>
              <a:rPr lang="de-DE" sz="2000" dirty="0"/>
              <a:t>Publikationsnetzwerke zeigen Zitationen und thematische Nähe an</a:t>
            </a:r>
          </a:p>
          <a:p>
            <a:pPr marL="725536" lvl="1" indent="-342900" algn="just">
              <a:spcBef>
                <a:spcPts val="600"/>
              </a:spcBef>
              <a:spcAft>
                <a:spcPts val="600"/>
              </a:spcAft>
              <a:buFont typeface="Wingdings" panose="05000000000000000000" pitchFamily="2" charset="2"/>
              <a:buChar char="Ø"/>
            </a:pPr>
            <a:r>
              <a:rPr lang="de-DE" sz="2000" dirty="0"/>
              <a:t>Voraussetzung für Nutzung: Mindestens ein für eigenes Thema zentraler Fachartikel bekannt</a:t>
            </a:r>
          </a:p>
          <a:p>
            <a:pPr marL="725536" lvl="1" indent="-342900" algn="just">
              <a:spcBef>
                <a:spcPts val="600"/>
              </a:spcBef>
              <a:spcAft>
                <a:spcPts val="600"/>
              </a:spcAft>
              <a:buFont typeface="Wingdings" panose="05000000000000000000" pitchFamily="2" charset="2"/>
              <a:buChar char="Ø"/>
            </a:pPr>
            <a:r>
              <a:rPr lang="de-DE" sz="2000" dirty="0"/>
              <a:t>Ähnliche Fächereignung wie bei Connector-Tools</a:t>
            </a:r>
          </a:p>
        </p:txBody>
      </p:sp>
      <p:sp>
        <p:nvSpPr>
          <p:cNvPr id="4" name="Fußzeilenplatzhalter 3">
            <a:extLst>
              <a:ext uri="{FF2B5EF4-FFF2-40B4-BE49-F238E27FC236}">
                <a16:creationId xmlns:a16="http://schemas.microsoft.com/office/drawing/2014/main" id="{BC22748A-FDB3-4EC4-1525-56EFC7D65806}"/>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13A75452-1A4B-A45C-E57E-984040063187}"/>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3D208B2A-230A-F8FB-7051-E667A1527501}"/>
              </a:ext>
            </a:extLst>
          </p:cNvPr>
          <p:cNvSpPr>
            <a:spLocks noGrp="1"/>
          </p:cNvSpPr>
          <p:nvPr>
            <p:ph type="sldNum" sz="quarter" idx="4"/>
          </p:nvPr>
        </p:nvSpPr>
        <p:spPr/>
        <p:txBody>
          <a:bodyPr/>
          <a:lstStyle/>
          <a:p>
            <a:fld id="{B6F15528-21DE-4FAA-801E-634DDDAF4B2B}" type="slidenum">
              <a:rPr lang="de-DE" smtClean="0"/>
              <a:pPr/>
              <a:t>7</a:t>
            </a:fld>
            <a:endParaRPr lang="de-DE" dirty="0"/>
          </a:p>
        </p:txBody>
      </p:sp>
      <p:sp>
        <p:nvSpPr>
          <p:cNvPr id="7" name="Textplatzhalter 6">
            <a:extLst>
              <a:ext uri="{FF2B5EF4-FFF2-40B4-BE49-F238E27FC236}">
                <a16:creationId xmlns:a16="http://schemas.microsoft.com/office/drawing/2014/main" id="{58494791-1794-45E1-6402-51C84E734DA6}"/>
              </a:ext>
            </a:extLst>
          </p:cNvPr>
          <p:cNvSpPr>
            <a:spLocks noGrp="1"/>
          </p:cNvSpPr>
          <p:nvPr>
            <p:ph type="body" sz="quarter" idx="12"/>
          </p:nvPr>
        </p:nvSpPr>
        <p:spPr/>
        <p:txBody>
          <a:bodyPr/>
          <a:lstStyle/>
          <a:p>
            <a:endParaRPr lang="de-DE"/>
          </a:p>
        </p:txBody>
      </p:sp>
      <p:pic>
        <p:nvPicPr>
          <p:cNvPr id="9" name="Grafik 8">
            <a:extLst>
              <a:ext uri="{FF2B5EF4-FFF2-40B4-BE49-F238E27FC236}">
                <a16:creationId xmlns:a16="http://schemas.microsoft.com/office/drawing/2014/main" id="{AEA40C41-651D-7E5D-B083-39E9616250E8}"/>
              </a:ext>
            </a:extLst>
          </p:cNvPr>
          <p:cNvPicPr>
            <a:picLocks noChangeAspect="1"/>
          </p:cNvPicPr>
          <p:nvPr/>
        </p:nvPicPr>
        <p:blipFill>
          <a:blip r:embed="rId3"/>
          <a:stretch>
            <a:fillRect/>
          </a:stretch>
        </p:blipFill>
        <p:spPr>
          <a:xfrm>
            <a:off x="7446474" y="2783534"/>
            <a:ext cx="4727644" cy="2756116"/>
          </a:xfrm>
          <a:prstGeom prst="rect">
            <a:avLst/>
          </a:prstGeom>
        </p:spPr>
      </p:pic>
      <p:sp>
        <p:nvSpPr>
          <p:cNvPr id="10" name="Textfeld 9">
            <a:extLst>
              <a:ext uri="{FF2B5EF4-FFF2-40B4-BE49-F238E27FC236}">
                <a16:creationId xmlns:a16="http://schemas.microsoft.com/office/drawing/2014/main" id="{9F3D36DD-AC9C-B92E-ECD6-8F32C9A2FD2B}"/>
              </a:ext>
            </a:extLst>
          </p:cNvPr>
          <p:cNvSpPr txBox="1"/>
          <p:nvPr/>
        </p:nvSpPr>
        <p:spPr>
          <a:xfrm>
            <a:off x="10795208" y="5555693"/>
            <a:ext cx="1373196" cy="318100"/>
          </a:xfrm>
          <a:prstGeom prst="rect">
            <a:avLst/>
          </a:prstGeom>
          <a:noFill/>
        </p:spPr>
        <p:txBody>
          <a:bodyPr wrap="none" rtlCol="0">
            <a:spAutoFit/>
          </a:bodyPr>
          <a:lstStyle/>
          <a:p>
            <a:r>
              <a:rPr lang="de-DE" dirty="0"/>
              <a:t>Quelle: Litmaps</a:t>
            </a:r>
          </a:p>
        </p:txBody>
      </p:sp>
    </p:spTree>
    <p:extLst>
      <p:ext uri="{BB962C8B-B14F-4D97-AF65-F5344CB8AC3E}">
        <p14:creationId xmlns:p14="http://schemas.microsoft.com/office/powerpoint/2010/main" val="613204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21FDF-D951-C62C-78AC-C413DB7368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350300-80C3-706F-9729-4289607FCE1D}"/>
              </a:ext>
            </a:extLst>
          </p:cNvPr>
          <p:cNvSpPr>
            <a:spLocks noGrp="1"/>
          </p:cNvSpPr>
          <p:nvPr>
            <p:ph type="title"/>
          </p:nvPr>
        </p:nvSpPr>
        <p:spPr>
          <a:xfrm>
            <a:off x="881182" y="1318350"/>
            <a:ext cx="11192276" cy="574516"/>
          </a:xfrm>
        </p:spPr>
        <p:txBody>
          <a:bodyPr/>
          <a:lstStyle/>
          <a:p>
            <a:r>
              <a:rPr lang="de-DE" dirty="0"/>
              <a:t>3. KI-Tools zur Literaturrecherche: Einschränkungen und Fazit</a:t>
            </a:r>
          </a:p>
        </p:txBody>
      </p:sp>
      <p:sp>
        <p:nvSpPr>
          <p:cNvPr id="3" name="Textplatzhalter 2">
            <a:extLst>
              <a:ext uri="{FF2B5EF4-FFF2-40B4-BE49-F238E27FC236}">
                <a16:creationId xmlns:a16="http://schemas.microsoft.com/office/drawing/2014/main" id="{4B1D9C4F-6831-A77B-110A-C370E86520A5}"/>
              </a:ext>
            </a:extLst>
          </p:cNvPr>
          <p:cNvSpPr>
            <a:spLocks noGrp="1"/>
          </p:cNvSpPr>
          <p:nvPr>
            <p:ph type="body" idx="1"/>
          </p:nvPr>
        </p:nvSpPr>
        <p:spPr>
          <a:xfrm>
            <a:off x="881182" y="2996952"/>
            <a:ext cx="10216895" cy="307776"/>
          </a:xfrm>
        </p:spPr>
        <p:txBody>
          <a:bodyPr/>
          <a:lstStyle/>
          <a:p>
            <a:pPr marL="342900" indent="-342900" algn="just">
              <a:spcBef>
                <a:spcPts val="600"/>
              </a:spcBef>
              <a:spcAft>
                <a:spcPts val="600"/>
              </a:spcAft>
              <a:buFont typeface="Wingdings" panose="05000000000000000000" pitchFamily="2" charset="2"/>
              <a:buChar char="Ø"/>
            </a:pPr>
            <a:r>
              <a:rPr lang="de-DE" sz="2000" dirty="0"/>
              <a:t>Generelle Einschränkungen KI-basierter Literaturrecherchetools:</a:t>
            </a:r>
          </a:p>
          <a:p>
            <a:pPr marL="725536" lvl="1" indent="-342900" algn="just">
              <a:spcBef>
                <a:spcPts val="600"/>
              </a:spcBef>
              <a:spcAft>
                <a:spcPts val="600"/>
              </a:spcAft>
              <a:buFont typeface="Wingdings" panose="05000000000000000000" pitchFamily="2" charset="2"/>
              <a:buChar char="Ø"/>
            </a:pPr>
            <a:r>
              <a:rPr lang="de-DE" sz="2000" dirty="0"/>
              <a:t>Teilweise kostenpflichtig</a:t>
            </a:r>
          </a:p>
          <a:p>
            <a:pPr marL="725536" lvl="1" indent="-342900" algn="just">
              <a:spcBef>
                <a:spcPts val="600"/>
              </a:spcBef>
              <a:spcAft>
                <a:spcPts val="600"/>
              </a:spcAft>
              <a:buFont typeface="Wingdings" panose="05000000000000000000" pitchFamily="2" charset="2"/>
              <a:buChar char="Ø"/>
            </a:pPr>
            <a:r>
              <a:rPr lang="de-DE" sz="2000" dirty="0"/>
              <a:t>Datenschutz nicht immer gegeben</a:t>
            </a:r>
          </a:p>
          <a:p>
            <a:pPr marL="725536" lvl="1" indent="-342900" algn="just">
              <a:spcBef>
                <a:spcPts val="600"/>
              </a:spcBef>
              <a:spcAft>
                <a:spcPts val="600"/>
              </a:spcAft>
              <a:buFont typeface="Wingdings" panose="05000000000000000000" pitchFamily="2" charset="2"/>
              <a:buChar char="Ø"/>
            </a:pPr>
            <a:r>
              <a:rPr lang="de-DE" sz="2000" dirty="0"/>
              <a:t>KI-generierte Zusammenfassungen bisweilen fehlerhaft/verzerrend</a:t>
            </a:r>
          </a:p>
          <a:p>
            <a:pPr marL="725536" lvl="1" indent="-342900" algn="just">
              <a:spcBef>
                <a:spcPts val="600"/>
              </a:spcBef>
              <a:spcAft>
                <a:spcPts val="600"/>
              </a:spcAft>
              <a:buFont typeface="Wingdings" panose="05000000000000000000" pitchFamily="2" charset="2"/>
              <a:buChar char="Ø"/>
            </a:pPr>
            <a:r>
              <a:rPr lang="de-DE" sz="2000" dirty="0"/>
              <a:t>Zeitersparnis gegenüber konventioneller Datenbankrecherche fraglich</a:t>
            </a:r>
          </a:p>
        </p:txBody>
      </p:sp>
      <p:sp>
        <p:nvSpPr>
          <p:cNvPr id="4" name="Fußzeilenplatzhalter 3">
            <a:extLst>
              <a:ext uri="{FF2B5EF4-FFF2-40B4-BE49-F238E27FC236}">
                <a16:creationId xmlns:a16="http://schemas.microsoft.com/office/drawing/2014/main" id="{0C19B7ED-184A-B275-5042-BA38B553850C}"/>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41799A7E-BFD2-1984-47DC-F6E92B446A78}"/>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8C89CC10-B6B5-50B9-2BE6-1D232BFE2C1D}"/>
              </a:ext>
            </a:extLst>
          </p:cNvPr>
          <p:cNvSpPr>
            <a:spLocks noGrp="1"/>
          </p:cNvSpPr>
          <p:nvPr>
            <p:ph type="sldNum" sz="quarter" idx="4"/>
          </p:nvPr>
        </p:nvSpPr>
        <p:spPr/>
        <p:txBody>
          <a:bodyPr/>
          <a:lstStyle/>
          <a:p>
            <a:fld id="{B6F15528-21DE-4FAA-801E-634DDDAF4B2B}" type="slidenum">
              <a:rPr lang="de-DE" smtClean="0"/>
              <a:pPr/>
              <a:t>8</a:t>
            </a:fld>
            <a:endParaRPr lang="de-DE" dirty="0"/>
          </a:p>
        </p:txBody>
      </p:sp>
      <p:sp>
        <p:nvSpPr>
          <p:cNvPr id="7" name="Textplatzhalter 6">
            <a:extLst>
              <a:ext uri="{FF2B5EF4-FFF2-40B4-BE49-F238E27FC236}">
                <a16:creationId xmlns:a16="http://schemas.microsoft.com/office/drawing/2014/main" id="{177EBB7E-9141-59A5-B31B-0EADCBC6C4ED}"/>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594461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3CD27-4887-51ED-F9E6-173BDAAC732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E0C04F-6855-8939-DEA6-BE29E780193C}"/>
              </a:ext>
            </a:extLst>
          </p:cNvPr>
          <p:cNvSpPr>
            <a:spLocks noGrp="1"/>
          </p:cNvSpPr>
          <p:nvPr>
            <p:ph type="title"/>
          </p:nvPr>
        </p:nvSpPr>
        <p:spPr/>
        <p:txBody>
          <a:bodyPr/>
          <a:lstStyle/>
          <a:p>
            <a:r>
              <a:rPr lang="de-DE" dirty="0"/>
              <a:t>3. KI-Tools zur Literaturrecherche: Einschränkungen und Fazit</a:t>
            </a:r>
          </a:p>
        </p:txBody>
      </p:sp>
      <p:sp>
        <p:nvSpPr>
          <p:cNvPr id="3" name="Textplatzhalter 2">
            <a:extLst>
              <a:ext uri="{FF2B5EF4-FFF2-40B4-BE49-F238E27FC236}">
                <a16:creationId xmlns:a16="http://schemas.microsoft.com/office/drawing/2014/main" id="{A81CC31C-F681-B63E-A6F0-88EBA0F63913}"/>
              </a:ext>
            </a:extLst>
          </p:cNvPr>
          <p:cNvSpPr>
            <a:spLocks noGrp="1"/>
          </p:cNvSpPr>
          <p:nvPr>
            <p:ph type="body" idx="1"/>
          </p:nvPr>
        </p:nvSpPr>
        <p:spPr>
          <a:xfrm>
            <a:off x="881182" y="2996952"/>
            <a:ext cx="10216895" cy="307776"/>
          </a:xfrm>
        </p:spPr>
        <p:txBody>
          <a:bodyPr/>
          <a:lstStyle/>
          <a:p>
            <a:pPr marL="342900" indent="-342900" algn="l">
              <a:spcBef>
                <a:spcPts val="600"/>
              </a:spcBef>
              <a:spcAft>
                <a:spcPts val="600"/>
              </a:spcAft>
              <a:buFont typeface="Wingdings" panose="05000000000000000000" pitchFamily="2" charset="2"/>
              <a:buChar char="Ø"/>
            </a:pPr>
            <a:r>
              <a:rPr lang="de-DE" sz="2000" dirty="0"/>
              <a:t>Mögliches Fazit zu KI-basierten Literaturrecherchetools:</a:t>
            </a:r>
          </a:p>
          <a:p>
            <a:pPr marL="725536" lvl="1" indent="-342900" algn="l">
              <a:spcBef>
                <a:spcPts val="600"/>
              </a:spcBef>
              <a:spcAft>
                <a:spcPts val="600"/>
              </a:spcAft>
              <a:buFont typeface="Wingdings" panose="05000000000000000000" pitchFamily="2" charset="2"/>
              <a:buChar char="Ø"/>
            </a:pPr>
            <a:r>
              <a:rPr lang="de-DE" sz="2000" dirty="0"/>
              <a:t>Viele Tools, viele Versprechen</a:t>
            </a:r>
          </a:p>
          <a:p>
            <a:pPr marL="725536" lvl="1" indent="-342900" algn="l">
              <a:spcBef>
                <a:spcPts val="600"/>
              </a:spcBef>
              <a:spcAft>
                <a:spcPts val="600"/>
              </a:spcAft>
              <a:buFont typeface="Wingdings" panose="05000000000000000000" pitchFamily="2" charset="2"/>
              <a:buChar char="Ø"/>
            </a:pPr>
            <a:r>
              <a:rPr lang="de-DE" sz="2000" dirty="0"/>
              <a:t>Aktuell noch zahlreiche Einschränkungen, insbesondere außerhalb der Natur- und Lebenswissenschaften</a:t>
            </a:r>
          </a:p>
          <a:p>
            <a:pPr marL="725536" lvl="1" indent="-342900" algn="l">
              <a:spcBef>
                <a:spcPts val="600"/>
              </a:spcBef>
              <a:spcAft>
                <a:spcPts val="600"/>
              </a:spcAft>
              <a:buFont typeface="Wingdings" panose="05000000000000000000" pitchFamily="2" charset="2"/>
              <a:buChar char="Ø"/>
            </a:pPr>
            <a:r>
              <a:rPr lang="de-DE" sz="2000" dirty="0"/>
              <a:t>in Kombination mit konventioneller Datenbankrecherche für manche Fächer/Themen sinnvoll</a:t>
            </a:r>
          </a:p>
        </p:txBody>
      </p:sp>
      <p:sp>
        <p:nvSpPr>
          <p:cNvPr id="4" name="Fußzeilenplatzhalter 3">
            <a:extLst>
              <a:ext uri="{FF2B5EF4-FFF2-40B4-BE49-F238E27FC236}">
                <a16:creationId xmlns:a16="http://schemas.microsoft.com/office/drawing/2014/main" id="{5588B899-1DDA-E509-A0DE-CA16683B405F}"/>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21CF05CF-77CC-0B74-53A6-F2D5031EED89}"/>
              </a:ext>
            </a:extLst>
          </p:cNvPr>
          <p:cNvSpPr>
            <a:spLocks noGrp="1"/>
          </p:cNvSpPr>
          <p:nvPr>
            <p:ph type="dt" sz="half" idx="2"/>
          </p:nvPr>
        </p:nvSpPr>
        <p:spPr/>
        <p:txBody>
          <a:bodyPr/>
          <a:lstStyle/>
          <a:p>
            <a:fld id="{ACF5EF15-2C16-6A49-87B6-C5AFB945A04B}" type="datetime1">
              <a:rPr lang="de-DE" smtClean="0"/>
              <a:pPr/>
              <a:t>17.04.2026</a:t>
            </a:fld>
            <a:endParaRPr lang="en-US" dirty="0"/>
          </a:p>
        </p:txBody>
      </p:sp>
      <p:sp>
        <p:nvSpPr>
          <p:cNvPr id="6" name="Foliennummernplatzhalter 5">
            <a:extLst>
              <a:ext uri="{FF2B5EF4-FFF2-40B4-BE49-F238E27FC236}">
                <a16:creationId xmlns:a16="http://schemas.microsoft.com/office/drawing/2014/main" id="{ED1C6421-65E1-0BE7-6688-FB71B2306B18}"/>
              </a:ext>
            </a:extLst>
          </p:cNvPr>
          <p:cNvSpPr>
            <a:spLocks noGrp="1"/>
          </p:cNvSpPr>
          <p:nvPr>
            <p:ph type="sldNum" sz="quarter" idx="4"/>
          </p:nvPr>
        </p:nvSpPr>
        <p:spPr/>
        <p:txBody>
          <a:bodyPr/>
          <a:lstStyle/>
          <a:p>
            <a:fld id="{B6F15528-21DE-4FAA-801E-634DDDAF4B2B}" type="slidenum">
              <a:rPr lang="de-DE" smtClean="0"/>
              <a:pPr/>
              <a:t>9</a:t>
            </a:fld>
            <a:endParaRPr lang="de-DE" dirty="0"/>
          </a:p>
        </p:txBody>
      </p:sp>
      <p:sp>
        <p:nvSpPr>
          <p:cNvPr id="7" name="Textplatzhalter 6">
            <a:extLst>
              <a:ext uri="{FF2B5EF4-FFF2-40B4-BE49-F238E27FC236}">
                <a16:creationId xmlns:a16="http://schemas.microsoft.com/office/drawing/2014/main" id="{BC4CC504-50EF-249B-A001-9B57D5573B78}"/>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882238161"/>
      </p:ext>
    </p:extLst>
  </p:cSld>
  <p:clrMapOvr>
    <a:masterClrMapping/>
  </p:clrMapOvr>
</p:sld>
</file>

<file path=ppt/theme/theme1.xml><?xml version="1.0" encoding="utf-8"?>
<a:theme xmlns:a="http://schemas.openxmlformats.org/drawingml/2006/main" name="Office Theme">
  <a:themeElements>
    <a:clrScheme name="Farben Uni Göttingen">
      <a:dk1>
        <a:sysClr val="windowText" lastClr="000000"/>
      </a:dk1>
      <a:lt1>
        <a:sysClr val="window" lastClr="FFFFFF"/>
      </a:lt1>
      <a:dk2>
        <a:srgbClr val="005F9B"/>
      </a:dk2>
      <a:lt2>
        <a:srgbClr val="50A5D2"/>
      </a:lt2>
      <a:accent1>
        <a:srgbClr val="153268"/>
      </a:accent1>
      <a:accent2>
        <a:srgbClr val="3B3B3A"/>
      </a:accent2>
      <a:accent3>
        <a:srgbClr val="84BFEA"/>
      </a:accent3>
      <a:accent4>
        <a:srgbClr val="EAE2D8"/>
      </a:accent4>
      <a:accent5>
        <a:srgbClr val="F6F4F0"/>
      </a:accent5>
      <a:accent6>
        <a:srgbClr val="575756"/>
      </a:accent6>
      <a:hlink>
        <a:srgbClr val="0033CC"/>
      </a:hlink>
      <a:folHlink>
        <a:srgbClr val="6600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1405</Words>
  <Application>Microsoft Office PowerPoint</Application>
  <PresentationFormat>Benutzerdefiniert</PresentationFormat>
  <Paragraphs>119</Paragraphs>
  <Slides>11</Slides>
  <Notes>11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Arial</vt:lpstr>
      <vt:lpstr>Calibri</vt:lpstr>
      <vt:lpstr>Wingdings</vt:lpstr>
      <vt:lpstr>Office Theme</vt:lpstr>
      <vt:lpstr>Literaturrecherche mit KI-Unterstützung</vt:lpstr>
      <vt:lpstr>1. Lernziele</vt:lpstr>
      <vt:lpstr>2. Gruppen von KI-Tools zur Literaturrecherche</vt:lpstr>
      <vt:lpstr>2. Gruppen von KI-Tools zur Literaturrecherche</vt:lpstr>
      <vt:lpstr>2. Gruppen von KI-Tools zur Literaturrecherche</vt:lpstr>
      <vt:lpstr>2. Gruppen von KI-Tools zur Literaturrecherche</vt:lpstr>
      <vt:lpstr>2. Gruppen von KI-Tools zur Literaturrecherche</vt:lpstr>
      <vt:lpstr>3. KI-Tools zur Literaturrecherche: Einschränkungen und Fazit</vt:lpstr>
      <vt:lpstr>3. KI-Tools zur Literaturrecherche: Einschränkungen und Fazit</vt:lpstr>
      <vt:lpstr>4. Übung</vt:lpstr>
      <vt:lpstr>4. Weiterführende Materialien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Lange, Regina (ZVW);Voss, Christine</dc:creator>
  <cp:lastModifiedBy>Grieshammer, Ella</cp:lastModifiedBy>
  <cp:revision>203</cp:revision>
  <dcterms:created xsi:type="dcterms:W3CDTF">2017-08-09T09:33:14Z</dcterms:created>
  <dcterms:modified xsi:type="dcterms:W3CDTF">2026-04-17T13:51:08Z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