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8" r:id="rId2"/>
    <p:sldId id="897" r:id="rId3"/>
    <p:sldId id="914" r:id="rId4"/>
    <p:sldId id="906" r:id="rId5"/>
    <p:sldId id="913" r:id="rId6"/>
    <p:sldId id="900" r:id="rId7"/>
    <p:sldId id="912" r:id="rId8"/>
    <p:sldId id="909" r:id="rId9"/>
    <p:sldId id="911" r:id="rId10"/>
  </p:sldIdLst>
  <p:sldSz cx="9144000" cy="5143500" type="screen16x9"/>
  <p:notesSz cx="13004800" cy="9753600"/>
  <p:defaultTextStyle>
    <a:defPPr>
      <a:defRPr lang="de-DE"/>
    </a:defPPr>
    <a:lvl1pPr marL="0" algn="l" defTabSz="286962" rtl="0" eaLnBrk="1" latinLnBrk="0" hangingPunct="1">
      <a:defRPr sz="1100" kern="1200">
        <a:solidFill>
          <a:schemeClr val="tx1"/>
        </a:solidFill>
        <a:latin typeface="+mn-lt"/>
        <a:ea typeface="+mn-ea"/>
        <a:cs typeface="+mn-cs"/>
      </a:defRPr>
    </a:lvl1pPr>
    <a:lvl2pPr marL="286962" algn="l" defTabSz="286962" rtl="0" eaLnBrk="1" latinLnBrk="0" hangingPunct="1">
      <a:defRPr sz="1100" kern="1200">
        <a:solidFill>
          <a:schemeClr val="tx1"/>
        </a:solidFill>
        <a:latin typeface="+mn-lt"/>
        <a:ea typeface="+mn-ea"/>
        <a:cs typeface="+mn-cs"/>
      </a:defRPr>
    </a:lvl2pPr>
    <a:lvl3pPr marL="573925" algn="l" defTabSz="286962" rtl="0" eaLnBrk="1" latinLnBrk="0" hangingPunct="1">
      <a:defRPr sz="1100" kern="1200">
        <a:solidFill>
          <a:schemeClr val="tx1"/>
        </a:solidFill>
        <a:latin typeface="+mn-lt"/>
        <a:ea typeface="+mn-ea"/>
        <a:cs typeface="+mn-cs"/>
      </a:defRPr>
    </a:lvl3pPr>
    <a:lvl4pPr marL="860887" algn="l" defTabSz="286962" rtl="0" eaLnBrk="1" latinLnBrk="0" hangingPunct="1">
      <a:defRPr sz="1100" kern="1200">
        <a:solidFill>
          <a:schemeClr val="tx1"/>
        </a:solidFill>
        <a:latin typeface="+mn-lt"/>
        <a:ea typeface="+mn-ea"/>
        <a:cs typeface="+mn-cs"/>
      </a:defRPr>
    </a:lvl4pPr>
    <a:lvl5pPr marL="1147851" algn="l" defTabSz="286962" rtl="0" eaLnBrk="1" latinLnBrk="0" hangingPunct="1">
      <a:defRPr sz="1100" kern="1200">
        <a:solidFill>
          <a:schemeClr val="tx1"/>
        </a:solidFill>
        <a:latin typeface="+mn-lt"/>
        <a:ea typeface="+mn-ea"/>
        <a:cs typeface="+mn-cs"/>
      </a:defRPr>
    </a:lvl5pPr>
    <a:lvl6pPr marL="1434813" algn="l" defTabSz="286962" rtl="0" eaLnBrk="1" latinLnBrk="0" hangingPunct="1">
      <a:defRPr sz="1100" kern="1200">
        <a:solidFill>
          <a:schemeClr val="tx1"/>
        </a:solidFill>
        <a:latin typeface="+mn-lt"/>
        <a:ea typeface="+mn-ea"/>
        <a:cs typeface="+mn-cs"/>
      </a:defRPr>
    </a:lvl6pPr>
    <a:lvl7pPr marL="1721776" algn="l" defTabSz="286962" rtl="0" eaLnBrk="1" latinLnBrk="0" hangingPunct="1">
      <a:defRPr sz="1100" kern="1200">
        <a:solidFill>
          <a:schemeClr val="tx1"/>
        </a:solidFill>
        <a:latin typeface="+mn-lt"/>
        <a:ea typeface="+mn-ea"/>
        <a:cs typeface="+mn-cs"/>
      </a:defRPr>
    </a:lvl7pPr>
    <a:lvl8pPr marL="2008738" algn="l" defTabSz="286962" rtl="0" eaLnBrk="1" latinLnBrk="0" hangingPunct="1">
      <a:defRPr sz="1100" kern="1200">
        <a:solidFill>
          <a:schemeClr val="tx1"/>
        </a:solidFill>
        <a:latin typeface="+mn-lt"/>
        <a:ea typeface="+mn-ea"/>
        <a:cs typeface="+mn-cs"/>
      </a:defRPr>
    </a:lvl8pPr>
    <a:lvl9pPr marL="2295702" algn="l" defTabSz="286962" rtl="0" eaLnBrk="1" latinLnBrk="0" hangingPunct="1">
      <a:defRPr sz="11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09A0C33-7304-4A37-B2E5-21344AAE340A}">
          <p14:sldIdLst>
            <p14:sldId id="258"/>
            <p14:sldId id="897"/>
            <p14:sldId id="914"/>
            <p14:sldId id="906"/>
            <p14:sldId id="913"/>
            <p14:sldId id="900"/>
            <p14:sldId id="912"/>
            <p14:sldId id="909"/>
            <p14:sldId id="911"/>
          </p14:sldIdLst>
        </p14:section>
      </p14:sectionLst>
    </p:ext>
    <p:ext uri="{EFAFB233-063F-42B5-8137-9DF3F51BA10A}">
      <p15:sldGuideLst xmlns:p15="http://schemas.microsoft.com/office/powerpoint/2012/main">
        <p15:guide id="1" orient="horz" pos="-1164" userDrawn="1">
          <p15:clr>
            <a:srgbClr val="A4A3A4"/>
          </p15:clr>
        </p15:guide>
        <p15:guide id="2" pos="-4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sche, Tatyana" initials="TT" lastIdx="1" clrIdx="0">
    <p:extLst>
      <p:ext uri="{19B8F6BF-5375-455C-9EA6-DF929625EA0E}">
        <p15:presenceInfo xmlns:p15="http://schemas.microsoft.com/office/powerpoint/2012/main" userId="S::tatyana.tasche@uni-goettingen.de::af3e6302-e3f6-40bc-baa3-88b747fa0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090"/>
    <a:srgbClr val="1A3560"/>
    <a:srgbClr val="DFAC1E"/>
    <a:srgbClr val="8EB8D8"/>
    <a:srgbClr val="CCFFCC"/>
    <a:srgbClr val="FFFFCC"/>
    <a:srgbClr val="CCECFF"/>
    <a:srgbClr val="0F96D4"/>
    <a:srgbClr val="D0D8E8"/>
    <a:srgbClr val="F5F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81376" autoAdjust="0"/>
  </p:normalViewPr>
  <p:slideViewPr>
    <p:cSldViewPr>
      <p:cViewPr varScale="1">
        <p:scale>
          <a:sx n="134" d="100"/>
          <a:sy n="134" d="100"/>
        </p:scale>
        <p:origin x="474" y="96"/>
      </p:cViewPr>
      <p:guideLst>
        <p:guide orient="horz" pos="-1164"/>
        <p:guide pos="-4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7366000" y="0"/>
            <a:ext cx="5635625" cy="487363"/>
          </a:xfrm>
          <a:prstGeom prst="rect">
            <a:avLst/>
          </a:prstGeom>
        </p:spPr>
        <p:txBody>
          <a:bodyPr vert="horz" lIns="91440" tIns="45720" rIns="91440" bIns="45720" rtlCol="0"/>
          <a:lstStyle>
            <a:lvl1pPr algn="r">
              <a:defRPr sz="1200"/>
            </a:lvl1pPr>
          </a:lstStyle>
          <a:p>
            <a:fld id="{442DDC49-609A-3B44-A1C6-133788245302}" type="datetime1">
              <a:rPr lang="de-DE" smtClean="0"/>
              <a:pPr/>
              <a:t>09.04.2026</a:t>
            </a:fld>
            <a:endParaRPr lang="de-DE"/>
          </a:p>
        </p:txBody>
      </p:sp>
      <p:sp>
        <p:nvSpPr>
          <p:cNvPr id="4" name="Fußzeilenplatzhalter 3"/>
          <p:cNvSpPr>
            <a:spLocks noGrp="1"/>
          </p:cNvSpPr>
          <p:nvPr>
            <p:ph type="ftr" sz="quarter" idx="2"/>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7366000" y="9264650"/>
            <a:ext cx="5635625" cy="487363"/>
          </a:xfrm>
          <a:prstGeom prst="rect">
            <a:avLst/>
          </a:prstGeom>
        </p:spPr>
        <p:txBody>
          <a:bodyPr vert="horz" lIns="91440" tIns="45720" rIns="91440" bIns="45720" rtlCol="0" anchor="b"/>
          <a:lstStyle>
            <a:lvl1pPr algn="r">
              <a:defRPr sz="1200"/>
            </a:lvl1pPr>
          </a:lstStyle>
          <a:p>
            <a:fld id="{747525CF-7212-804E-9855-29706471529B}" type="slidenum">
              <a:rPr lang="de-DE" smtClean="0"/>
              <a:pPr/>
              <a:t>‹Nr.›</a:t>
            </a:fld>
            <a:endParaRPr lang="de-DE"/>
          </a:p>
        </p:txBody>
      </p:sp>
    </p:spTree>
    <p:extLst>
      <p:ext uri="{BB962C8B-B14F-4D97-AF65-F5344CB8AC3E}">
        <p14:creationId xmlns:p14="http://schemas.microsoft.com/office/powerpoint/2010/main" val="4206450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66C661A5-9AB9-1949-9B9A-C46C190AE8BF}" type="datetime1">
              <a:rPr lang="de-DE" smtClean="0"/>
              <a:pPr/>
              <a:t>09.04.2026</a:t>
            </a:fld>
            <a:endParaRPr lang="de-DE"/>
          </a:p>
        </p:txBody>
      </p:sp>
      <p:sp>
        <p:nvSpPr>
          <p:cNvPr id="4" name="Folienbildplatzhalter 3"/>
          <p:cNvSpPr>
            <a:spLocks noGrp="1" noRot="1" noChangeAspect="1"/>
          </p:cNvSpPr>
          <p:nvPr>
            <p:ph type="sldImg" idx="2"/>
          </p:nvPr>
        </p:nvSpPr>
        <p:spPr>
          <a:xfrm>
            <a:off x="3251200" y="731838"/>
            <a:ext cx="6502400" cy="36576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584A433B-D369-FE47-BCB2-D5C24AAD91F8}" type="slidenum">
              <a:rPr lang="de-DE" smtClean="0"/>
              <a:pPr/>
              <a:t>‹Nr.›</a:t>
            </a:fld>
            <a:endParaRPr lang="de-DE"/>
          </a:p>
        </p:txBody>
      </p:sp>
    </p:spTree>
    <p:extLst>
      <p:ext uri="{BB962C8B-B14F-4D97-AF65-F5344CB8AC3E}">
        <p14:creationId xmlns:p14="http://schemas.microsoft.com/office/powerpoint/2010/main" val="3781872226"/>
      </p:ext>
    </p:extLst>
  </p:cSld>
  <p:clrMap bg1="lt1" tx1="dk1" bg2="lt2" tx2="dk2" accent1="accent1" accent2="accent2" accent3="accent3" accent4="accent4" accent5="accent5" accent6="accent6" hlink="hlink" folHlink="folHlink"/>
  <p:hf sldNum="0" hdr="0" ftr="0" dt="0"/>
  <p:notesStyle>
    <a:lvl1pPr marL="0" algn="l" defTabSz="286962" rtl="0" eaLnBrk="1" latinLnBrk="0" hangingPunct="1">
      <a:defRPr sz="800" kern="1200">
        <a:solidFill>
          <a:schemeClr val="tx1"/>
        </a:solidFill>
        <a:latin typeface="+mn-lt"/>
        <a:ea typeface="+mn-ea"/>
        <a:cs typeface="+mn-cs"/>
      </a:defRPr>
    </a:lvl1pPr>
    <a:lvl2pPr marL="286962" algn="l" defTabSz="286962" rtl="0" eaLnBrk="1" latinLnBrk="0" hangingPunct="1">
      <a:defRPr sz="800" kern="1200">
        <a:solidFill>
          <a:schemeClr val="tx1"/>
        </a:solidFill>
        <a:latin typeface="+mn-lt"/>
        <a:ea typeface="+mn-ea"/>
        <a:cs typeface="+mn-cs"/>
      </a:defRPr>
    </a:lvl2pPr>
    <a:lvl3pPr marL="573925" algn="l" defTabSz="286962" rtl="0" eaLnBrk="1" latinLnBrk="0" hangingPunct="1">
      <a:defRPr sz="800" kern="1200">
        <a:solidFill>
          <a:schemeClr val="tx1"/>
        </a:solidFill>
        <a:latin typeface="+mn-lt"/>
        <a:ea typeface="+mn-ea"/>
        <a:cs typeface="+mn-cs"/>
      </a:defRPr>
    </a:lvl3pPr>
    <a:lvl4pPr marL="860887" algn="l" defTabSz="286962" rtl="0" eaLnBrk="1" latinLnBrk="0" hangingPunct="1">
      <a:defRPr sz="800" kern="1200">
        <a:solidFill>
          <a:schemeClr val="tx1"/>
        </a:solidFill>
        <a:latin typeface="+mn-lt"/>
        <a:ea typeface="+mn-ea"/>
        <a:cs typeface="+mn-cs"/>
      </a:defRPr>
    </a:lvl4pPr>
    <a:lvl5pPr marL="1147851" algn="l" defTabSz="286962" rtl="0" eaLnBrk="1" latinLnBrk="0" hangingPunct="1">
      <a:defRPr sz="800" kern="1200">
        <a:solidFill>
          <a:schemeClr val="tx1"/>
        </a:solidFill>
        <a:latin typeface="+mn-lt"/>
        <a:ea typeface="+mn-ea"/>
        <a:cs typeface="+mn-cs"/>
      </a:defRPr>
    </a:lvl5pPr>
    <a:lvl6pPr marL="1434813" algn="l" defTabSz="286962" rtl="0" eaLnBrk="1" latinLnBrk="0" hangingPunct="1">
      <a:defRPr sz="800" kern="1200">
        <a:solidFill>
          <a:schemeClr val="tx1"/>
        </a:solidFill>
        <a:latin typeface="+mn-lt"/>
        <a:ea typeface="+mn-ea"/>
        <a:cs typeface="+mn-cs"/>
      </a:defRPr>
    </a:lvl6pPr>
    <a:lvl7pPr marL="1721776" algn="l" defTabSz="286962" rtl="0" eaLnBrk="1" latinLnBrk="0" hangingPunct="1">
      <a:defRPr sz="800" kern="1200">
        <a:solidFill>
          <a:schemeClr val="tx1"/>
        </a:solidFill>
        <a:latin typeface="+mn-lt"/>
        <a:ea typeface="+mn-ea"/>
        <a:cs typeface="+mn-cs"/>
      </a:defRPr>
    </a:lvl7pPr>
    <a:lvl8pPr marL="2008738" algn="l" defTabSz="286962" rtl="0" eaLnBrk="1" latinLnBrk="0" hangingPunct="1">
      <a:defRPr sz="800" kern="1200">
        <a:solidFill>
          <a:schemeClr val="tx1"/>
        </a:solidFill>
        <a:latin typeface="+mn-lt"/>
        <a:ea typeface="+mn-ea"/>
        <a:cs typeface="+mn-cs"/>
      </a:defRPr>
    </a:lvl8pPr>
    <a:lvl9pPr marL="2295702" algn="l" defTabSz="28696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68801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800" dirty="0"/>
          </a:p>
          <a:p>
            <a:endParaRPr lang="de-DE" dirty="0"/>
          </a:p>
        </p:txBody>
      </p:sp>
    </p:spTree>
    <p:extLst>
      <p:ext uri="{BB962C8B-B14F-4D97-AF65-F5344CB8AC3E}">
        <p14:creationId xmlns:p14="http://schemas.microsoft.com/office/powerpoint/2010/main" val="202999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Prompts sind Eingabeaufforderungen, die der generativen KI Anweisungen für bestimme Aufgabe übermitteln.</a:t>
            </a:r>
            <a:r>
              <a:rPr lang="de-DE" dirty="0"/>
              <a:t> Im Rahmen von generativen KI Systemen werden Prompts in der Regel vom Nutzer in Textform in natürlicher Sprache eingegeben. KI-Generatoren erzeugen aus dieser Eingabe das gewünschte Produkt, im Falle der Bild-Generatoren sind dies Bilder (</a:t>
            </a:r>
            <a:r>
              <a:rPr lang="de-DE" dirty="0" err="1"/>
              <a:t>text</a:t>
            </a:r>
            <a:r>
              <a:rPr lang="de-DE" dirty="0"/>
              <a:t> </a:t>
            </a:r>
            <a:r>
              <a:rPr lang="de-DE" dirty="0" err="1"/>
              <a:t>to</a:t>
            </a:r>
            <a:r>
              <a:rPr lang="de-DE" dirty="0"/>
              <a:t> </a:t>
            </a:r>
            <a:r>
              <a:rPr lang="de-DE" dirty="0" err="1"/>
              <a:t>picture</a:t>
            </a:r>
            <a:r>
              <a:rPr lang="de-DE" dirty="0"/>
              <a:t>). </a:t>
            </a:r>
          </a:p>
          <a:p>
            <a:pPr marL="0" marR="0" lvl="0" indent="0" algn="l" defTabSz="286962" rtl="0" eaLnBrk="1" fontAlgn="auto" latinLnBrk="0" hangingPunct="1">
              <a:lnSpc>
                <a:spcPct val="100000"/>
              </a:lnSpc>
              <a:spcBef>
                <a:spcPts val="0"/>
              </a:spcBef>
              <a:spcAft>
                <a:spcPts val="0"/>
              </a:spcAft>
              <a:buClrTx/>
              <a:buSzTx/>
              <a:buFontTx/>
              <a:buNone/>
              <a:tabLst/>
              <a:defRPr/>
            </a:pPr>
            <a:endParaRPr lang="de-DE" dirty="0"/>
          </a:p>
          <a:p>
            <a:r>
              <a:rPr lang="de-DE" b="1" dirty="0"/>
              <a:t>Bildprompting</a:t>
            </a:r>
            <a:r>
              <a:rPr lang="de-DE" dirty="0"/>
              <a:t> bezeichnet das Vorgehen, eine KI mit einer gezielten Textbeschreibung anzuweisen, ein bestimmtes Bild zu generieren. </a:t>
            </a:r>
            <a:r>
              <a:rPr lang="de-DE" b="1" dirty="0"/>
              <a:t>Bildprompting</a:t>
            </a:r>
            <a:r>
              <a:rPr lang="de-DE" dirty="0"/>
              <a:t> ist die Kunst mit Worten ein Bild zu malen</a:t>
            </a:r>
          </a:p>
          <a:p>
            <a:pPr marL="0" marR="0" lvl="0" indent="0" algn="l" defTabSz="286962" rtl="0" eaLnBrk="1" fontAlgn="auto" latinLnBrk="0" hangingPunct="1">
              <a:lnSpc>
                <a:spcPct val="100000"/>
              </a:lnSpc>
              <a:spcBef>
                <a:spcPts val="0"/>
              </a:spcBef>
              <a:spcAft>
                <a:spcPts val="0"/>
              </a:spcAft>
              <a:buClrTx/>
              <a:buSzTx/>
              <a:buFontTx/>
              <a:buNone/>
              <a:tabLst/>
              <a:defRPr/>
            </a:pPr>
            <a:endParaRPr lang="de-DE" dirty="0"/>
          </a:p>
          <a:p>
            <a:pPr marL="0" marR="0" lvl="0" indent="0" algn="l" defTabSz="286962" rtl="0" eaLnBrk="1" fontAlgn="auto" latinLnBrk="0" hangingPunct="1">
              <a:lnSpc>
                <a:spcPct val="100000"/>
              </a:lnSpc>
              <a:spcBef>
                <a:spcPts val="0"/>
              </a:spcBef>
              <a:spcAft>
                <a:spcPts val="0"/>
              </a:spcAft>
              <a:buClrTx/>
              <a:buSzTx/>
              <a:buFontTx/>
              <a:buNone/>
              <a:tabLst/>
              <a:defRPr/>
            </a:pPr>
            <a:r>
              <a:rPr lang="de-DE" dirty="0"/>
              <a:t>Ein </a:t>
            </a:r>
            <a:r>
              <a:rPr lang="de-DE" b="1" dirty="0"/>
              <a:t>Prompt für Bildgenerierung </a:t>
            </a:r>
            <a:r>
              <a:rPr lang="de-DE" dirty="0"/>
              <a:t>weist die KI an, </a:t>
            </a:r>
            <a:r>
              <a:rPr lang="de-DE" b="1" dirty="0"/>
              <a:t>was</a:t>
            </a:r>
            <a:r>
              <a:rPr lang="de-DE" dirty="0"/>
              <a:t> im Bild sein soll, </a:t>
            </a:r>
            <a:r>
              <a:rPr lang="de-DE" b="1" dirty="0"/>
              <a:t>wie</a:t>
            </a:r>
            <a:r>
              <a:rPr lang="de-DE" dirty="0"/>
              <a:t> es aussehen soll und </a:t>
            </a:r>
            <a:r>
              <a:rPr lang="de-DE" b="1" dirty="0"/>
              <a:t>in welchem Stil</a:t>
            </a:r>
            <a:r>
              <a:rPr lang="de-DE" dirty="0"/>
              <a:t> es erstellt werden soll.</a:t>
            </a:r>
          </a:p>
          <a:p>
            <a:pPr marL="0" marR="0" lvl="0" indent="0" algn="l" defTabSz="286962" rtl="0" eaLnBrk="1" fontAlgn="auto" latinLnBrk="0" hangingPunct="1">
              <a:lnSpc>
                <a:spcPct val="100000"/>
              </a:lnSpc>
              <a:spcBef>
                <a:spcPts val="0"/>
              </a:spcBef>
              <a:spcAft>
                <a:spcPts val="0"/>
              </a:spcAft>
              <a:buClrTx/>
              <a:buSzTx/>
              <a:buFontTx/>
              <a:buNone/>
              <a:tabLst/>
              <a:defRPr/>
            </a:pPr>
            <a:endParaRPr lang="de-DE" dirty="0"/>
          </a:p>
          <a:p>
            <a:endParaRPr lang="de-DE" dirty="0"/>
          </a:p>
          <a:p>
            <a:pPr marL="171450" indent="-171450">
              <a:buFont typeface="Wingdings" panose="05000000000000000000" pitchFamily="2" charset="2"/>
              <a:buChar char="à"/>
            </a:pPr>
            <a:endParaRPr lang="de-DE" b="0" dirty="0"/>
          </a:p>
        </p:txBody>
      </p:sp>
    </p:spTree>
    <p:extLst>
      <p:ext uri="{BB962C8B-B14F-4D97-AF65-F5344CB8AC3E}">
        <p14:creationId xmlns:p14="http://schemas.microsoft.com/office/powerpoint/2010/main" val="128070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Bildgenerative KI kann </a:t>
            </a:r>
            <a:r>
              <a:rPr lang="de-DE" b="0" dirty="0"/>
              <a:t>im Hochschulkontext auf </a:t>
            </a:r>
            <a:r>
              <a:rPr lang="de-DE" dirty="0"/>
              <a:t>viele kreative und didaktisch sinnvolle Arten eingesetzt werden Einige Beispiele hierzu sind:</a:t>
            </a:r>
          </a:p>
          <a:p>
            <a:endParaRPr lang="de-DE" b="1" dirty="0"/>
          </a:p>
          <a:p>
            <a:r>
              <a:rPr lang="de-DE" b="1" dirty="0"/>
              <a:t>Visualisierung komplexer Inhalte:</a:t>
            </a:r>
            <a:r>
              <a:rPr lang="de-DE" b="0" dirty="0"/>
              <a:t> Veranschaulichen von a</a:t>
            </a:r>
            <a:r>
              <a:rPr lang="de-DE" dirty="0"/>
              <a:t>bstrakten Themen, physikalischen Phänomene, historischen Ereignisse etc. </a:t>
            </a:r>
          </a:p>
          <a:p>
            <a:r>
              <a:rPr lang="de-DE" b="1" dirty="0"/>
              <a:t>Illustration und multimediale Aufarbeitung von Lernmaterialien: </a:t>
            </a:r>
            <a:r>
              <a:rPr lang="de-DE" dirty="0"/>
              <a:t>Gestaltung von ILIAS-Inhalten, Illustration von Arbeitsblättern, Erstellung von Infografiken, Bebilderung von Lernmaterialien </a:t>
            </a:r>
          </a:p>
          <a:p>
            <a:r>
              <a:rPr lang="de-DE" b="1" dirty="0"/>
              <a:t>Kreatives Lernen: </a:t>
            </a:r>
            <a:r>
              <a:rPr lang="de-DE" b="0" dirty="0"/>
              <a:t>Bildquizze, Lernen durch Imagination, </a:t>
            </a:r>
            <a:r>
              <a:rPr lang="de-DE" dirty="0"/>
              <a:t>Illustrationen zu Texten, kreative Interpretation</a:t>
            </a:r>
            <a:endParaRPr lang="de-DE" b="0" i="0" dirty="0"/>
          </a:p>
          <a:p>
            <a:pPr marL="0" marR="0" lvl="0" indent="0" algn="l" defTabSz="286962" rtl="0" eaLnBrk="1" fontAlgn="auto" latinLnBrk="0" hangingPunct="1">
              <a:lnSpc>
                <a:spcPct val="100000"/>
              </a:lnSpc>
              <a:spcBef>
                <a:spcPts val="0"/>
              </a:spcBef>
              <a:spcAft>
                <a:spcPts val="0"/>
              </a:spcAft>
              <a:buClrTx/>
              <a:buSzTx/>
              <a:buFontTx/>
              <a:buNone/>
              <a:tabLst/>
              <a:defRPr/>
            </a:pPr>
            <a:r>
              <a:rPr lang="de-DE" b="1" dirty="0"/>
              <a:t>Storytelling: </a:t>
            </a:r>
            <a:r>
              <a:rPr lang="de-DE" dirty="0"/>
              <a:t>Lernende erstellen eigene Geschichten, Comics oder Szenen</a:t>
            </a:r>
          </a:p>
          <a:p>
            <a:endParaRPr lang="de-DE" dirty="0"/>
          </a:p>
          <a:p>
            <a:endParaRPr lang="de-DE" dirty="0"/>
          </a:p>
        </p:txBody>
      </p:sp>
    </p:spTree>
    <p:extLst>
      <p:ext uri="{BB962C8B-B14F-4D97-AF65-F5344CB8AC3E}">
        <p14:creationId xmlns:p14="http://schemas.microsoft.com/office/powerpoint/2010/main" val="254589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Kreativität fördern:</a:t>
            </a:r>
            <a:r>
              <a:rPr lang="de-DE" dirty="0"/>
              <a:t> Studierende können Ideen visuell umsetzen.</a:t>
            </a:r>
            <a:br>
              <a:rPr lang="de-DE" dirty="0"/>
            </a:br>
            <a:r>
              <a:rPr lang="de-DE" b="1" dirty="0"/>
              <a:t>Lernprozesse vertiefen:</a:t>
            </a:r>
            <a:r>
              <a:rPr lang="de-DE" dirty="0"/>
              <a:t> Durch das Erstellen von Bildern wird Wissen aktiv verarbeitet.</a:t>
            </a:r>
            <a:br>
              <a:rPr lang="de-DE" dirty="0"/>
            </a:br>
            <a:r>
              <a:rPr lang="de-DE" b="1" dirty="0"/>
              <a:t>Inklusion &amp; Diversität:</a:t>
            </a:r>
            <a:r>
              <a:rPr lang="de-DE" dirty="0"/>
              <a:t> Visuelle Darstellung unterstützt unterschiedliche Lernstile.</a:t>
            </a:r>
            <a:br>
              <a:rPr lang="de-DE" dirty="0"/>
            </a:br>
            <a:r>
              <a:rPr lang="de-DE" b="1" dirty="0"/>
              <a:t>Eigenständiges Lernen:</a:t>
            </a:r>
            <a:r>
              <a:rPr lang="de-DE" dirty="0"/>
              <a:t> Studierende entwickeln eigene Prompts – kritisches Denken gefördert.</a:t>
            </a:r>
          </a:p>
          <a:p>
            <a:endParaRPr lang="de-DE" dirty="0"/>
          </a:p>
        </p:txBody>
      </p:sp>
    </p:spTree>
    <p:extLst>
      <p:ext uri="{BB962C8B-B14F-4D97-AF65-F5344CB8AC3E}">
        <p14:creationId xmlns:p14="http://schemas.microsoft.com/office/powerpoint/2010/main" val="70972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286962" rtl="0" eaLnBrk="1" fontAlgn="auto" latinLnBrk="0" hangingPunct="1">
              <a:lnSpc>
                <a:spcPct val="100000"/>
              </a:lnSpc>
              <a:spcBef>
                <a:spcPts val="0"/>
              </a:spcBef>
              <a:spcAft>
                <a:spcPts val="0"/>
              </a:spcAft>
              <a:buClrTx/>
              <a:buSzTx/>
              <a:buFontTx/>
              <a:buNone/>
              <a:tabLst/>
              <a:defRPr/>
            </a:pPr>
            <a:r>
              <a:rPr lang="de-DE" dirty="0"/>
              <a:t>Prompts für Bildgenerierung unterscheiden sich grundlegend von Prompts für Textgenerierung. Bereits der </a:t>
            </a:r>
            <a:r>
              <a:rPr lang="de-DE" dirty="0" err="1"/>
              <a:t>Promptaufbau</a:t>
            </a:r>
            <a:r>
              <a:rPr lang="de-DE" dirty="0"/>
              <a:t> unterscheidet sich diametral: Bei textgenerativen KI soll ein Prompt ausführlich sein und solche Komponente wie Rolle, Kontext, Aufgabe etc. beinhalten. Ein Prompt für eine Bildgenerative KI soll hingegen eher in Stichpunkten verfasst werden. Des Weiteren liegt bei der Bildgenerierung der Schwerpunkt auf visuelle Details und räumliche Zusammenhänge, während es bei Textgenerierung vor allem um Struktur, Tonfall und inhaltliche Aussagen geht. Somit müssen Prompts für Bildgenerierung genaue Angaben zu visuellen Merkmalen, zur Komposition und zum Stil enthalten; die Verwendung von spezifischen Adjektiven zur Beschreibung von Farben, Texturen und Lichtverhältnissen entscheidend. Zudem spielen technische Aspekte wie Perspektive, Auflösung und Bildformat eine wichtige Rolle, die bei Textprompts nicht relevant sind. Im Gegensatz zu Textprompts, die oft abstrakte Konzepte vermitteln, müssen Bildprompts konkrete visuelle Vorstellungen in Worte fassen, was eine besondere Herausforderung darstellen kann. </a:t>
            </a:r>
          </a:p>
          <a:p>
            <a:endParaRPr lang="de-DE" dirty="0"/>
          </a:p>
        </p:txBody>
      </p:sp>
    </p:spTree>
    <p:extLst>
      <p:ext uri="{BB962C8B-B14F-4D97-AF65-F5344CB8AC3E}">
        <p14:creationId xmlns:p14="http://schemas.microsoft.com/office/powerpoint/2010/main" val="324783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dirty="0"/>
              <a:t>Bei einer textgenerativen KI ist es hilfreich einen sehr ausführlichen, mit Anweisungen übersäten, Prompt zu formulieren. Wird diese Art von Prompt allerdings für bildgenerative KI genutzt, wird es vermutlich kein zufriedenstellendes Ergebnis geben. Dies veranschaulicht das Beispiel von </a:t>
            </a:r>
            <a:r>
              <a:rPr lang="de-DE" sz="1800" dirty="0">
                <a:effectLst/>
                <a:latin typeface="Calibri" panose="020F0502020204030204" pitchFamily="34" charset="0"/>
                <a:ea typeface="Calibri" panose="020F0502020204030204" pitchFamily="34" charset="0"/>
                <a:cs typeface="Times New Roman" panose="02020603050405020304" pitchFamily="18" charset="0"/>
              </a:rPr>
              <a:t>der Uni Marburg https://ilias.uni-marburg.de/ilias.php?baseClass=illmpresentationgui&amp;cmd=layout&amp;ref_id=4032910&amp;obj_id=521973</a:t>
            </a: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4800" b="1" dirty="0"/>
              <a:t>Ziel in diesem Beispiel ist es, ein buntes Bild im Stil von Picasso zu erzeugen, auf dem Gebäude mit Treppen im mediterranen Stil zu sehen sind. Im Hintergrund sollen Palmen und ein Segelboot zu sehen sein.</a:t>
            </a:r>
            <a:r>
              <a:rPr lang="de-DE" sz="1800" dirty="0">
                <a:effectLst/>
                <a:latin typeface="Calibri" panose="020F0502020204030204" pitchFamily="34" charset="0"/>
                <a:ea typeface="Calibri" panose="020F0502020204030204" pitchFamily="34" charset="0"/>
                <a:cs typeface="Times New Roman" panose="02020603050405020304" pitchFamily="18" charset="0"/>
              </a:rPr>
              <a:t> Für das linke Bild wurde ein Prompt </a:t>
            </a:r>
            <a:r>
              <a:rPr lang="de-DE" sz="1800" u="none" dirty="0">
                <a:effectLst/>
                <a:latin typeface="Calibri" panose="020F0502020204030204" pitchFamily="34" charset="0"/>
                <a:ea typeface="Calibri" panose="020F0502020204030204" pitchFamily="34" charset="0"/>
                <a:cs typeface="Times New Roman" panose="02020603050405020304" pitchFamily="18" charset="0"/>
              </a:rPr>
              <a:t>i</a:t>
            </a:r>
            <a:r>
              <a:rPr lang="de-DE" sz="4800" u="none" dirty="0">
                <a:effectLst/>
              </a:rPr>
              <a:t>m </a:t>
            </a:r>
            <a:r>
              <a:rPr lang="de-DE" sz="4800" u="sng" dirty="0">
                <a:effectLst/>
              </a:rPr>
              <a:t>Stil eines textgenerativen-KI-Prompts </a:t>
            </a:r>
            <a:r>
              <a:rPr lang="de-DE" sz="1800" dirty="0">
                <a:effectLst/>
                <a:latin typeface="Calibri" panose="020F0502020204030204" pitchFamily="34" charset="0"/>
                <a:ea typeface="Calibri" panose="020F0502020204030204" pitchFamily="34" charset="0"/>
                <a:cs typeface="Times New Roman" panose="02020603050405020304" pitchFamily="18" charset="0"/>
              </a:rPr>
              <a:t>geschrieben: anleitend, ausführlich, mit Angaben zu Rolle, Aufgabe etc. Für das rechte Bild wurde ein typischer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Promptaufbau</a:t>
            </a:r>
            <a:r>
              <a:rPr lang="de-DE" sz="1800" dirty="0">
                <a:effectLst/>
                <a:latin typeface="Calibri" panose="020F0502020204030204" pitchFamily="34" charset="0"/>
                <a:ea typeface="Calibri" panose="020F0502020204030204" pitchFamily="34" charset="0"/>
                <a:cs typeface="Times New Roman" panose="02020603050405020304" pitchFamily="18" charset="0"/>
              </a:rPr>
              <a:t> für Bildgenerative KI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umgesetz</a:t>
            </a:r>
            <a:r>
              <a:rPr lang="de-DE" sz="1800" dirty="0">
                <a:effectLst/>
                <a:latin typeface="Calibri" panose="020F0502020204030204" pitchFamily="34" charset="0"/>
                <a:ea typeface="Calibri" panose="020F0502020204030204" pitchFamily="34" charset="0"/>
                <a:cs typeface="Times New Roman" panose="02020603050405020304" pitchFamily="18" charset="0"/>
              </a:rPr>
              <a:t>: in Stichpunkten gehalten, mit Angaben </a:t>
            </a:r>
            <a:r>
              <a:rPr lang="de-DE" sz="4800" dirty="0"/>
              <a:t>zu visuellen Merkmalen, Komposition und Stil.</a:t>
            </a:r>
          </a:p>
          <a:p>
            <a:endParaRPr lang="de-DE" dirty="0"/>
          </a:p>
        </p:txBody>
      </p:sp>
    </p:spTree>
    <p:extLst>
      <p:ext uri="{BB962C8B-B14F-4D97-AF65-F5344CB8AC3E}">
        <p14:creationId xmlns:p14="http://schemas.microsoft.com/office/powerpoint/2010/main" val="193132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04916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 dieser Stelle möchte wir Sie und Ihre Studierende an die Kurseinheit „Bildgenerative KI“ verweisen, welche ein Teil des Kurses </a:t>
            </a:r>
            <a:r>
              <a:rPr lang="de-DE" b="1" dirty="0"/>
              <a:t>Prompt-Labor: Generative KI in der Hochschullehre – Anwendungen </a:t>
            </a:r>
            <a:r>
              <a:rPr lang="de-DE" b="0" dirty="0"/>
              <a:t>ist. Diese Einheit ist sehr gut für den Einstieg in das Thema Bildprompting geeignet und liefert a</a:t>
            </a:r>
            <a:r>
              <a:rPr lang="de-DE" dirty="0"/>
              <a:t>usführliche Informationen sowie konkrete Tipps dazu. </a:t>
            </a:r>
          </a:p>
        </p:txBody>
      </p:sp>
    </p:spTree>
    <p:extLst>
      <p:ext uri="{BB962C8B-B14F-4D97-AF65-F5344CB8AC3E}">
        <p14:creationId xmlns:p14="http://schemas.microsoft.com/office/powerpoint/2010/main" val="338934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1" name="object 2"/>
          <p:cNvSpPr/>
          <p:nvPr userDrawn="1"/>
        </p:nvSpPr>
        <p:spPr>
          <a:xfrm>
            <a:off x="0" y="4781848"/>
            <a:ext cx="9144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100" dirty="0">
              <a:solidFill>
                <a:schemeClr val="bg1">
                  <a:lumMod val="85000"/>
                </a:schemeClr>
              </a:solidFill>
            </a:endParaRPr>
          </a:p>
        </p:txBody>
      </p:sp>
      <p:sp>
        <p:nvSpPr>
          <p:cNvPr id="8"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dirty="0"/>
              <a:t>Georg-August-Universität Göttingen</a:t>
            </a:r>
          </a:p>
        </p:txBody>
      </p:sp>
      <p:sp>
        <p:nvSpPr>
          <p:cNvPr id="9"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fld id="{C5DFC1A0-EAC7-FF46-B484-6832FF4081D7}" type="datetime1">
              <a:rPr lang="de-DE" smtClean="0"/>
              <a:pPr/>
              <a:t>09.04.2026</a:t>
            </a:fld>
            <a:endParaRPr lang="en-US" dirty="0"/>
          </a:p>
        </p:txBody>
      </p:sp>
      <p:sp>
        <p:nvSpPr>
          <p:cNvPr id="10" name="Holder 6"/>
          <p:cNvSpPr>
            <a:spLocks noGrp="1"/>
          </p:cNvSpPr>
          <p:nvPr>
            <p:ph type="sldNum" sz="quarter" idx="10"/>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
        <p:nvSpPr>
          <p:cNvPr id="15" name="Titel 14"/>
          <p:cNvSpPr>
            <a:spLocks noGrp="1"/>
          </p:cNvSpPr>
          <p:nvPr>
            <p:ph type="title"/>
          </p:nvPr>
        </p:nvSpPr>
        <p:spPr>
          <a:xfrm>
            <a:off x="549124" y="2451200"/>
            <a:ext cx="7623279" cy="584775"/>
          </a:xfrm>
          <a:prstGeom prst="rect">
            <a:avLst/>
          </a:prstGeom>
        </p:spPr>
        <p:txBody>
          <a:bodyPr vert="horz"/>
          <a:lstStyle>
            <a:lvl1pPr>
              <a:defRPr sz="4000">
                <a:solidFill>
                  <a:schemeClr val="tx2"/>
                </a:solidFill>
                <a:latin typeface="+mj-lt"/>
              </a:defRPr>
            </a:lvl1pPr>
          </a:lstStyle>
          <a:p>
            <a:endParaRPr lang="de-DE" dirty="0"/>
          </a:p>
        </p:txBody>
      </p:sp>
      <p:sp>
        <p:nvSpPr>
          <p:cNvPr id="74" name="Holder 3"/>
          <p:cNvSpPr>
            <a:spLocks noGrp="1"/>
          </p:cNvSpPr>
          <p:nvPr>
            <p:ph type="body" idx="1"/>
          </p:nvPr>
        </p:nvSpPr>
        <p:spPr>
          <a:xfrm>
            <a:off x="660797" y="2198515"/>
            <a:ext cx="5786438" cy="301228"/>
          </a:xfrm>
          <a:prstGeom prst="rect">
            <a:avLst/>
          </a:prstGeom>
        </p:spPr>
        <p:txBody>
          <a:bodyPr lIns="0" tIns="0" rIns="0" bIns="0"/>
          <a:lstStyle>
            <a:lvl1pPr>
              <a:defRPr sz="2000" b="0" i="0" cap="small">
                <a:solidFill>
                  <a:schemeClr val="accent6"/>
                </a:solidFill>
                <a:latin typeface="+mj-lt"/>
                <a:cs typeface="DINPro"/>
              </a:defRPr>
            </a:lvl1pPr>
          </a:lstStyle>
          <a:p>
            <a:endParaRPr dirty="0"/>
          </a:p>
        </p:txBody>
      </p:sp>
      <p:sp>
        <p:nvSpPr>
          <p:cNvPr id="13"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
        <p:nvSpPr>
          <p:cNvPr id="11" name="Untertitel 1"/>
          <p:cNvSpPr>
            <a:spLocks noGrp="1"/>
          </p:cNvSpPr>
          <p:nvPr>
            <p:ph type="subTitle" idx="4"/>
          </p:nvPr>
        </p:nvSpPr>
        <p:spPr>
          <a:xfrm>
            <a:off x="611560" y="3129628"/>
            <a:ext cx="6400800" cy="276999"/>
          </a:xfrm>
          <a:prstGeom prst="rect">
            <a:avLst/>
          </a:prstGeom>
        </p:spPr>
        <p:txBody>
          <a:bodyPr/>
          <a:lstStyle>
            <a:lvl1pPr>
              <a:defRPr>
                <a:solidFill>
                  <a:schemeClr val="accent6"/>
                </a:solidFill>
              </a:defRPr>
            </a:lvl1pPr>
          </a:lstStyle>
          <a:p>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75" name="object 2"/>
          <p:cNvSpPr/>
          <p:nvPr userDrawn="1"/>
        </p:nvSpPr>
        <p:spPr>
          <a:xfrm>
            <a:off x="0" y="4781848"/>
            <a:ext cx="9144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100" dirty="0">
              <a:solidFill>
                <a:schemeClr val="bg1">
                  <a:lumMod val="85000"/>
                </a:schemeClr>
              </a:solidFill>
            </a:endParaRPr>
          </a:p>
        </p:txBody>
      </p:sp>
      <p:sp>
        <p:nvSpPr>
          <p:cNvPr id="2" name="Holder 2"/>
          <p:cNvSpPr>
            <a:spLocks noGrp="1"/>
          </p:cNvSpPr>
          <p:nvPr>
            <p:ph type="title"/>
          </p:nvPr>
        </p:nvSpPr>
        <p:spPr>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endParaRPr dirty="0"/>
          </a:p>
        </p:txBody>
      </p:sp>
      <p:sp>
        <p:nvSpPr>
          <p:cNvPr id="3" name="Holder 3"/>
          <p:cNvSpPr>
            <a:spLocks noGrp="1"/>
          </p:cNvSpPr>
          <p:nvPr>
            <p:ph type="body" idx="1"/>
          </p:nvPr>
        </p:nvSpPr>
        <p:spPr>
          <a:xfrm>
            <a:off x="1187624" y="1635646"/>
            <a:ext cx="5786438" cy="230832"/>
          </a:xfrm>
          <a:prstGeom prst="rect">
            <a:avLst/>
          </a:prstGeom>
        </p:spPr>
        <p:txBody>
          <a:bodyPr lIns="0" tIns="0" rIns="0" bIns="0"/>
          <a:lstStyle>
            <a:lvl1pPr>
              <a:defRPr sz="2000" b="0" i="0">
                <a:solidFill>
                  <a:schemeClr val="accent6"/>
                </a:solidFill>
                <a:latin typeface="+mj-lt"/>
                <a:cs typeface=""/>
              </a:defRPr>
            </a:lvl1pPr>
          </a:lstStyle>
          <a:p>
            <a:endParaRPr dirty="0"/>
          </a:p>
        </p:txBody>
      </p:sp>
      <p:sp>
        <p:nvSpPr>
          <p:cNvPr id="8"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dirty="0"/>
              <a:t>Georg-August-Universität Göttingen</a:t>
            </a:r>
          </a:p>
        </p:txBody>
      </p:sp>
      <p:sp>
        <p:nvSpPr>
          <p:cNvPr id="9"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fld id="{ACF5EF15-2C16-6A49-87B6-C5AFB945A04B}" type="datetime1">
              <a:rPr lang="de-DE" smtClean="0"/>
              <a:pPr/>
              <a:t>09.04.2026</a:t>
            </a:fld>
            <a:endParaRPr lang="en-US" dirty="0"/>
          </a:p>
        </p:txBody>
      </p:sp>
      <p:sp>
        <p:nvSpPr>
          <p:cNvPr id="10"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
        <p:nvSpPr>
          <p:cNvPr id="13"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74" name="object 2"/>
          <p:cNvSpPr/>
          <p:nvPr userDrawn="1"/>
        </p:nvSpPr>
        <p:spPr>
          <a:xfrm>
            <a:off x="0" y="4781848"/>
            <a:ext cx="9144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100" dirty="0">
              <a:solidFill>
                <a:schemeClr val="bg1">
                  <a:lumMod val="85000"/>
                </a:schemeClr>
              </a:solidFill>
            </a:endParaRPr>
          </a:p>
        </p:txBody>
      </p:sp>
      <p:sp>
        <p:nvSpPr>
          <p:cNvPr id="2" name="Holder 2"/>
          <p:cNvSpPr>
            <a:spLocks noGrp="1"/>
          </p:cNvSpPr>
          <p:nvPr>
            <p:ph type="title"/>
          </p:nvPr>
        </p:nvSpPr>
        <p:spPr>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endParaRPr dirty="0"/>
          </a:p>
        </p:txBody>
      </p:sp>
      <p:sp>
        <p:nvSpPr>
          <p:cNvPr id="3" name="Holder 3"/>
          <p:cNvSpPr>
            <a:spLocks noGrp="1"/>
          </p:cNvSpPr>
          <p:nvPr>
            <p:ph type="body" idx="1"/>
          </p:nvPr>
        </p:nvSpPr>
        <p:spPr>
          <a:xfrm>
            <a:off x="899595" y="1635646"/>
            <a:ext cx="5811749" cy="230832"/>
          </a:xfrm>
          <a:prstGeom prst="rect">
            <a:avLst/>
          </a:prstGeom>
        </p:spPr>
        <p:txBody>
          <a:bodyPr lIns="0" tIns="0" rIns="0" bIns="0"/>
          <a:lstStyle>
            <a:lvl1pPr marL="285750" indent="-285750">
              <a:spcAft>
                <a:spcPts val="377"/>
              </a:spcAft>
              <a:buClr>
                <a:schemeClr val="tx2"/>
              </a:buClr>
              <a:buSzPct val="104000"/>
              <a:buFont typeface="Calibri" panose="020F0502020204030204" pitchFamily="34" charset="0"/>
              <a:buChar char="•"/>
              <a:defRPr sz="2000" b="0" i="0" baseline="0">
                <a:solidFill>
                  <a:schemeClr val="accent6"/>
                </a:solidFill>
                <a:latin typeface="+mj-lt"/>
                <a:cs typeface=""/>
              </a:defRPr>
            </a:lvl1pPr>
          </a:lstStyle>
          <a:p>
            <a:endParaRPr lang="de-DE" dirty="0"/>
          </a:p>
        </p:txBody>
      </p:sp>
      <p:sp>
        <p:nvSpPr>
          <p:cNvPr id="11"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
        <p:nvSpPr>
          <p:cNvPr id="8"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dirty="0"/>
              <a:t>Georg-August-Universität Göttingen</a:t>
            </a:r>
          </a:p>
        </p:txBody>
      </p:sp>
      <p:sp>
        <p:nvSpPr>
          <p:cNvPr id="9"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fld id="{ACF5EF15-2C16-6A49-87B6-C5AFB945A04B}" type="datetime1">
              <a:rPr lang="de-DE" smtClean="0"/>
              <a:pPr/>
              <a:t>09.04.2026</a:t>
            </a:fld>
            <a:endParaRPr lang="en-US" dirty="0"/>
          </a:p>
        </p:txBody>
      </p:sp>
      <p:sp>
        <p:nvSpPr>
          <p:cNvPr id="10"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ßes Bild">
    <p:spTree>
      <p:nvGrpSpPr>
        <p:cNvPr id="1" name=""/>
        <p:cNvGrpSpPr/>
        <p:nvPr/>
      </p:nvGrpSpPr>
      <p:grpSpPr>
        <a:xfrm>
          <a:off x="0" y="0"/>
          <a:ext cx="0" cy="0"/>
          <a:chOff x="0" y="0"/>
          <a:chExt cx="0" cy="0"/>
        </a:xfrm>
      </p:grpSpPr>
      <p:sp>
        <p:nvSpPr>
          <p:cNvPr id="5" name="Textplatzhalter 30"/>
          <p:cNvSpPr>
            <a:spLocks noGrp="1"/>
          </p:cNvSpPr>
          <p:nvPr>
            <p:ph type="body" sz="quarter" idx="12" hasCustomPrompt="1"/>
          </p:nvPr>
        </p:nvSpPr>
        <p:spPr>
          <a:xfrm>
            <a:off x="5965034" y="277939"/>
            <a:ext cx="2839641" cy="184666"/>
          </a:xfrm>
          <a:prstGeom prst="rect">
            <a:avLst/>
          </a:prstGeom>
        </p:spPr>
        <p:txBody>
          <a:bodyPr vert="horz"/>
          <a:lstStyle>
            <a:lvl1pPr algn="r">
              <a:defRPr sz="1200" baseline="0">
                <a:solidFill>
                  <a:srgbClr val="7F7F7F"/>
                </a:solidFill>
                <a:latin typeface="Calibri"/>
                <a:cs typeface="Calibri"/>
              </a:defRPr>
            </a:lvl1pPr>
          </a:lstStyle>
          <a:p>
            <a:pPr lvl="0"/>
            <a:r>
              <a:rPr lang="de-DE" dirty="0"/>
              <a:t>Institut/Zentrum für</a:t>
            </a:r>
          </a:p>
        </p:txBody>
      </p:sp>
      <p:sp>
        <p:nvSpPr>
          <p:cNvPr id="3" name="Bildplatzhalter 2"/>
          <p:cNvSpPr>
            <a:spLocks noGrp="1"/>
          </p:cNvSpPr>
          <p:nvPr>
            <p:ph type="pic" sz="quarter" idx="13"/>
          </p:nvPr>
        </p:nvSpPr>
        <p:spPr>
          <a:xfrm>
            <a:off x="0" y="700088"/>
            <a:ext cx="9144000" cy="4103910"/>
          </a:xfrm>
          <a:prstGeom prst="rect">
            <a:avLst/>
          </a:prstGeom>
        </p:spPr>
        <p:txBody>
          <a:bodyPr/>
          <a:lstStyle/>
          <a:p>
            <a:endParaRPr lang="de-DE"/>
          </a:p>
        </p:txBody>
      </p:sp>
      <p:sp>
        <p:nvSpPr>
          <p:cNvPr id="7"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r>
              <a:rPr lang="de-DE" dirty="0"/>
              <a:t>Georg-August-Universität Göttingen</a:t>
            </a:r>
          </a:p>
        </p:txBody>
      </p:sp>
      <p:sp>
        <p:nvSpPr>
          <p:cNvPr id="8"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fld id="{ACF5EF15-2C16-6A49-87B6-C5AFB945A04B}" type="datetime1">
              <a:rPr lang="de-DE" smtClean="0"/>
              <a:pPr/>
              <a:t>09.04.2026</a:t>
            </a:fld>
            <a:endParaRPr lang="en-US" dirty="0"/>
          </a:p>
        </p:txBody>
      </p:sp>
      <p:sp>
        <p:nvSpPr>
          <p:cNvPr id="9"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Bild 13"/>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708" y="1525"/>
            <a:ext cx="9130468" cy="5140454"/>
          </a:xfrm>
          <a:prstGeom prst="rect">
            <a:avLst/>
          </a:prstGeom>
        </p:spPr>
      </p:pic>
      <p:sp>
        <p:nvSpPr>
          <p:cNvPr id="7" name="Holder 4"/>
          <p:cNvSpPr>
            <a:spLocks noGrp="1"/>
          </p:cNvSpPr>
          <p:nvPr>
            <p:ph type="ftr" sz="quarter" idx="3"/>
          </p:nvPr>
        </p:nvSpPr>
        <p:spPr>
          <a:xfrm>
            <a:off x="1732360" y="4877217"/>
            <a:ext cx="6054328" cy="145733"/>
          </a:xfrm>
          <a:prstGeom prst="rect">
            <a:avLst/>
          </a:prstGeom>
        </p:spPr>
        <p:txBody>
          <a:bodyPr lIns="0" tIns="0" rIns="0" bIns="0"/>
          <a:lstStyle>
            <a:lvl1pPr algn="ctr">
              <a:defRPr sz="900">
                <a:solidFill>
                  <a:srgbClr val="17375E"/>
                </a:solidFill>
              </a:defRPr>
            </a:lvl1pPr>
          </a:lstStyle>
          <a:p>
            <a:r>
              <a:rPr lang="de-DE" dirty="0"/>
              <a:t>Georg-August-Universität Göttingen</a:t>
            </a:r>
          </a:p>
        </p:txBody>
      </p:sp>
      <p:sp>
        <p:nvSpPr>
          <p:cNvPr id="8" name="Holder 5"/>
          <p:cNvSpPr>
            <a:spLocks noGrp="1"/>
          </p:cNvSpPr>
          <p:nvPr>
            <p:ph type="dt" sz="half" idx="2"/>
          </p:nvPr>
        </p:nvSpPr>
        <p:spPr>
          <a:xfrm>
            <a:off x="218599" y="4875610"/>
            <a:ext cx="1031558" cy="147340"/>
          </a:xfrm>
          <a:prstGeom prst="rect">
            <a:avLst/>
          </a:prstGeom>
        </p:spPr>
        <p:txBody>
          <a:bodyPr lIns="0" tIns="0" rIns="0" bIns="0"/>
          <a:lstStyle>
            <a:lvl1pPr algn="l">
              <a:defRPr sz="900">
                <a:solidFill>
                  <a:schemeClr val="tx1">
                    <a:tint val="75000"/>
                  </a:schemeClr>
                </a:solidFill>
              </a:defRPr>
            </a:lvl1pPr>
          </a:lstStyle>
          <a:p>
            <a:fld id="{C8A51442-76F6-0047-9EC6-9C35C6FEA6B1}" type="datetime1">
              <a:rPr lang="de-DE" smtClean="0"/>
              <a:pPr/>
              <a:t>09.04.2026</a:t>
            </a:fld>
            <a:endParaRPr lang="en-US" dirty="0"/>
          </a:p>
        </p:txBody>
      </p:sp>
      <p:sp>
        <p:nvSpPr>
          <p:cNvPr id="9" name="Holder 6"/>
          <p:cNvSpPr>
            <a:spLocks noGrp="1"/>
          </p:cNvSpPr>
          <p:nvPr>
            <p:ph type="sldNum" sz="quarter" idx="4"/>
          </p:nvPr>
        </p:nvSpPr>
        <p:spPr>
          <a:xfrm>
            <a:off x="8322472" y="4894526"/>
            <a:ext cx="602933" cy="128425"/>
          </a:xfrm>
          <a:prstGeom prst="rect">
            <a:avLst/>
          </a:prstGeom>
        </p:spPr>
        <p:txBody>
          <a:bodyPr lIns="0" tIns="0" rIns="0" bIns="0"/>
          <a:lstStyle>
            <a:lvl1pPr algn="r">
              <a:defRPr sz="900">
                <a:solidFill>
                  <a:schemeClr val="tx1">
                    <a:tint val="75000"/>
                  </a:schemeClr>
                </a:solidFill>
              </a:defRPr>
            </a:lvl1pPr>
          </a:lstStyle>
          <a:p>
            <a:fld id="{B6F15528-21DE-4FAA-801E-634DDDAF4B2B}"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Lst>
  <p:hf hdr="0"/>
  <p:txStyles>
    <p:titleStyle>
      <a:lvl1pPr>
        <a:defRPr>
          <a:latin typeface="+mj-lt"/>
          <a:ea typeface="+mj-ea"/>
          <a:cs typeface="+mj-cs"/>
        </a:defRPr>
      </a:lvl1pPr>
    </p:titleStyle>
    <p:body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bodyStyle>
    <p:other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publicdomain/zero/1.0/deed.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creativecommons.org/licenses/by/4.0/deed.de" TargetMode="External"/><Relationship Id="rId4" Type="http://schemas.openxmlformats.org/officeDocument/2006/relationships/hyperlink" Target="https://ilias.uni-marburg.de/ilias.php?baseClass=illmpresentationgui&amp;cmd=layout&amp;ref_id=4032910&amp;obj_id=52197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i-campus.org/lernangebote/kurse/prompt-labor-generative-ki-der-hochschullehre-anwendung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Bildprompting </a:t>
            </a:r>
          </a:p>
        </p:txBody>
      </p:sp>
      <p:sp>
        <p:nvSpPr>
          <p:cNvPr id="3" name="Textplatzhalter 2"/>
          <p:cNvSpPr>
            <a:spLocks noGrp="1"/>
          </p:cNvSpPr>
          <p:nvPr>
            <p:ph type="body" idx="1"/>
          </p:nvPr>
        </p:nvSpPr>
        <p:spPr/>
        <p:txBody>
          <a:bodyPr/>
          <a:lstStyle/>
          <a:p>
            <a:r>
              <a:rPr lang="de-DE" dirty="0"/>
              <a:t>KI-</a:t>
            </a:r>
            <a:r>
              <a:rPr lang="de-DE" dirty="0" err="1"/>
              <a:t>Learningnugget</a:t>
            </a:r>
            <a:endParaRPr lang="de-DE" dirty="0"/>
          </a:p>
        </p:txBody>
      </p:sp>
      <p:sp>
        <p:nvSpPr>
          <p:cNvPr id="4" name="Textplatzhalter 3"/>
          <p:cNvSpPr>
            <a:spLocks noGrp="1"/>
          </p:cNvSpPr>
          <p:nvPr>
            <p:ph type="body" sz="quarter" idx="12"/>
          </p:nvPr>
        </p:nvSpPr>
        <p:spPr/>
        <p:txBody>
          <a:bodyPr/>
          <a:lstStyle/>
          <a:p>
            <a:endParaRPr lang="de-DE"/>
          </a:p>
        </p:txBody>
      </p:sp>
      <p:pic>
        <p:nvPicPr>
          <p:cNvPr id="5" name="Grafik 4">
            <a:extLst>
              <a:ext uri="{FF2B5EF4-FFF2-40B4-BE49-F238E27FC236}">
                <a16:creationId xmlns:a16="http://schemas.microsoft.com/office/drawing/2014/main" id="{A5D7FA1F-80F5-4D9C-B490-99F5AC9D9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313729" y="4856879"/>
            <a:ext cx="722767" cy="254672"/>
          </a:xfrm>
          <a:prstGeom prst="rect">
            <a:avLst/>
          </a:prstGeom>
        </p:spPr>
      </p:pic>
      <p:sp>
        <p:nvSpPr>
          <p:cNvPr id="6" name="Textfeld 5">
            <a:extLst>
              <a:ext uri="{FF2B5EF4-FFF2-40B4-BE49-F238E27FC236}">
                <a16:creationId xmlns:a16="http://schemas.microsoft.com/office/drawing/2014/main" id="{8ADB4926-E5CA-42CF-BCF7-8BBD0D317C05}"/>
              </a:ext>
            </a:extLst>
          </p:cNvPr>
          <p:cNvSpPr txBox="1"/>
          <p:nvPr/>
        </p:nvSpPr>
        <p:spPr bwMode="auto">
          <a:xfrm>
            <a:off x="4283968" y="4764373"/>
            <a:ext cx="3960440" cy="400110"/>
          </a:xfrm>
          <a:prstGeom prst="rect">
            <a:avLst/>
          </a:prstGeom>
          <a:noFill/>
        </p:spPr>
        <p:txBody>
          <a:bodyPr wrap="square">
            <a:spAutoFit/>
          </a:bodyPr>
          <a:lstStyle/>
          <a:p>
            <a:pPr algn="just"/>
            <a:r>
              <a:rPr lang="de-DE" sz="1000" dirty="0">
                <a:solidFill>
                  <a:schemeClr val="tx1">
                    <a:lumMod val="50000"/>
                    <a:lumOff val="50000"/>
                  </a:schemeClr>
                </a:solidFill>
              </a:rPr>
              <a:t>Alle Inhalte in dieser Präsentation stehen, soweit nicht anders angegeben, unter der </a:t>
            </a:r>
            <a:r>
              <a:rPr lang="de-DE" sz="1000" dirty="0">
                <a:solidFill>
                  <a:schemeClr val="tx1">
                    <a:lumMod val="50000"/>
                    <a:lumOff val="50000"/>
                  </a:schemeClr>
                </a:solidFill>
                <a:hlinkClick r:id="rId4">
                  <a:extLst>
                    <a:ext uri="{A12FA001-AC4F-418D-AE19-62706E023703}">
                      <ahyp:hlinkClr xmlns:ahyp="http://schemas.microsoft.com/office/drawing/2018/hyperlinkcolor" val="tx"/>
                    </a:ext>
                  </a:extLst>
                </a:hlinkClick>
              </a:rPr>
              <a:t>CC0-Lizenz</a:t>
            </a:r>
            <a:r>
              <a:rPr lang="de-DE" sz="1000" dirty="0">
                <a:solidFill>
                  <a:schemeClr val="tx1">
                    <a:lumMod val="50000"/>
                    <a:lumOff val="50000"/>
                  </a:schemeClr>
                </a:solidFill>
              </a:rPr>
              <a:t> und können frei nachgenutzt werden</a:t>
            </a:r>
          </a:p>
        </p:txBody>
      </p:sp>
    </p:spTree>
    <p:extLst>
      <p:ext uri="{BB962C8B-B14F-4D97-AF65-F5344CB8AC3E}">
        <p14:creationId xmlns:p14="http://schemas.microsoft.com/office/powerpoint/2010/main" val="330238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9C055BB-C200-46BE-9DE0-DC745EE6ED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97" t="2344" r="22101" b="13601"/>
          <a:stretch/>
        </p:blipFill>
        <p:spPr bwMode="auto">
          <a:xfrm rot="5400000">
            <a:off x="6591243" y="2589451"/>
            <a:ext cx="1868188" cy="1780432"/>
          </a:xfrm>
          <a:prstGeom prst="rect">
            <a:avLst/>
          </a:prstGeom>
        </p:spPr>
      </p:pic>
      <p:sp>
        <p:nvSpPr>
          <p:cNvPr id="9" name="Textfeld 8">
            <a:extLst>
              <a:ext uri="{FF2B5EF4-FFF2-40B4-BE49-F238E27FC236}">
                <a16:creationId xmlns:a16="http://schemas.microsoft.com/office/drawing/2014/main" id="{5C2B6BB5-42E8-462B-BD33-D63C4FED8521}"/>
              </a:ext>
            </a:extLst>
          </p:cNvPr>
          <p:cNvSpPr txBox="1"/>
          <p:nvPr/>
        </p:nvSpPr>
        <p:spPr bwMode="auto">
          <a:xfrm>
            <a:off x="6207288" y="4413761"/>
            <a:ext cx="2355132" cy="246221"/>
          </a:xfrm>
          <a:prstGeom prst="rect">
            <a:avLst/>
          </a:prstGeom>
          <a:noFill/>
        </p:spPr>
        <p:txBody>
          <a:bodyPr wrap="none" rtlCol="0">
            <a:spAutoFit/>
          </a:bodyPr>
          <a:lstStyle/>
          <a:p>
            <a:r>
              <a:rPr lang="de-DE" sz="1000" dirty="0">
                <a:solidFill>
                  <a:schemeClr val="tx1">
                    <a:lumMod val="50000"/>
                    <a:lumOff val="50000"/>
                  </a:schemeClr>
                </a:solidFill>
              </a:rPr>
              <a:t>Grafik KI-generiert mit gemini, gemeinfrei</a:t>
            </a:r>
          </a:p>
        </p:txBody>
      </p:sp>
      <p:sp>
        <p:nvSpPr>
          <p:cNvPr id="2" name="Titel 1">
            <a:extLst>
              <a:ext uri="{FF2B5EF4-FFF2-40B4-BE49-F238E27FC236}">
                <a16:creationId xmlns:a16="http://schemas.microsoft.com/office/drawing/2014/main" id="{83B82E3F-51A9-4706-9B02-6009A8D0E960}"/>
              </a:ext>
            </a:extLst>
          </p:cNvPr>
          <p:cNvSpPr>
            <a:spLocks noGrp="1"/>
          </p:cNvSpPr>
          <p:nvPr>
            <p:ph type="title"/>
          </p:nvPr>
        </p:nvSpPr>
        <p:spPr/>
        <p:txBody>
          <a:bodyPr/>
          <a:lstStyle/>
          <a:p>
            <a:r>
              <a:rPr lang="de-DE" dirty="0"/>
              <a:t>Lernziel</a:t>
            </a:r>
          </a:p>
        </p:txBody>
      </p:sp>
      <p:sp>
        <p:nvSpPr>
          <p:cNvPr id="3" name="Textplatzhalter 2">
            <a:extLst>
              <a:ext uri="{FF2B5EF4-FFF2-40B4-BE49-F238E27FC236}">
                <a16:creationId xmlns:a16="http://schemas.microsoft.com/office/drawing/2014/main" id="{D2C8A342-506B-4424-B187-E359B6856195}"/>
              </a:ext>
            </a:extLst>
          </p:cNvPr>
          <p:cNvSpPr>
            <a:spLocks noGrp="1"/>
          </p:cNvSpPr>
          <p:nvPr>
            <p:ph type="body" idx="1"/>
          </p:nvPr>
        </p:nvSpPr>
        <p:spPr>
          <a:xfrm>
            <a:off x="1187624" y="1635646"/>
            <a:ext cx="6408712" cy="230832"/>
          </a:xfrm>
        </p:spPr>
        <p:txBody>
          <a:bodyPr/>
          <a:lstStyle/>
          <a:p>
            <a:r>
              <a:rPr lang="de-DE" dirty="0"/>
              <a:t>Am Ende dieses </a:t>
            </a:r>
            <a:r>
              <a:rPr lang="de-DE" dirty="0" err="1"/>
              <a:t>Learningnuggets</a:t>
            </a:r>
            <a:r>
              <a:rPr lang="de-DE" dirty="0"/>
              <a:t> </a:t>
            </a:r>
          </a:p>
          <a:p>
            <a:pPr marL="342900" indent="-342900">
              <a:buFont typeface="Arial" panose="020B0604020202020204" pitchFamily="34" charset="0"/>
              <a:buChar char="•"/>
            </a:pPr>
            <a:r>
              <a:rPr lang="de-DE" dirty="0"/>
              <a:t>verstehen Sie den Unterschied zwischen </a:t>
            </a:r>
            <a:r>
              <a:rPr lang="de-DE" dirty="0" err="1"/>
              <a:t>Textpromting</a:t>
            </a:r>
            <a:r>
              <a:rPr lang="de-DE" dirty="0"/>
              <a:t> und </a:t>
            </a:r>
            <a:r>
              <a:rPr lang="de-DE" dirty="0" err="1"/>
              <a:t>Bildpromting</a:t>
            </a:r>
            <a:endParaRPr lang="de-DE" dirty="0"/>
          </a:p>
          <a:p>
            <a:pPr marL="342900" indent="-342900">
              <a:buFont typeface="Arial" panose="020B0604020202020204" pitchFamily="34" charset="0"/>
              <a:buChar char="•"/>
            </a:pPr>
            <a:r>
              <a:rPr lang="de-DE" dirty="0"/>
              <a:t>wissen, wie ein Prompt für Bildgenerierung aufgebaut werden soll.</a:t>
            </a:r>
          </a:p>
        </p:txBody>
      </p:sp>
      <p:sp>
        <p:nvSpPr>
          <p:cNvPr id="7" name="Textplatzhalter 6">
            <a:extLst>
              <a:ext uri="{FF2B5EF4-FFF2-40B4-BE49-F238E27FC236}">
                <a16:creationId xmlns:a16="http://schemas.microsoft.com/office/drawing/2014/main" id="{44276240-95FE-474D-85D9-70CB519F8F6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4028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ED046-673E-4A87-B97B-11B928822BF2}"/>
              </a:ext>
            </a:extLst>
          </p:cNvPr>
          <p:cNvSpPr>
            <a:spLocks noGrp="1"/>
          </p:cNvSpPr>
          <p:nvPr>
            <p:ph type="title"/>
          </p:nvPr>
        </p:nvSpPr>
        <p:spPr/>
        <p:txBody>
          <a:bodyPr/>
          <a:lstStyle/>
          <a:p>
            <a:r>
              <a:rPr lang="de-DE" dirty="0"/>
              <a:t>Bildprompting</a:t>
            </a:r>
          </a:p>
        </p:txBody>
      </p:sp>
      <p:sp>
        <p:nvSpPr>
          <p:cNvPr id="3" name="Textplatzhalter 2">
            <a:extLst>
              <a:ext uri="{FF2B5EF4-FFF2-40B4-BE49-F238E27FC236}">
                <a16:creationId xmlns:a16="http://schemas.microsoft.com/office/drawing/2014/main" id="{5B18B5AE-12AC-433A-90AA-B520AD97DA47}"/>
              </a:ext>
            </a:extLst>
          </p:cNvPr>
          <p:cNvSpPr>
            <a:spLocks noGrp="1"/>
          </p:cNvSpPr>
          <p:nvPr>
            <p:ph type="body" idx="1"/>
          </p:nvPr>
        </p:nvSpPr>
        <p:spPr>
          <a:xfrm>
            <a:off x="898002" y="1830388"/>
            <a:ext cx="3600400" cy="230832"/>
          </a:xfrm>
        </p:spPr>
        <p:txBody>
          <a:bodyPr/>
          <a:lstStyle/>
          <a:p>
            <a:pPr marL="180975" algn="just"/>
            <a:r>
              <a:rPr lang="de-DE" b="1" dirty="0"/>
              <a:t>Bildprompting</a:t>
            </a:r>
            <a:r>
              <a:rPr lang="de-DE" dirty="0"/>
              <a:t> bezeichnet das Vorgehen, eine KI mit einer gezielten (Text)Beschreibung anzuweisen, ein bestimmtes Bild zu generieren.</a:t>
            </a:r>
          </a:p>
        </p:txBody>
      </p:sp>
      <p:sp>
        <p:nvSpPr>
          <p:cNvPr id="4" name="Fußzeilenplatzhalter 3">
            <a:extLst>
              <a:ext uri="{FF2B5EF4-FFF2-40B4-BE49-F238E27FC236}">
                <a16:creationId xmlns:a16="http://schemas.microsoft.com/office/drawing/2014/main" id="{54E47F15-9D76-4DA7-A47A-9265679EE8BF}"/>
              </a:ext>
            </a:extLst>
          </p:cNvPr>
          <p:cNvSpPr>
            <a:spLocks noGrp="1"/>
          </p:cNvSpPr>
          <p:nvPr>
            <p:ph type="ftr" sz="quarter" idx="3"/>
          </p:nvPr>
        </p:nvSpPr>
        <p:spPr/>
        <p:txBody>
          <a:bodyPr/>
          <a:lstStyle/>
          <a:p>
            <a:r>
              <a:rPr lang="de-DE"/>
              <a:t>Georg-August-Universität Göttingen</a:t>
            </a:r>
            <a:endParaRPr lang="de-DE" dirty="0"/>
          </a:p>
        </p:txBody>
      </p:sp>
      <p:sp>
        <p:nvSpPr>
          <p:cNvPr id="5" name="Datumsplatzhalter 4">
            <a:extLst>
              <a:ext uri="{FF2B5EF4-FFF2-40B4-BE49-F238E27FC236}">
                <a16:creationId xmlns:a16="http://schemas.microsoft.com/office/drawing/2014/main" id="{56EFD057-70F3-456C-BEA7-58CF27D840E6}"/>
              </a:ext>
            </a:extLst>
          </p:cNvPr>
          <p:cNvSpPr>
            <a:spLocks noGrp="1"/>
          </p:cNvSpPr>
          <p:nvPr>
            <p:ph type="dt" sz="half" idx="2"/>
          </p:nvPr>
        </p:nvSpPr>
        <p:spPr/>
        <p:txBody>
          <a:bodyPr/>
          <a:lstStyle/>
          <a:p>
            <a:fld id="{ACF5EF15-2C16-6A49-87B6-C5AFB945A04B}" type="datetime1">
              <a:rPr lang="de-DE" smtClean="0"/>
              <a:pPr/>
              <a:t>09.04.2026</a:t>
            </a:fld>
            <a:endParaRPr lang="en-US" dirty="0"/>
          </a:p>
        </p:txBody>
      </p:sp>
      <p:sp>
        <p:nvSpPr>
          <p:cNvPr id="6" name="Foliennummernplatzhalter 5">
            <a:extLst>
              <a:ext uri="{FF2B5EF4-FFF2-40B4-BE49-F238E27FC236}">
                <a16:creationId xmlns:a16="http://schemas.microsoft.com/office/drawing/2014/main" id="{2EC16AF3-7F75-4F8F-BC97-6B4C2AAF091E}"/>
              </a:ext>
            </a:extLst>
          </p:cNvPr>
          <p:cNvSpPr>
            <a:spLocks noGrp="1"/>
          </p:cNvSpPr>
          <p:nvPr>
            <p:ph type="sldNum" sz="quarter" idx="4"/>
          </p:nvPr>
        </p:nvSpPr>
        <p:spPr/>
        <p:txBody>
          <a:bodyPr/>
          <a:lstStyle/>
          <a:p>
            <a:fld id="{B6F15528-21DE-4FAA-801E-634DDDAF4B2B}" type="slidenum">
              <a:rPr lang="de-DE" smtClean="0"/>
              <a:pPr/>
              <a:t>3</a:t>
            </a:fld>
            <a:endParaRPr lang="de-DE" dirty="0"/>
          </a:p>
        </p:txBody>
      </p:sp>
      <p:sp>
        <p:nvSpPr>
          <p:cNvPr id="7" name="Textplatzhalter 6">
            <a:extLst>
              <a:ext uri="{FF2B5EF4-FFF2-40B4-BE49-F238E27FC236}">
                <a16:creationId xmlns:a16="http://schemas.microsoft.com/office/drawing/2014/main" id="{0C209589-319F-49E1-9B77-BACE622FA391}"/>
              </a:ext>
            </a:extLst>
          </p:cNvPr>
          <p:cNvSpPr>
            <a:spLocks noGrp="1"/>
          </p:cNvSpPr>
          <p:nvPr>
            <p:ph type="body" sz="quarter" idx="12"/>
          </p:nvPr>
        </p:nvSpPr>
        <p:spPr/>
        <p:txBody>
          <a:bodyPr/>
          <a:lstStyle/>
          <a:p>
            <a:endParaRPr lang="de-DE"/>
          </a:p>
        </p:txBody>
      </p:sp>
      <p:sp>
        <p:nvSpPr>
          <p:cNvPr id="14" name="Textfeld 13">
            <a:extLst>
              <a:ext uri="{FF2B5EF4-FFF2-40B4-BE49-F238E27FC236}">
                <a16:creationId xmlns:a16="http://schemas.microsoft.com/office/drawing/2014/main" id="{CF5B9650-73F1-4F86-8D0C-644EC1913D01}"/>
              </a:ext>
            </a:extLst>
          </p:cNvPr>
          <p:cNvSpPr txBox="1"/>
          <p:nvPr/>
        </p:nvSpPr>
        <p:spPr bwMode="auto">
          <a:xfrm>
            <a:off x="5444707" y="3797063"/>
            <a:ext cx="2303836" cy="246221"/>
          </a:xfrm>
          <a:prstGeom prst="rect">
            <a:avLst/>
          </a:prstGeom>
          <a:noFill/>
        </p:spPr>
        <p:txBody>
          <a:bodyPr wrap="none" rtlCol="0">
            <a:spAutoFit/>
          </a:bodyPr>
          <a:lstStyle/>
          <a:p>
            <a:r>
              <a:rPr lang="de-DE" sz="1000" dirty="0">
                <a:solidFill>
                  <a:schemeClr val="tx1">
                    <a:lumMod val="50000"/>
                    <a:lumOff val="50000"/>
                  </a:schemeClr>
                </a:solidFill>
              </a:rPr>
              <a:t>Grafik KI-generiert mit </a:t>
            </a:r>
            <a:r>
              <a:rPr lang="de-DE" sz="1000" dirty="0" err="1">
                <a:solidFill>
                  <a:schemeClr val="tx1">
                    <a:lumMod val="50000"/>
                    <a:lumOff val="50000"/>
                  </a:schemeClr>
                </a:solidFill>
              </a:rPr>
              <a:t>canva</a:t>
            </a:r>
            <a:r>
              <a:rPr lang="de-DE" sz="1000" dirty="0">
                <a:solidFill>
                  <a:schemeClr val="tx1">
                    <a:lumMod val="50000"/>
                    <a:lumOff val="50000"/>
                  </a:schemeClr>
                </a:solidFill>
              </a:rPr>
              <a:t>, gemeinfrei</a:t>
            </a:r>
          </a:p>
        </p:txBody>
      </p:sp>
      <p:pic>
        <p:nvPicPr>
          <p:cNvPr id="11" name="Grafik 10">
            <a:extLst>
              <a:ext uri="{FF2B5EF4-FFF2-40B4-BE49-F238E27FC236}">
                <a16:creationId xmlns:a16="http://schemas.microsoft.com/office/drawing/2014/main" id="{790CFE0B-A839-4C25-99CB-B1F842C1E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67" y="1746440"/>
            <a:ext cx="2863517" cy="1862932"/>
          </a:xfrm>
          <a:prstGeom prst="rect">
            <a:avLst/>
          </a:prstGeom>
        </p:spPr>
      </p:pic>
    </p:spTree>
    <p:extLst>
      <p:ext uri="{BB962C8B-B14F-4D97-AF65-F5344CB8AC3E}">
        <p14:creationId xmlns:p14="http://schemas.microsoft.com/office/powerpoint/2010/main" val="141303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6C33E-B13B-489C-85CD-ED96FF7C8739}"/>
              </a:ext>
            </a:extLst>
          </p:cNvPr>
          <p:cNvSpPr>
            <a:spLocks noGrp="1"/>
          </p:cNvSpPr>
          <p:nvPr>
            <p:ph type="title"/>
          </p:nvPr>
        </p:nvSpPr>
        <p:spPr/>
        <p:txBody>
          <a:bodyPr/>
          <a:lstStyle/>
          <a:p>
            <a:r>
              <a:rPr lang="de-DE" dirty="0"/>
              <a:t>Anwendung im Hochschulkontext</a:t>
            </a:r>
          </a:p>
        </p:txBody>
      </p:sp>
      <p:sp>
        <p:nvSpPr>
          <p:cNvPr id="3" name="Textplatzhalter 2">
            <a:extLst>
              <a:ext uri="{FF2B5EF4-FFF2-40B4-BE49-F238E27FC236}">
                <a16:creationId xmlns:a16="http://schemas.microsoft.com/office/drawing/2014/main" id="{4DB226D4-B433-43C3-80E8-3AC93B645536}"/>
              </a:ext>
            </a:extLst>
          </p:cNvPr>
          <p:cNvSpPr>
            <a:spLocks noGrp="1"/>
          </p:cNvSpPr>
          <p:nvPr>
            <p:ph type="body" idx="1"/>
          </p:nvPr>
        </p:nvSpPr>
        <p:spPr>
          <a:xfrm>
            <a:off x="1043608" y="1634078"/>
            <a:ext cx="4680520" cy="230832"/>
          </a:xfrm>
        </p:spPr>
        <p:txBody>
          <a:bodyPr/>
          <a:lstStyle/>
          <a:p>
            <a:pPr marL="342900" indent="-342900">
              <a:lnSpc>
                <a:spcPct val="150000"/>
              </a:lnSpc>
              <a:buFont typeface="Arial" panose="020B0604020202020204" pitchFamily="34" charset="0"/>
              <a:buChar char="•"/>
            </a:pPr>
            <a:r>
              <a:rPr lang="de-DE" dirty="0"/>
              <a:t>Visualisierung komplexer Inhalte</a:t>
            </a:r>
          </a:p>
          <a:p>
            <a:pPr marL="342900" indent="-342900">
              <a:lnSpc>
                <a:spcPct val="150000"/>
              </a:lnSpc>
              <a:buFont typeface="Arial" panose="020B0604020202020204" pitchFamily="34" charset="0"/>
              <a:buChar char="•"/>
            </a:pPr>
            <a:r>
              <a:rPr lang="de-DE" dirty="0"/>
              <a:t>Illustration und multimediale Aufarbeitung von Lernmaterialien</a:t>
            </a:r>
          </a:p>
          <a:p>
            <a:pPr marL="342900" indent="-342900">
              <a:lnSpc>
                <a:spcPct val="150000"/>
              </a:lnSpc>
              <a:buFont typeface="Arial" panose="020B0604020202020204" pitchFamily="34" charset="0"/>
              <a:buChar char="•"/>
            </a:pPr>
            <a:r>
              <a:rPr lang="de-DE" dirty="0"/>
              <a:t>Kreatives Lernen </a:t>
            </a:r>
          </a:p>
          <a:p>
            <a:pPr marL="342900" indent="-342900">
              <a:lnSpc>
                <a:spcPct val="150000"/>
              </a:lnSpc>
              <a:buFont typeface="Arial" panose="020B0604020202020204" pitchFamily="34" charset="0"/>
              <a:buChar char="•"/>
            </a:pPr>
            <a:r>
              <a:rPr lang="de-DE" dirty="0"/>
              <a:t>Storytelling</a:t>
            </a:r>
          </a:p>
          <a:p>
            <a:pPr marL="342900" indent="-342900">
              <a:lnSpc>
                <a:spcPct val="150000"/>
              </a:lnSpc>
              <a:buFont typeface="Arial" panose="020B0604020202020204" pitchFamily="34" charset="0"/>
              <a:buChar char="•"/>
            </a:pPr>
            <a:endParaRPr lang="de-DE" dirty="0"/>
          </a:p>
          <a:p>
            <a:pPr marL="342900" indent="-342900">
              <a:lnSpc>
                <a:spcPct val="150000"/>
              </a:lnSpc>
              <a:buFont typeface="Arial" panose="020B0604020202020204" pitchFamily="34" charset="0"/>
              <a:buChar char="•"/>
            </a:pPr>
            <a:endParaRPr lang="de-DE" dirty="0"/>
          </a:p>
        </p:txBody>
      </p:sp>
      <p:sp>
        <p:nvSpPr>
          <p:cNvPr id="5" name="Datumsplatzhalter 4">
            <a:extLst>
              <a:ext uri="{FF2B5EF4-FFF2-40B4-BE49-F238E27FC236}">
                <a16:creationId xmlns:a16="http://schemas.microsoft.com/office/drawing/2014/main" id="{E2ABE98D-8E36-43FB-B86D-AF6A7C89A18C}"/>
              </a:ext>
            </a:extLst>
          </p:cNvPr>
          <p:cNvSpPr>
            <a:spLocks noGrp="1"/>
          </p:cNvSpPr>
          <p:nvPr>
            <p:ph type="dt" sz="half" idx="2"/>
          </p:nvPr>
        </p:nvSpPr>
        <p:spPr/>
        <p:txBody>
          <a:bodyPr/>
          <a:lstStyle/>
          <a:p>
            <a:fld id="{ACF5EF15-2C16-6A49-87B6-C5AFB945A04B}" type="datetime1">
              <a:rPr lang="de-DE" smtClean="0"/>
              <a:pPr/>
              <a:t>09.04.2026</a:t>
            </a:fld>
            <a:endParaRPr lang="en-US" dirty="0"/>
          </a:p>
        </p:txBody>
      </p:sp>
      <p:sp>
        <p:nvSpPr>
          <p:cNvPr id="6" name="Foliennummernplatzhalter 5">
            <a:extLst>
              <a:ext uri="{FF2B5EF4-FFF2-40B4-BE49-F238E27FC236}">
                <a16:creationId xmlns:a16="http://schemas.microsoft.com/office/drawing/2014/main" id="{F0F373E1-0A32-4901-8C39-88E9EBEF8863}"/>
              </a:ext>
            </a:extLst>
          </p:cNvPr>
          <p:cNvSpPr>
            <a:spLocks noGrp="1"/>
          </p:cNvSpPr>
          <p:nvPr>
            <p:ph type="sldNum" sz="quarter" idx="4"/>
          </p:nvPr>
        </p:nvSpPr>
        <p:spPr/>
        <p:txBody>
          <a:bodyPr/>
          <a:lstStyle/>
          <a:p>
            <a:fld id="{B6F15528-21DE-4FAA-801E-634DDDAF4B2B}" type="slidenum">
              <a:rPr lang="de-DE" smtClean="0"/>
              <a:pPr/>
              <a:t>4</a:t>
            </a:fld>
            <a:endParaRPr lang="de-DE" dirty="0"/>
          </a:p>
        </p:txBody>
      </p:sp>
      <p:sp>
        <p:nvSpPr>
          <p:cNvPr id="7" name="Textplatzhalter 6">
            <a:extLst>
              <a:ext uri="{FF2B5EF4-FFF2-40B4-BE49-F238E27FC236}">
                <a16:creationId xmlns:a16="http://schemas.microsoft.com/office/drawing/2014/main" id="{322D7156-6B03-4810-8583-CD017D60B4CB}"/>
              </a:ext>
            </a:extLst>
          </p:cNvPr>
          <p:cNvSpPr>
            <a:spLocks noGrp="1"/>
          </p:cNvSpPr>
          <p:nvPr>
            <p:ph type="body" sz="quarter" idx="12"/>
          </p:nvPr>
        </p:nvSpPr>
        <p:spPr/>
        <p:txBody>
          <a:bodyPr/>
          <a:lstStyle/>
          <a:p>
            <a:endParaRPr lang="de-DE"/>
          </a:p>
        </p:txBody>
      </p:sp>
      <p:sp>
        <p:nvSpPr>
          <p:cNvPr id="4" name="Fußzeilenplatzhalter 3">
            <a:extLst>
              <a:ext uri="{FF2B5EF4-FFF2-40B4-BE49-F238E27FC236}">
                <a16:creationId xmlns:a16="http://schemas.microsoft.com/office/drawing/2014/main" id="{18A1BE53-F443-4488-AF5C-53FBDB3A5D62}"/>
              </a:ext>
            </a:extLst>
          </p:cNvPr>
          <p:cNvSpPr>
            <a:spLocks noGrp="1"/>
          </p:cNvSpPr>
          <p:nvPr>
            <p:ph type="ftr" sz="quarter" idx="3"/>
          </p:nvPr>
        </p:nvSpPr>
        <p:spPr/>
        <p:txBody>
          <a:bodyPr/>
          <a:lstStyle/>
          <a:p>
            <a:r>
              <a:rPr lang="de-DE"/>
              <a:t>Georg-August-Universität Göttingen</a:t>
            </a:r>
            <a:endParaRPr lang="de-DE" dirty="0"/>
          </a:p>
        </p:txBody>
      </p:sp>
      <p:sp>
        <p:nvSpPr>
          <p:cNvPr id="11" name="Freeform 4">
            <a:extLst>
              <a:ext uri="{FF2B5EF4-FFF2-40B4-BE49-F238E27FC236}">
                <a16:creationId xmlns:a16="http://schemas.microsoft.com/office/drawing/2014/main" id="{242A7D81-35E3-43C5-80DB-189D73BE52B5}"/>
              </a:ext>
            </a:extLst>
          </p:cNvPr>
          <p:cNvSpPr>
            <a:spLocks noChangeAspect="1"/>
          </p:cNvSpPr>
          <p:nvPr/>
        </p:nvSpPr>
        <p:spPr>
          <a:xfrm>
            <a:off x="5388314" y="2341622"/>
            <a:ext cx="2592569" cy="2203330"/>
          </a:xfrm>
          <a:custGeom>
            <a:avLst/>
            <a:gdLst/>
            <a:ahLst/>
            <a:cxnLst/>
            <a:rect l="l" t="t" r="r" b="b"/>
            <a:pathLst>
              <a:path w="5371534" h="4565071">
                <a:moveTo>
                  <a:pt x="0" y="0"/>
                </a:moveTo>
                <a:lnTo>
                  <a:pt x="5371534" y="0"/>
                </a:lnTo>
                <a:lnTo>
                  <a:pt x="5371534" y="4565071"/>
                </a:lnTo>
                <a:lnTo>
                  <a:pt x="0" y="4565071"/>
                </a:lnTo>
                <a:lnTo>
                  <a:pt x="0" y="0"/>
                </a:lnTo>
                <a:close/>
              </a:path>
            </a:pathLst>
          </a:custGeom>
          <a:blipFill>
            <a:blip r:embed="rId3"/>
            <a:stretch>
              <a:fillRect/>
            </a:stretch>
          </a:blipFill>
        </p:spPr>
      </p:sp>
      <p:sp>
        <p:nvSpPr>
          <p:cNvPr id="12" name="Textfeld 11">
            <a:extLst>
              <a:ext uri="{FF2B5EF4-FFF2-40B4-BE49-F238E27FC236}">
                <a16:creationId xmlns:a16="http://schemas.microsoft.com/office/drawing/2014/main" id="{3EB7EF80-993A-47FF-98DA-DB5439C2199B}"/>
              </a:ext>
            </a:extLst>
          </p:cNvPr>
          <p:cNvSpPr txBox="1"/>
          <p:nvPr/>
        </p:nvSpPr>
        <p:spPr bwMode="auto">
          <a:xfrm>
            <a:off x="5652540" y="4587974"/>
            <a:ext cx="2303836" cy="246221"/>
          </a:xfrm>
          <a:prstGeom prst="rect">
            <a:avLst/>
          </a:prstGeom>
          <a:noFill/>
        </p:spPr>
        <p:txBody>
          <a:bodyPr wrap="none" rtlCol="0">
            <a:spAutoFit/>
          </a:bodyPr>
          <a:lstStyle/>
          <a:p>
            <a:r>
              <a:rPr lang="de-DE" sz="1000" dirty="0">
                <a:solidFill>
                  <a:schemeClr val="tx1">
                    <a:lumMod val="50000"/>
                    <a:lumOff val="50000"/>
                  </a:schemeClr>
                </a:solidFill>
              </a:rPr>
              <a:t>Grafik KI-generiert mit </a:t>
            </a:r>
            <a:r>
              <a:rPr lang="de-DE" sz="1000" dirty="0" err="1">
                <a:solidFill>
                  <a:schemeClr val="tx1">
                    <a:lumMod val="50000"/>
                    <a:lumOff val="50000"/>
                  </a:schemeClr>
                </a:solidFill>
              </a:rPr>
              <a:t>canva</a:t>
            </a:r>
            <a:r>
              <a:rPr lang="de-DE" sz="1000" dirty="0">
                <a:solidFill>
                  <a:schemeClr val="tx1">
                    <a:lumMod val="50000"/>
                    <a:lumOff val="50000"/>
                  </a:schemeClr>
                </a:solidFill>
              </a:rPr>
              <a:t>, gemeinfrei</a:t>
            </a:r>
          </a:p>
        </p:txBody>
      </p:sp>
    </p:spTree>
    <p:extLst>
      <p:ext uri="{BB962C8B-B14F-4D97-AF65-F5344CB8AC3E}">
        <p14:creationId xmlns:p14="http://schemas.microsoft.com/office/powerpoint/2010/main" val="314985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B666E-5C9F-46B4-90A6-64D5800F3390}"/>
              </a:ext>
            </a:extLst>
          </p:cNvPr>
          <p:cNvSpPr>
            <a:spLocks noGrp="1"/>
          </p:cNvSpPr>
          <p:nvPr>
            <p:ph type="title"/>
          </p:nvPr>
        </p:nvSpPr>
        <p:spPr/>
        <p:txBody>
          <a:bodyPr/>
          <a:lstStyle/>
          <a:p>
            <a:r>
              <a:rPr lang="de-DE" dirty="0"/>
              <a:t>Didaktische Potentiale</a:t>
            </a:r>
          </a:p>
        </p:txBody>
      </p:sp>
      <p:sp>
        <p:nvSpPr>
          <p:cNvPr id="3" name="Textplatzhalter 2">
            <a:extLst>
              <a:ext uri="{FF2B5EF4-FFF2-40B4-BE49-F238E27FC236}">
                <a16:creationId xmlns:a16="http://schemas.microsoft.com/office/drawing/2014/main" id="{D6DAAAC0-7A2A-433E-978B-0B0A9E8D0A12}"/>
              </a:ext>
            </a:extLst>
          </p:cNvPr>
          <p:cNvSpPr>
            <a:spLocks noGrp="1"/>
          </p:cNvSpPr>
          <p:nvPr>
            <p:ph type="body" idx="1"/>
          </p:nvPr>
        </p:nvSpPr>
        <p:spPr>
          <a:xfrm>
            <a:off x="1043608" y="1612005"/>
            <a:ext cx="5786438" cy="230832"/>
          </a:xfrm>
        </p:spPr>
        <p:txBody>
          <a:bodyPr/>
          <a:lstStyle/>
          <a:p>
            <a:pPr marL="342900" indent="-342900">
              <a:lnSpc>
                <a:spcPct val="150000"/>
              </a:lnSpc>
              <a:buFont typeface="Arial" panose="020B0604020202020204" pitchFamily="34" charset="0"/>
              <a:buChar char="•"/>
            </a:pPr>
            <a:r>
              <a:rPr lang="de-DE" dirty="0"/>
              <a:t>Kreativität fördern</a:t>
            </a:r>
          </a:p>
          <a:p>
            <a:pPr marL="342900" indent="-342900">
              <a:lnSpc>
                <a:spcPct val="150000"/>
              </a:lnSpc>
              <a:buFont typeface="Arial" panose="020B0604020202020204" pitchFamily="34" charset="0"/>
              <a:buChar char="•"/>
            </a:pPr>
            <a:r>
              <a:rPr lang="de-DE" dirty="0"/>
              <a:t>Lernprozesse vertiefen</a:t>
            </a:r>
          </a:p>
          <a:p>
            <a:pPr marL="342900" indent="-342900">
              <a:lnSpc>
                <a:spcPct val="150000"/>
              </a:lnSpc>
              <a:buFont typeface="Arial" panose="020B0604020202020204" pitchFamily="34" charset="0"/>
              <a:buChar char="•"/>
            </a:pPr>
            <a:r>
              <a:rPr lang="de-DE" dirty="0"/>
              <a:t>Inklusion &amp; Diversität stärken</a:t>
            </a:r>
          </a:p>
          <a:p>
            <a:pPr marL="342900" indent="-342900">
              <a:lnSpc>
                <a:spcPct val="150000"/>
              </a:lnSpc>
              <a:buFont typeface="Arial" panose="020B0604020202020204" pitchFamily="34" charset="0"/>
              <a:buChar char="•"/>
            </a:pPr>
            <a:r>
              <a:rPr lang="de-DE" dirty="0"/>
              <a:t>Eigenständiges Lernen unterstützen</a:t>
            </a:r>
          </a:p>
        </p:txBody>
      </p:sp>
      <p:sp>
        <p:nvSpPr>
          <p:cNvPr id="5" name="Datumsplatzhalter 4">
            <a:extLst>
              <a:ext uri="{FF2B5EF4-FFF2-40B4-BE49-F238E27FC236}">
                <a16:creationId xmlns:a16="http://schemas.microsoft.com/office/drawing/2014/main" id="{8E50A061-C909-44F6-8AE4-A89B08D05A59}"/>
              </a:ext>
            </a:extLst>
          </p:cNvPr>
          <p:cNvSpPr>
            <a:spLocks noGrp="1"/>
          </p:cNvSpPr>
          <p:nvPr>
            <p:ph type="dt" sz="half" idx="2"/>
          </p:nvPr>
        </p:nvSpPr>
        <p:spPr/>
        <p:txBody>
          <a:bodyPr/>
          <a:lstStyle/>
          <a:p>
            <a:fld id="{ACF5EF15-2C16-6A49-87B6-C5AFB945A04B}" type="datetime1">
              <a:rPr lang="de-DE" smtClean="0"/>
              <a:pPr/>
              <a:t>09.04.2026</a:t>
            </a:fld>
            <a:endParaRPr lang="en-US" dirty="0"/>
          </a:p>
        </p:txBody>
      </p:sp>
      <p:sp>
        <p:nvSpPr>
          <p:cNvPr id="6" name="Foliennummernplatzhalter 5">
            <a:extLst>
              <a:ext uri="{FF2B5EF4-FFF2-40B4-BE49-F238E27FC236}">
                <a16:creationId xmlns:a16="http://schemas.microsoft.com/office/drawing/2014/main" id="{6FD58778-1548-4046-B4F9-16E2981362AF}"/>
              </a:ext>
            </a:extLst>
          </p:cNvPr>
          <p:cNvSpPr>
            <a:spLocks noGrp="1"/>
          </p:cNvSpPr>
          <p:nvPr>
            <p:ph type="sldNum" sz="quarter" idx="4"/>
          </p:nvPr>
        </p:nvSpPr>
        <p:spPr/>
        <p:txBody>
          <a:bodyPr/>
          <a:lstStyle/>
          <a:p>
            <a:fld id="{B6F15528-21DE-4FAA-801E-634DDDAF4B2B}" type="slidenum">
              <a:rPr lang="de-DE" smtClean="0"/>
              <a:pPr/>
              <a:t>5</a:t>
            </a:fld>
            <a:endParaRPr lang="de-DE" dirty="0"/>
          </a:p>
        </p:txBody>
      </p:sp>
      <p:sp>
        <p:nvSpPr>
          <p:cNvPr id="7" name="Textplatzhalter 6">
            <a:extLst>
              <a:ext uri="{FF2B5EF4-FFF2-40B4-BE49-F238E27FC236}">
                <a16:creationId xmlns:a16="http://schemas.microsoft.com/office/drawing/2014/main" id="{59F0851B-93E5-466F-B5DA-0CC8F3CAC034}"/>
              </a:ext>
            </a:extLst>
          </p:cNvPr>
          <p:cNvSpPr>
            <a:spLocks noGrp="1"/>
          </p:cNvSpPr>
          <p:nvPr>
            <p:ph type="body" sz="quarter" idx="12"/>
          </p:nvPr>
        </p:nvSpPr>
        <p:spPr/>
        <p:txBody>
          <a:bodyPr/>
          <a:lstStyle/>
          <a:p>
            <a:endParaRPr lang="de-DE"/>
          </a:p>
        </p:txBody>
      </p:sp>
      <p:sp>
        <p:nvSpPr>
          <p:cNvPr id="4" name="Fußzeilenplatzhalter 3">
            <a:extLst>
              <a:ext uri="{FF2B5EF4-FFF2-40B4-BE49-F238E27FC236}">
                <a16:creationId xmlns:a16="http://schemas.microsoft.com/office/drawing/2014/main" id="{1D526219-0C21-4465-BD08-B947A69DFF16}"/>
              </a:ext>
            </a:extLst>
          </p:cNvPr>
          <p:cNvSpPr>
            <a:spLocks noGrp="1"/>
          </p:cNvSpPr>
          <p:nvPr>
            <p:ph type="ftr" sz="quarter" idx="3"/>
          </p:nvPr>
        </p:nvSpPr>
        <p:spPr/>
        <p:txBody>
          <a:bodyPr/>
          <a:lstStyle/>
          <a:p>
            <a:r>
              <a:rPr lang="de-DE"/>
              <a:t>Georg-August-Universität Göttingen</a:t>
            </a:r>
            <a:endParaRPr lang="de-DE" dirty="0"/>
          </a:p>
        </p:txBody>
      </p:sp>
      <p:sp>
        <p:nvSpPr>
          <p:cNvPr id="10" name="Freeform 2">
            <a:extLst>
              <a:ext uri="{FF2B5EF4-FFF2-40B4-BE49-F238E27FC236}">
                <a16:creationId xmlns:a16="http://schemas.microsoft.com/office/drawing/2014/main" id="{1F627539-7890-4870-8B17-8C32DC99FABF}"/>
              </a:ext>
            </a:extLst>
          </p:cNvPr>
          <p:cNvSpPr>
            <a:spLocks noChangeAspect="1"/>
          </p:cNvSpPr>
          <p:nvPr/>
        </p:nvSpPr>
        <p:spPr>
          <a:xfrm>
            <a:off x="6156176" y="1976659"/>
            <a:ext cx="1800200" cy="2178080"/>
          </a:xfrm>
          <a:custGeom>
            <a:avLst/>
            <a:gdLst/>
            <a:ahLst/>
            <a:cxnLst/>
            <a:rect l="l" t="t" r="r" b="b"/>
            <a:pathLst>
              <a:path w="1876927" h="2138149">
                <a:moveTo>
                  <a:pt x="0" y="0"/>
                </a:moveTo>
                <a:lnTo>
                  <a:pt x="1876928" y="0"/>
                </a:lnTo>
                <a:lnTo>
                  <a:pt x="1876928" y="2138150"/>
                </a:lnTo>
                <a:lnTo>
                  <a:pt x="0" y="2138150"/>
                </a:lnTo>
                <a:lnTo>
                  <a:pt x="0" y="0"/>
                </a:lnTo>
                <a:close/>
              </a:path>
            </a:pathLst>
          </a:custGeom>
          <a:blipFill>
            <a:blip r:embed="rId3"/>
            <a:stretch>
              <a:fillRect l="-145618" t="-90497" r="-18298" b="-41176"/>
            </a:stretch>
          </a:blipFill>
        </p:spPr>
      </p:sp>
      <p:sp>
        <p:nvSpPr>
          <p:cNvPr id="11" name="Textfeld 10">
            <a:extLst>
              <a:ext uri="{FF2B5EF4-FFF2-40B4-BE49-F238E27FC236}">
                <a16:creationId xmlns:a16="http://schemas.microsoft.com/office/drawing/2014/main" id="{E2C613B3-7277-4341-9CD4-F2D8AE556FC1}"/>
              </a:ext>
            </a:extLst>
          </p:cNvPr>
          <p:cNvSpPr txBox="1"/>
          <p:nvPr/>
        </p:nvSpPr>
        <p:spPr bwMode="auto">
          <a:xfrm>
            <a:off x="5855251" y="4223888"/>
            <a:ext cx="2303836" cy="246221"/>
          </a:xfrm>
          <a:prstGeom prst="rect">
            <a:avLst/>
          </a:prstGeom>
          <a:noFill/>
        </p:spPr>
        <p:txBody>
          <a:bodyPr wrap="none" rtlCol="0">
            <a:spAutoFit/>
          </a:bodyPr>
          <a:lstStyle/>
          <a:p>
            <a:r>
              <a:rPr lang="de-DE" sz="1000" dirty="0">
                <a:solidFill>
                  <a:schemeClr val="tx1">
                    <a:lumMod val="50000"/>
                    <a:lumOff val="50000"/>
                  </a:schemeClr>
                </a:solidFill>
              </a:rPr>
              <a:t>Grafik KI-generiert mit </a:t>
            </a:r>
            <a:r>
              <a:rPr lang="de-DE" sz="1000" dirty="0" err="1">
                <a:solidFill>
                  <a:schemeClr val="tx1">
                    <a:lumMod val="50000"/>
                    <a:lumOff val="50000"/>
                  </a:schemeClr>
                </a:solidFill>
              </a:rPr>
              <a:t>canva</a:t>
            </a:r>
            <a:r>
              <a:rPr lang="de-DE" sz="1000" dirty="0">
                <a:solidFill>
                  <a:schemeClr val="tx1">
                    <a:lumMod val="50000"/>
                    <a:lumOff val="50000"/>
                  </a:schemeClr>
                </a:solidFill>
              </a:rPr>
              <a:t>, gemeinfrei</a:t>
            </a:r>
          </a:p>
        </p:txBody>
      </p:sp>
    </p:spTree>
    <p:extLst>
      <p:ext uri="{BB962C8B-B14F-4D97-AF65-F5344CB8AC3E}">
        <p14:creationId xmlns:p14="http://schemas.microsoft.com/office/powerpoint/2010/main" val="7655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165C0-7DC7-48F9-BFFE-94B1BCF3C713}"/>
              </a:ext>
            </a:extLst>
          </p:cNvPr>
          <p:cNvSpPr>
            <a:spLocks noGrp="1"/>
          </p:cNvSpPr>
          <p:nvPr>
            <p:ph type="title"/>
          </p:nvPr>
        </p:nvSpPr>
        <p:spPr/>
        <p:txBody>
          <a:bodyPr/>
          <a:lstStyle/>
          <a:p>
            <a:r>
              <a:rPr lang="de-DE" dirty="0"/>
              <a:t>Bildprompting vs. </a:t>
            </a:r>
            <a:r>
              <a:rPr lang="de-DE" dirty="0" err="1"/>
              <a:t>Textprompting</a:t>
            </a:r>
            <a:endParaRPr lang="de-DE" dirty="0"/>
          </a:p>
        </p:txBody>
      </p:sp>
      <p:sp>
        <p:nvSpPr>
          <p:cNvPr id="4" name="Fußzeilenplatzhalter 3">
            <a:extLst>
              <a:ext uri="{FF2B5EF4-FFF2-40B4-BE49-F238E27FC236}">
                <a16:creationId xmlns:a16="http://schemas.microsoft.com/office/drawing/2014/main" id="{D3B4ED02-ACC0-406C-9AA7-CF9ABE09BC4A}"/>
              </a:ext>
            </a:extLst>
          </p:cNvPr>
          <p:cNvSpPr>
            <a:spLocks noGrp="1"/>
          </p:cNvSpPr>
          <p:nvPr>
            <p:ph type="ftr" sz="quarter" idx="3"/>
          </p:nvPr>
        </p:nvSpPr>
        <p:spPr/>
        <p:txBody>
          <a:bodyPr/>
          <a:lstStyle/>
          <a:p>
            <a:r>
              <a:rPr lang="de-DE"/>
              <a:t>Georg-August-Universität Göttingen</a:t>
            </a:r>
            <a:endParaRPr lang="de-DE" dirty="0"/>
          </a:p>
        </p:txBody>
      </p:sp>
      <p:sp>
        <p:nvSpPr>
          <p:cNvPr id="5" name="Datumsplatzhalter 4">
            <a:extLst>
              <a:ext uri="{FF2B5EF4-FFF2-40B4-BE49-F238E27FC236}">
                <a16:creationId xmlns:a16="http://schemas.microsoft.com/office/drawing/2014/main" id="{BC8222F0-40F1-47BC-9429-ECADBB687C61}"/>
              </a:ext>
            </a:extLst>
          </p:cNvPr>
          <p:cNvSpPr>
            <a:spLocks noGrp="1"/>
          </p:cNvSpPr>
          <p:nvPr>
            <p:ph type="dt" sz="half" idx="2"/>
          </p:nvPr>
        </p:nvSpPr>
        <p:spPr/>
        <p:txBody>
          <a:bodyPr/>
          <a:lstStyle/>
          <a:p>
            <a:fld id="{ACF5EF15-2C16-6A49-87B6-C5AFB945A04B}" type="datetime1">
              <a:rPr lang="de-DE" smtClean="0"/>
              <a:pPr/>
              <a:t>09.04.2026</a:t>
            </a:fld>
            <a:endParaRPr lang="en-US" dirty="0"/>
          </a:p>
        </p:txBody>
      </p:sp>
      <p:sp>
        <p:nvSpPr>
          <p:cNvPr id="6" name="Foliennummernplatzhalter 5">
            <a:extLst>
              <a:ext uri="{FF2B5EF4-FFF2-40B4-BE49-F238E27FC236}">
                <a16:creationId xmlns:a16="http://schemas.microsoft.com/office/drawing/2014/main" id="{67EEC42A-0EC8-4EA2-BD8A-C6759643B34F}"/>
              </a:ext>
            </a:extLst>
          </p:cNvPr>
          <p:cNvSpPr>
            <a:spLocks noGrp="1"/>
          </p:cNvSpPr>
          <p:nvPr>
            <p:ph type="sldNum" sz="quarter" idx="4"/>
          </p:nvPr>
        </p:nvSpPr>
        <p:spPr/>
        <p:txBody>
          <a:bodyPr/>
          <a:lstStyle/>
          <a:p>
            <a:fld id="{B6F15528-21DE-4FAA-801E-634DDDAF4B2B}" type="slidenum">
              <a:rPr lang="de-DE" smtClean="0"/>
              <a:pPr/>
              <a:t>6</a:t>
            </a:fld>
            <a:endParaRPr lang="de-DE" dirty="0"/>
          </a:p>
        </p:txBody>
      </p:sp>
      <p:sp>
        <p:nvSpPr>
          <p:cNvPr id="7" name="Textplatzhalter 6">
            <a:extLst>
              <a:ext uri="{FF2B5EF4-FFF2-40B4-BE49-F238E27FC236}">
                <a16:creationId xmlns:a16="http://schemas.microsoft.com/office/drawing/2014/main" id="{AEF1508F-77DC-437D-B892-0304753870BB}"/>
              </a:ext>
            </a:extLst>
          </p:cNvPr>
          <p:cNvSpPr>
            <a:spLocks noGrp="1"/>
          </p:cNvSpPr>
          <p:nvPr>
            <p:ph type="body" sz="quarter" idx="12"/>
          </p:nvPr>
        </p:nvSpPr>
        <p:spPr/>
        <p:txBody>
          <a:bodyPr/>
          <a:lstStyle/>
          <a:p>
            <a:endParaRPr lang="de-DE"/>
          </a:p>
        </p:txBody>
      </p:sp>
      <p:sp>
        <p:nvSpPr>
          <p:cNvPr id="25" name="Textfeld 24">
            <a:extLst>
              <a:ext uri="{FF2B5EF4-FFF2-40B4-BE49-F238E27FC236}">
                <a16:creationId xmlns:a16="http://schemas.microsoft.com/office/drawing/2014/main" id="{4FB7619A-071E-43D2-8754-BE3D4786E0A9}"/>
              </a:ext>
            </a:extLst>
          </p:cNvPr>
          <p:cNvSpPr txBox="1"/>
          <p:nvPr/>
        </p:nvSpPr>
        <p:spPr>
          <a:xfrm>
            <a:off x="4355976" y="2151911"/>
            <a:ext cx="1152128" cy="1569660"/>
          </a:xfrm>
          <a:prstGeom prst="rect">
            <a:avLst/>
          </a:prstGeom>
          <a:noFill/>
        </p:spPr>
        <p:txBody>
          <a:bodyPr wrap="square">
            <a:spAutoFit/>
          </a:bodyPr>
          <a:lstStyle/>
          <a:p>
            <a:r>
              <a:rPr kumimoji="0" lang="de-DE" sz="9600" b="1" i="0" u="none" strike="noStrike" kern="0" cap="none" spc="0" normalizeH="0" baseline="0" noProof="0" dirty="0">
                <a:ln>
                  <a:noFill/>
                </a:ln>
                <a:solidFill>
                  <a:srgbClr val="005F9B"/>
                </a:solidFill>
                <a:effectLst/>
                <a:uLnTx/>
                <a:uFillTx/>
                <a:latin typeface="Bell MT" panose="02020503060305020303" pitchFamily="18" charset="0"/>
                <a:ea typeface="+mj-ea"/>
              </a:rPr>
              <a:t>≠</a:t>
            </a:r>
            <a:endParaRPr lang="de-DE" sz="4400" b="1" dirty="0">
              <a:latin typeface="Bell MT" panose="02020503060305020303" pitchFamily="18" charset="0"/>
            </a:endParaRPr>
          </a:p>
        </p:txBody>
      </p:sp>
      <p:sp>
        <p:nvSpPr>
          <p:cNvPr id="10" name="Freeform 4">
            <a:extLst>
              <a:ext uri="{FF2B5EF4-FFF2-40B4-BE49-F238E27FC236}">
                <a16:creationId xmlns:a16="http://schemas.microsoft.com/office/drawing/2014/main" id="{06ED022A-17AD-46DA-BC4A-6E01DBF69900}"/>
              </a:ext>
            </a:extLst>
          </p:cNvPr>
          <p:cNvSpPr>
            <a:spLocks noChangeAspect="1"/>
          </p:cNvSpPr>
          <p:nvPr/>
        </p:nvSpPr>
        <p:spPr>
          <a:xfrm>
            <a:off x="630627" y="1847673"/>
            <a:ext cx="2965182" cy="2520000"/>
          </a:xfrm>
          <a:custGeom>
            <a:avLst/>
            <a:gdLst/>
            <a:ahLst/>
            <a:cxnLst/>
            <a:rect l="l" t="t" r="r" b="b"/>
            <a:pathLst>
              <a:path w="5371534" h="4565071">
                <a:moveTo>
                  <a:pt x="0" y="0"/>
                </a:moveTo>
                <a:lnTo>
                  <a:pt x="5371534" y="0"/>
                </a:lnTo>
                <a:lnTo>
                  <a:pt x="5371534" y="4565071"/>
                </a:lnTo>
                <a:lnTo>
                  <a:pt x="0" y="4565071"/>
                </a:lnTo>
                <a:lnTo>
                  <a:pt x="0" y="0"/>
                </a:lnTo>
                <a:close/>
              </a:path>
            </a:pathLst>
          </a:custGeom>
          <a:blipFill>
            <a:blip r:embed="rId3"/>
            <a:stretch>
              <a:fillRect/>
            </a:stretch>
          </a:blipFill>
        </p:spPr>
      </p:sp>
      <p:sp>
        <p:nvSpPr>
          <p:cNvPr id="11" name="Freeform 2">
            <a:extLst>
              <a:ext uri="{FF2B5EF4-FFF2-40B4-BE49-F238E27FC236}">
                <a16:creationId xmlns:a16="http://schemas.microsoft.com/office/drawing/2014/main" id="{3D4D353B-F97E-453D-B732-096E05DBC22D}"/>
              </a:ext>
            </a:extLst>
          </p:cNvPr>
          <p:cNvSpPr>
            <a:spLocks noChangeAspect="1"/>
          </p:cNvSpPr>
          <p:nvPr/>
        </p:nvSpPr>
        <p:spPr>
          <a:xfrm>
            <a:off x="5652120" y="1821980"/>
            <a:ext cx="2483361" cy="2675138"/>
          </a:xfrm>
          <a:custGeom>
            <a:avLst/>
            <a:gdLst/>
            <a:ahLst/>
            <a:cxnLst/>
            <a:rect l="l" t="t" r="r" b="b"/>
            <a:pathLst>
              <a:path w="4659605" h="5019443">
                <a:moveTo>
                  <a:pt x="0" y="0"/>
                </a:moveTo>
                <a:lnTo>
                  <a:pt x="4659605" y="0"/>
                </a:lnTo>
                <a:lnTo>
                  <a:pt x="4659605" y="5019443"/>
                </a:lnTo>
                <a:lnTo>
                  <a:pt x="0" y="5019443"/>
                </a:lnTo>
                <a:lnTo>
                  <a:pt x="0" y="0"/>
                </a:lnTo>
                <a:close/>
              </a:path>
            </a:pathLst>
          </a:custGeom>
          <a:blipFill>
            <a:blip r:embed="rId4"/>
            <a:stretch>
              <a:fillRect/>
            </a:stretch>
          </a:blipFill>
        </p:spPr>
      </p:sp>
      <p:sp>
        <p:nvSpPr>
          <p:cNvPr id="12" name="Textfeld 11">
            <a:extLst>
              <a:ext uri="{FF2B5EF4-FFF2-40B4-BE49-F238E27FC236}">
                <a16:creationId xmlns:a16="http://schemas.microsoft.com/office/drawing/2014/main" id="{2410BD74-BC8E-42C1-A739-D2CCC32BCAAF}"/>
              </a:ext>
            </a:extLst>
          </p:cNvPr>
          <p:cNvSpPr txBox="1"/>
          <p:nvPr/>
        </p:nvSpPr>
        <p:spPr>
          <a:xfrm>
            <a:off x="7020272" y="4579445"/>
            <a:ext cx="1988249" cy="215444"/>
          </a:xfrm>
          <a:prstGeom prst="rect">
            <a:avLst/>
          </a:prstGeom>
          <a:noFill/>
        </p:spPr>
        <p:txBody>
          <a:bodyPr wrap="square" rtlCol="0">
            <a:spAutoFit/>
          </a:bodyPr>
          <a:lstStyle/>
          <a:p>
            <a:r>
              <a:rPr lang="de-DE" sz="800" dirty="0">
                <a:solidFill>
                  <a:schemeClr val="bg1">
                    <a:lumMod val="50000"/>
                  </a:schemeClr>
                </a:solidFill>
              </a:rPr>
              <a:t>Grafiken KI-generiert mit </a:t>
            </a:r>
            <a:r>
              <a:rPr lang="de-DE" sz="800" dirty="0" err="1">
                <a:solidFill>
                  <a:schemeClr val="bg1">
                    <a:lumMod val="50000"/>
                  </a:schemeClr>
                </a:solidFill>
              </a:rPr>
              <a:t>canva</a:t>
            </a:r>
            <a:r>
              <a:rPr lang="de-DE" sz="800" dirty="0">
                <a:solidFill>
                  <a:schemeClr val="bg1">
                    <a:lumMod val="50000"/>
                  </a:schemeClr>
                </a:solidFill>
              </a:rPr>
              <a:t>, gemeinfrei</a:t>
            </a:r>
          </a:p>
        </p:txBody>
      </p:sp>
    </p:spTree>
    <p:extLst>
      <p:ext uri="{BB962C8B-B14F-4D97-AF65-F5344CB8AC3E}">
        <p14:creationId xmlns:p14="http://schemas.microsoft.com/office/powerpoint/2010/main" val="274208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5664B383-704C-4290-B02E-FFF7E4162EB3}"/>
              </a:ext>
            </a:extLst>
          </p:cNvPr>
          <p:cNvSpPr>
            <a:spLocks noGrp="1"/>
          </p:cNvSpPr>
          <p:nvPr>
            <p:ph type="dt" sz="half" idx="2"/>
          </p:nvPr>
        </p:nvSpPr>
        <p:spPr/>
        <p:txBody>
          <a:bodyPr/>
          <a:lstStyle/>
          <a:p>
            <a:fld id="{ACF5EF15-2C16-6A49-87B6-C5AFB945A04B}" type="datetime1">
              <a:rPr lang="de-DE" smtClean="0"/>
              <a:pPr/>
              <a:t>09.04.2026</a:t>
            </a:fld>
            <a:endParaRPr lang="en-US" dirty="0"/>
          </a:p>
        </p:txBody>
      </p:sp>
      <p:pic>
        <p:nvPicPr>
          <p:cNvPr id="9" name="Grafik 8">
            <a:extLst>
              <a:ext uri="{FF2B5EF4-FFF2-40B4-BE49-F238E27FC236}">
                <a16:creationId xmlns:a16="http://schemas.microsoft.com/office/drawing/2014/main" id="{6DEB0D39-6D89-4AFF-B76A-361AC5732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166" y="100479"/>
            <a:ext cx="2622646" cy="2622646"/>
          </a:xfrm>
          <a:prstGeom prst="rect">
            <a:avLst/>
          </a:prstGeom>
        </p:spPr>
      </p:pic>
      <p:sp>
        <p:nvSpPr>
          <p:cNvPr id="13" name="Textfeld 12">
            <a:extLst>
              <a:ext uri="{FF2B5EF4-FFF2-40B4-BE49-F238E27FC236}">
                <a16:creationId xmlns:a16="http://schemas.microsoft.com/office/drawing/2014/main" id="{097013E9-D827-4177-8156-8664B8938FB0}"/>
              </a:ext>
            </a:extLst>
          </p:cNvPr>
          <p:cNvSpPr txBox="1"/>
          <p:nvPr/>
        </p:nvSpPr>
        <p:spPr>
          <a:xfrm>
            <a:off x="3131840" y="2751290"/>
            <a:ext cx="3003298" cy="2039020"/>
          </a:xfrm>
          <a:prstGeom prst="rect">
            <a:avLst/>
          </a:prstGeom>
          <a:noFill/>
        </p:spPr>
        <p:txBody>
          <a:bodyPr wrap="square">
            <a:spAutoFit/>
          </a:bodyPr>
          <a:lstStyle/>
          <a:p>
            <a:pPr algn="just"/>
            <a:r>
              <a:rPr lang="de-DE" sz="1150" b="1" dirty="0"/>
              <a:t>Prompt</a:t>
            </a:r>
            <a:r>
              <a:rPr lang="de-DE" sz="1150" dirty="0"/>
              <a:t>: "Du bist Picasso. Du malst ein Bild im Stil von Picasso. Male ein Bild eines Gebäudes mit Treppen, welches bunt ist. Das Gebäude soll einen mediterranen Stil haben. Vermeide dabei zu viel vom Himmel zu zeigen. Im Hintergrund sollen Palmen und ein Segelboot zu sehen sein. Ich möchte, dass du dir besonders viel Mühe gibst, damit das Bild aussieht wie ein echtes Bild von Picasso. Lass das Bild so aussehen, dass die charakteristische Pinselführung von Picasso erkennbar ist."</a:t>
            </a:r>
          </a:p>
        </p:txBody>
      </p:sp>
      <p:sp>
        <p:nvSpPr>
          <p:cNvPr id="15" name="Textfeld 14">
            <a:extLst>
              <a:ext uri="{FF2B5EF4-FFF2-40B4-BE49-F238E27FC236}">
                <a16:creationId xmlns:a16="http://schemas.microsoft.com/office/drawing/2014/main" id="{20A57F23-0D3D-44D4-9E89-5680435B644B}"/>
              </a:ext>
            </a:extLst>
          </p:cNvPr>
          <p:cNvSpPr txBox="1"/>
          <p:nvPr/>
        </p:nvSpPr>
        <p:spPr>
          <a:xfrm>
            <a:off x="2267744" y="4786739"/>
            <a:ext cx="6876256" cy="400110"/>
          </a:xfrm>
          <a:prstGeom prst="rect">
            <a:avLst/>
          </a:prstGeom>
          <a:noFill/>
        </p:spPr>
        <p:txBody>
          <a:bodyPr wrap="square">
            <a:spAutoFit/>
          </a:bodyPr>
          <a:lstStyle/>
          <a:p>
            <a:pPr algn="r"/>
            <a:r>
              <a:rPr lang="de-DE" sz="1000" dirty="0">
                <a:solidFill>
                  <a:schemeClr val="bg1">
                    <a:lumMod val="50000"/>
                  </a:schemeClr>
                </a:solidFill>
              </a:rPr>
              <a:t>Grafiken </a:t>
            </a:r>
            <a:r>
              <a:rPr lang="de-DE" sz="1000" dirty="0" err="1">
                <a:solidFill>
                  <a:schemeClr val="bg1">
                    <a:lumMod val="50000"/>
                  </a:schemeClr>
                </a:solidFill>
              </a:rPr>
              <a:t>ki</a:t>
            </a:r>
            <a:r>
              <a:rPr lang="de-DE" sz="1000" dirty="0">
                <a:solidFill>
                  <a:schemeClr val="bg1">
                    <a:lumMod val="50000"/>
                  </a:schemeClr>
                </a:solidFill>
              </a:rPr>
              <a:t>-generiert mit </a:t>
            </a:r>
            <a:r>
              <a:rPr lang="de-DE" sz="1000" dirty="0" err="1">
                <a:solidFill>
                  <a:schemeClr val="bg1">
                    <a:lumMod val="50000"/>
                  </a:schemeClr>
                </a:solidFill>
              </a:rPr>
              <a:t>canva</a:t>
            </a:r>
            <a:r>
              <a:rPr lang="de-DE" sz="1000" dirty="0">
                <a:solidFill>
                  <a:schemeClr val="bg1">
                    <a:lumMod val="50000"/>
                  </a:schemeClr>
                </a:solidFill>
              </a:rPr>
              <a:t> und </a:t>
            </a:r>
            <a:r>
              <a:rPr lang="de-DE" sz="1000" dirty="0" err="1">
                <a:solidFill>
                  <a:schemeClr val="bg1">
                    <a:lumMod val="50000"/>
                  </a:schemeClr>
                </a:solidFill>
              </a:rPr>
              <a:t>Stable</a:t>
            </a:r>
            <a:r>
              <a:rPr lang="de-DE" sz="1000" dirty="0">
                <a:solidFill>
                  <a:schemeClr val="bg1">
                    <a:lumMod val="50000"/>
                  </a:schemeClr>
                </a:solidFill>
              </a:rPr>
              <a:t> Diffusion</a:t>
            </a:r>
          </a:p>
          <a:p>
            <a:pPr algn="r"/>
            <a:r>
              <a:rPr lang="de-DE" sz="1000" dirty="0">
                <a:solidFill>
                  <a:schemeClr val="bg1">
                    <a:lumMod val="50000"/>
                  </a:schemeClr>
                </a:solidFill>
              </a:rPr>
              <a:t>Aus dem Lernmodul </a:t>
            </a:r>
            <a:r>
              <a:rPr lang="de-DE" sz="1000" dirty="0">
                <a:hlinkClick r:id="rId4"/>
              </a:rPr>
              <a:t>Bildgenerativen KI</a:t>
            </a:r>
            <a:r>
              <a:rPr lang="de-DE" sz="1000" dirty="0"/>
              <a:t> </a:t>
            </a:r>
            <a:r>
              <a:rPr lang="de-DE" sz="1000" dirty="0">
                <a:solidFill>
                  <a:schemeClr val="bg1">
                    <a:lumMod val="50000"/>
                  </a:schemeClr>
                </a:solidFill>
              </a:rPr>
              <a:t>von der Uni Marburg, lizenziert unter </a:t>
            </a:r>
            <a:r>
              <a:rPr lang="de-DE" sz="1000" dirty="0">
                <a:solidFill>
                  <a:schemeClr val="bg1">
                    <a:lumMod val="50000"/>
                  </a:schemeClr>
                </a:solidFill>
                <a:hlinkClick r:id="rId5"/>
              </a:rPr>
              <a:t>CC BY 4.0</a:t>
            </a:r>
            <a:endParaRPr lang="de-DE" sz="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Grafik 16">
            <a:extLst>
              <a:ext uri="{FF2B5EF4-FFF2-40B4-BE49-F238E27FC236}">
                <a16:creationId xmlns:a16="http://schemas.microsoft.com/office/drawing/2014/main" id="{58BF9F77-1061-4FF0-9260-1320AA0225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0105" y="104236"/>
            <a:ext cx="2622646" cy="2622646"/>
          </a:xfrm>
          <a:prstGeom prst="rect">
            <a:avLst/>
          </a:prstGeom>
        </p:spPr>
      </p:pic>
      <p:sp>
        <p:nvSpPr>
          <p:cNvPr id="19" name="Textfeld 18">
            <a:extLst>
              <a:ext uri="{FF2B5EF4-FFF2-40B4-BE49-F238E27FC236}">
                <a16:creationId xmlns:a16="http://schemas.microsoft.com/office/drawing/2014/main" id="{50879C3D-4175-490A-8EB1-37F1C01E3347}"/>
              </a:ext>
            </a:extLst>
          </p:cNvPr>
          <p:cNvSpPr txBox="1"/>
          <p:nvPr/>
        </p:nvSpPr>
        <p:spPr>
          <a:xfrm>
            <a:off x="6186232" y="2751290"/>
            <a:ext cx="2830133" cy="623248"/>
          </a:xfrm>
          <a:prstGeom prst="rect">
            <a:avLst/>
          </a:prstGeom>
          <a:noFill/>
        </p:spPr>
        <p:txBody>
          <a:bodyPr wrap="square">
            <a:spAutoFit/>
          </a:bodyPr>
          <a:lstStyle/>
          <a:p>
            <a:pPr algn="just"/>
            <a:r>
              <a:rPr lang="de-DE" sz="1150" b="1" dirty="0"/>
              <a:t>Prompt</a:t>
            </a:r>
            <a:r>
              <a:rPr lang="de-DE" sz="1150" dirty="0"/>
              <a:t>: "Gemälde, Picasso, synthetischer Kubismus, Gebäude mit Treppen, bunt, Palmen und Segelboot."</a:t>
            </a:r>
          </a:p>
        </p:txBody>
      </p:sp>
      <p:sp>
        <p:nvSpPr>
          <p:cNvPr id="12" name="Textplatzhalter 2">
            <a:extLst>
              <a:ext uri="{FF2B5EF4-FFF2-40B4-BE49-F238E27FC236}">
                <a16:creationId xmlns:a16="http://schemas.microsoft.com/office/drawing/2014/main" id="{1D05CD52-D821-4C4F-AB2C-BC8BFF824476}"/>
              </a:ext>
            </a:extLst>
          </p:cNvPr>
          <p:cNvSpPr>
            <a:spLocks noGrp="1"/>
          </p:cNvSpPr>
          <p:nvPr>
            <p:ph type="body" idx="1"/>
          </p:nvPr>
        </p:nvSpPr>
        <p:spPr>
          <a:xfrm>
            <a:off x="329242" y="987574"/>
            <a:ext cx="2613906" cy="230832"/>
          </a:xfrm>
        </p:spPr>
        <p:txBody>
          <a:bodyPr/>
          <a:lstStyle/>
          <a:p>
            <a:pPr algn="just"/>
            <a:r>
              <a:rPr lang="de-DE" sz="1800" spc="-110" dirty="0">
                <a:latin typeface="Calibri (Überschriften)"/>
              </a:rPr>
              <a:t>Ziel: ein buntes Bild im Stil von Picasso zu erzeugen, auf dem Gebäude mit Treppen im mediterranen Stil zu sehen sind. Im Hintergrund sollen Palmen und ein Segelboot zu sehen sein.</a:t>
            </a:r>
            <a:r>
              <a:rPr lang="de-DE" sz="1800" spc="-110" dirty="0">
                <a:effectLst/>
                <a:latin typeface="Calibri (Überschriften)"/>
                <a:ea typeface="Calibri" panose="020F0502020204030204" pitchFamily="34" charset="0"/>
                <a:cs typeface="Times New Roman" panose="02020603050405020304" pitchFamily="18" charset="0"/>
              </a:rPr>
              <a:t> </a:t>
            </a:r>
            <a:endParaRPr lang="de-DE" sz="1800" spc="-110" dirty="0">
              <a:latin typeface="Calibri (Überschriften)"/>
            </a:endParaRPr>
          </a:p>
        </p:txBody>
      </p:sp>
      <p:sp>
        <p:nvSpPr>
          <p:cNvPr id="14" name="Freeform 3">
            <a:extLst>
              <a:ext uri="{FF2B5EF4-FFF2-40B4-BE49-F238E27FC236}">
                <a16:creationId xmlns:a16="http://schemas.microsoft.com/office/drawing/2014/main" id="{37BFA405-322B-4E19-B62D-D21A527EE7CE}"/>
              </a:ext>
            </a:extLst>
          </p:cNvPr>
          <p:cNvSpPr>
            <a:spLocks noChangeAspect="1"/>
          </p:cNvSpPr>
          <p:nvPr/>
        </p:nvSpPr>
        <p:spPr>
          <a:xfrm>
            <a:off x="-363506" y="434101"/>
            <a:ext cx="3999402" cy="2659602"/>
          </a:xfrm>
          <a:custGeom>
            <a:avLst/>
            <a:gdLst/>
            <a:ahLst/>
            <a:cxnLst/>
            <a:rect l="l" t="t" r="r" b="b"/>
            <a:pathLst>
              <a:path w="7128116" h="4740197">
                <a:moveTo>
                  <a:pt x="0" y="0"/>
                </a:moveTo>
                <a:lnTo>
                  <a:pt x="7128116" y="0"/>
                </a:lnTo>
                <a:lnTo>
                  <a:pt x="7128116" y="4740197"/>
                </a:lnTo>
                <a:lnTo>
                  <a:pt x="0" y="4740197"/>
                </a:lnTo>
                <a:lnTo>
                  <a:pt x="0" y="0"/>
                </a:lnTo>
                <a:close/>
              </a:path>
            </a:pathLst>
          </a:custGeom>
          <a:blipFill>
            <a:blip r:embed="rId7"/>
            <a:stretch>
              <a:fillRect/>
            </a:stretch>
          </a:blipFill>
        </p:spPr>
      </p:sp>
    </p:spTree>
    <p:extLst>
      <p:ext uri="{BB962C8B-B14F-4D97-AF65-F5344CB8AC3E}">
        <p14:creationId xmlns:p14="http://schemas.microsoft.com/office/powerpoint/2010/main" val="429116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E192A-3F8A-485B-AB59-0CCE9140D967}"/>
              </a:ext>
            </a:extLst>
          </p:cNvPr>
          <p:cNvSpPr>
            <a:spLocks noGrp="1"/>
          </p:cNvSpPr>
          <p:nvPr>
            <p:ph type="title"/>
          </p:nvPr>
        </p:nvSpPr>
        <p:spPr/>
        <p:txBody>
          <a:bodyPr/>
          <a:lstStyle/>
          <a:p>
            <a:r>
              <a:rPr lang="de-DE" dirty="0"/>
              <a:t>Prompt für bildgenerative KI - Zusammenfassung</a:t>
            </a:r>
          </a:p>
        </p:txBody>
      </p:sp>
      <p:sp>
        <p:nvSpPr>
          <p:cNvPr id="3" name="Textplatzhalter 2">
            <a:extLst>
              <a:ext uri="{FF2B5EF4-FFF2-40B4-BE49-F238E27FC236}">
                <a16:creationId xmlns:a16="http://schemas.microsoft.com/office/drawing/2014/main" id="{98C5C215-31B8-45E0-BEC9-8C689D4EF966}"/>
              </a:ext>
            </a:extLst>
          </p:cNvPr>
          <p:cNvSpPr>
            <a:spLocks noGrp="1"/>
          </p:cNvSpPr>
          <p:nvPr>
            <p:ph type="body" idx="1"/>
          </p:nvPr>
        </p:nvSpPr>
        <p:spPr>
          <a:xfrm>
            <a:off x="1028181" y="2075170"/>
            <a:ext cx="6778227" cy="230832"/>
          </a:xfrm>
        </p:spPr>
        <p:txBody>
          <a:bodyPr/>
          <a:lstStyle/>
          <a:p>
            <a:pPr marL="342900" indent="-342900">
              <a:spcBef>
                <a:spcPts val="600"/>
              </a:spcBef>
              <a:buFont typeface="Wingdings" panose="05000000000000000000" pitchFamily="2" charset="2"/>
              <a:buChar char="Ø"/>
            </a:pPr>
            <a:r>
              <a:rPr lang="de-DE" dirty="0"/>
              <a:t>Hauptmotiv präzise beschreiben, nicht anleiten</a:t>
            </a:r>
          </a:p>
          <a:p>
            <a:pPr marL="342900" indent="-342900">
              <a:spcBef>
                <a:spcPts val="600"/>
              </a:spcBef>
              <a:buFont typeface="Wingdings" panose="05000000000000000000" pitchFamily="2" charset="2"/>
              <a:buChar char="Ø"/>
            </a:pPr>
            <a:r>
              <a:rPr lang="de-DE" dirty="0"/>
              <a:t>Stichpunkte statt lange Sätze verwenden</a:t>
            </a:r>
          </a:p>
          <a:p>
            <a:pPr marL="342900" indent="-342900">
              <a:spcBef>
                <a:spcPts val="600"/>
              </a:spcBef>
              <a:buFont typeface="Wingdings" panose="05000000000000000000" pitchFamily="2" charset="2"/>
              <a:buChar char="Ø"/>
            </a:pPr>
            <a:r>
              <a:rPr lang="de-DE" dirty="0"/>
              <a:t>Stilistische Elemente spezifizieren:</a:t>
            </a:r>
          </a:p>
          <a:p>
            <a:pPr marL="629884" lvl="1" indent="-342900">
              <a:spcBef>
                <a:spcPts val="600"/>
              </a:spcBef>
              <a:buFont typeface="Arial" panose="020B0604020202020204" pitchFamily="34" charset="0"/>
              <a:buChar char="•"/>
            </a:pPr>
            <a:r>
              <a:rPr lang="de-DE" dirty="0" err="1"/>
              <a:t>Bildtyp</a:t>
            </a:r>
            <a:r>
              <a:rPr lang="de-DE" dirty="0"/>
              <a:t> (Gemälde, Grafik, Foto, Comic…)</a:t>
            </a:r>
          </a:p>
          <a:p>
            <a:pPr marL="629884" lvl="1" indent="-342900">
              <a:spcBef>
                <a:spcPts val="600"/>
              </a:spcBef>
              <a:buFont typeface="Arial" panose="020B0604020202020204" pitchFamily="34" charset="0"/>
              <a:buChar char="•"/>
            </a:pPr>
            <a:r>
              <a:rPr lang="de-DE" dirty="0"/>
              <a:t>Stil und/oder Künstler (Kubismus, Picasso, Walt Disney Stil…)</a:t>
            </a:r>
          </a:p>
          <a:p>
            <a:pPr marL="629884" lvl="1" indent="-342900">
              <a:spcBef>
                <a:spcPts val="600"/>
              </a:spcBef>
              <a:buFont typeface="Arial" panose="020B0604020202020204" pitchFamily="34" charset="0"/>
              <a:buChar char="•"/>
            </a:pPr>
            <a:r>
              <a:rPr lang="de-DE" dirty="0"/>
              <a:t>Farbpalette (schwarz-weiß, bunt, monochrom…)</a:t>
            </a:r>
          </a:p>
          <a:p>
            <a:pPr marL="629884" lvl="1" indent="-342900">
              <a:spcBef>
                <a:spcPts val="600"/>
              </a:spcBef>
              <a:buFont typeface="Arial" panose="020B0604020202020204" pitchFamily="34" charset="0"/>
              <a:buChar char="•"/>
            </a:pPr>
            <a:r>
              <a:rPr lang="de-DE" dirty="0"/>
              <a:t>…</a:t>
            </a:r>
          </a:p>
          <a:p>
            <a:pPr marL="629884" lvl="1" indent="-342900">
              <a:buFont typeface="Arial" panose="020B0604020202020204" pitchFamily="34" charset="0"/>
              <a:buChar char="•"/>
            </a:pPr>
            <a:endParaRPr lang="de-DE" dirty="0"/>
          </a:p>
          <a:p>
            <a:pPr marL="629884" lvl="1" indent="-342900">
              <a:buFont typeface="Arial" panose="020B0604020202020204" pitchFamily="34" charset="0"/>
              <a:buChar char="•"/>
            </a:pPr>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467A418C-C7EB-4DCE-98F7-4E4ABD56671E}"/>
              </a:ext>
            </a:extLst>
          </p:cNvPr>
          <p:cNvSpPr>
            <a:spLocks noGrp="1"/>
          </p:cNvSpPr>
          <p:nvPr>
            <p:ph type="ftr" sz="quarter" idx="3"/>
          </p:nvPr>
        </p:nvSpPr>
        <p:spPr/>
        <p:txBody>
          <a:bodyPr/>
          <a:lstStyle/>
          <a:p>
            <a:r>
              <a:rPr lang="de-DE"/>
              <a:t>Georg-August-Universität Göttingen</a:t>
            </a:r>
            <a:endParaRPr lang="de-DE" dirty="0"/>
          </a:p>
        </p:txBody>
      </p:sp>
      <p:sp>
        <p:nvSpPr>
          <p:cNvPr id="5" name="Datumsplatzhalter 4">
            <a:extLst>
              <a:ext uri="{FF2B5EF4-FFF2-40B4-BE49-F238E27FC236}">
                <a16:creationId xmlns:a16="http://schemas.microsoft.com/office/drawing/2014/main" id="{017CDA7A-33D4-4A1C-AABB-2BA7BFB7D709}"/>
              </a:ext>
            </a:extLst>
          </p:cNvPr>
          <p:cNvSpPr>
            <a:spLocks noGrp="1"/>
          </p:cNvSpPr>
          <p:nvPr>
            <p:ph type="dt" sz="half" idx="2"/>
          </p:nvPr>
        </p:nvSpPr>
        <p:spPr/>
        <p:txBody>
          <a:bodyPr/>
          <a:lstStyle/>
          <a:p>
            <a:fld id="{ACF5EF15-2C16-6A49-87B6-C5AFB945A04B}" type="datetime1">
              <a:rPr lang="de-DE" smtClean="0"/>
              <a:pPr/>
              <a:t>09.04.2026</a:t>
            </a:fld>
            <a:endParaRPr lang="en-US" dirty="0"/>
          </a:p>
        </p:txBody>
      </p:sp>
      <p:sp>
        <p:nvSpPr>
          <p:cNvPr id="6" name="Foliennummernplatzhalter 5">
            <a:extLst>
              <a:ext uri="{FF2B5EF4-FFF2-40B4-BE49-F238E27FC236}">
                <a16:creationId xmlns:a16="http://schemas.microsoft.com/office/drawing/2014/main" id="{8530648D-D692-4461-894C-CA64AD2C71E6}"/>
              </a:ext>
            </a:extLst>
          </p:cNvPr>
          <p:cNvSpPr>
            <a:spLocks noGrp="1"/>
          </p:cNvSpPr>
          <p:nvPr>
            <p:ph type="sldNum" sz="quarter" idx="4"/>
          </p:nvPr>
        </p:nvSpPr>
        <p:spPr/>
        <p:txBody>
          <a:bodyPr/>
          <a:lstStyle/>
          <a:p>
            <a:fld id="{B6F15528-21DE-4FAA-801E-634DDDAF4B2B}" type="slidenum">
              <a:rPr lang="de-DE" smtClean="0"/>
              <a:pPr/>
              <a:t>8</a:t>
            </a:fld>
            <a:endParaRPr lang="de-DE" dirty="0"/>
          </a:p>
        </p:txBody>
      </p:sp>
      <p:sp>
        <p:nvSpPr>
          <p:cNvPr id="7" name="Textplatzhalter 6">
            <a:extLst>
              <a:ext uri="{FF2B5EF4-FFF2-40B4-BE49-F238E27FC236}">
                <a16:creationId xmlns:a16="http://schemas.microsoft.com/office/drawing/2014/main" id="{FD7D847E-BAFC-4D76-9B1F-B9F33E44EEA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5924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E192A-3F8A-485B-AB59-0CCE9140D967}"/>
              </a:ext>
            </a:extLst>
          </p:cNvPr>
          <p:cNvSpPr>
            <a:spLocks noGrp="1"/>
          </p:cNvSpPr>
          <p:nvPr>
            <p:ph type="title"/>
          </p:nvPr>
        </p:nvSpPr>
        <p:spPr/>
        <p:txBody>
          <a:bodyPr/>
          <a:lstStyle/>
          <a:p>
            <a:r>
              <a:rPr lang="de-DE" dirty="0"/>
              <a:t>Weiterführender Kurs </a:t>
            </a:r>
          </a:p>
        </p:txBody>
      </p:sp>
      <p:sp>
        <p:nvSpPr>
          <p:cNvPr id="4" name="Fußzeilenplatzhalter 3">
            <a:extLst>
              <a:ext uri="{FF2B5EF4-FFF2-40B4-BE49-F238E27FC236}">
                <a16:creationId xmlns:a16="http://schemas.microsoft.com/office/drawing/2014/main" id="{467A418C-C7EB-4DCE-98F7-4E4ABD56671E}"/>
              </a:ext>
            </a:extLst>
          </p:cNvPr>
          <p:cNvSpPr>
            <a:spLocks noGrp="1"/>
          </p:cNvSpPr>
          <p:nvPr>
            <p:ph type="ftr" sz="quarter" idx="3"/>
          </p:nvPr>
        </p:nvSpPr>
        <p:spPr/>
        <p:txBody>
          <a:bodyPr/>
          <a:lstStyle/>
          <a:p>
            <a:r>
              <a:rPr lang="de-DE"/>
              <a:t>Georg-August-Universität Göttingen</a:t>
            </a:r>
            <a:endParaRPr lang="de-DE" dirty="0"/>
          </a:p>
        </p:txBody>
      </p:sp>
      <p:sp>
        <p:nvSpPr>
          <p:cNvPr id="5" name="Datumsplatzhalter 4">
            <a:extLst>
              <a:ext uri="{FF2B5EF4-FFF2-40B4-BE49-F238E27FC236}">
                <a16:creationId xmlns:a16="http://schemas.microsoft.com/office/drawing/2014/main" id="{017CDA7A-33D4-4A1C-AABB-2BA7BFB7D709}"/>
              </a:ext>
            </a:extLst>
          </p:cNvPr>
          <p:cNvSpPr>
            <a:spLocks noGrp="1"/>
          </p:cNvSpPr>
          <p:nvPr>
            <p:ph type="dt" sz="half" idx="2"/>
          </p:nvPr>
        </p:nvSpPr>
        <p:spPr/>
        <p:txBody>
          <a:bodyPr/>
          <a:lstStyle/>
          <a:p>
            <a:fld id="{ACF5EF15-2C16-6A49-87B6-C5AFB945A04B}" type="datetime1">
              <a:rPr lang="de-DE" smtClean="0"/>
              <a:pPr/>
              <a:t>09.04.2026</a:t>
            </a:fld>
            <a:endParaRPr lang="en-US" dirty="0"/>
          </a:p>
        </p:txBody>
      </p:sp>
      <p:sp>
        <p:nvSpPr>
          <p:cNvPr id="6" name="Foliennummernplatzhalter 5">
            <a:extLst>
              <a:ext uri="{FF2B5EF4-FFF2-40B4-BE49-F238E27FC236}">
                <a16:creationId xmlns:a16="http://schemas.microsoft.com/office/drawing/2014/main" id="{8530648D-D692-4461-894C-CA64AD2C71E6}"/>
              </a:ext>
            </a:extLst>
          </p:cNvPr>
          <p:cNvSpPr>
            <a:spLocks noGrp="1"/>
          </p:cNvSpPr>
          <p:nvPr>
            <p:ph type="sldNum" sz="quarter" idx="4"/>
          </p:nvPr>
        </p:nvSpPr>
        <p:spPr/>
        <p:txBody>
          <a:bodyPr/>
          <a:lstStyle/>
          <a:p>
            <a:fld id="{B6F15528-21DE-4FAA-801E-634DDDAF4B2B}" type="slidenum">
              <a:rPr lang="de-DE" smtClean="0"/>
              <a:pPr/>
              <a:t>9</a:t>
            </a:fld>
            <a:endParaRPr lang="de-DE" dirty="0"/>
          </a:p>
        </p:txBody>
      </p:sp>
      <p:sp>
        <p:nvSpPr>
          <p:cNvPr id="7" name="Textplatzhalter 6">
            <a:extLst>
              <a:ext uri="{FF2B5EF4-FFF2-40B4-BE49-F238E27FC236}">
                <a16:creationId xmlns:a16="http://schemas.microsoft.com/office/drawing/2014/main" id="{FD7D847E-BAFC-4D76-9B1F-B9F33E44EEA6}"/>
              </a:ext>
            </a:extLst>
          </p:cNvPr>
          <p:cNvSpPr>
            <a:spLocks noGrp="1"/>
          </p:cNvSpPr>
          <p:nvPr>
            <p:ph type="body" sz="quarter" idx="12"/>
          </p:nvPr>
        </p:nvSpPr>
        <p:spPr/>
        <p:txBody>
          <a:bodyPr/>
          <a:lstStyle/>
          <a:p>
            <a:endParaRPr lang="de-DE"/>
          </a:p>
        </p:txBody>
      </p:sp>
      <p:sp>
        <p:nvSpPr>
          <p:cNvPr id="10" name="Textfeld 9">
            <a:extLst>
              <a:ext uri="{FF2B5EF4-FFF2-40B4-BE49-F238E27FC236}">
                <a16:creationId xmlns:a16="http://schemas.microsoft.com/office/drawing/2014/main" id="{8533FABD-1C81-4A52-909B-BA40C4D50F54}"/>
              </a:ext>
            </a:extLst>
          </p:cNvPr>
          <p:cNvSpPr txBox="1"/>
          <p:nvPr/>
        </p:nvSpPr>
        <p:spPr>
          <a:xfrm>
            <a:off x="660800" y="1784886"/>
            <a:ext cx="4579596" cy="1938992"/>
          </a:xfrm>
          <a:prstGeom prst="rect">
            <a:avLst/>
          </a:prstGeom>
          <a:noFill/>
        </p:spPr>
        <p:txBody>
          <a:bodyPr wrap="square">
            <a:spAutoFit/>
          </a:bodyPr>
          <a:lstStyle/>
          <a:p>
            <a:pPr marL="271463" algn="just"/>
            <a:r>
              <a:rPr lang="de-DE" sz="2000" dirty="0">
                <a:solidFill>
                  <a:schemeClr val="accent6"/>
                </a:solidFill>
                <a:latin typeface="+mj-lt"/>
              </a:rPr>
              <a:t>Kurseinheit „</a:t>
            </a:r>
            <a:r>
              <a:rPr lang="de-DE" sz="2000" dirty="0">
                <a:solidFill>
                  <a:schemeClr val="accent6"/>
                </a:solidFill>
                <a:latin typeface="+mj-lt"/>
                <a:hlinkClick r:id="rId3"/>
              </a:rPr>
              <a:t>Bildgenerative KI</a:t>
            </a:r>
            <a:r>
              <a:rPr lang="de-DE" sz="2000" dirty="0">
                <a:solidFill>
                  <a:schemeClr val="accent6"/>
                </a:solidFill>
                <a:latin typeface="+mj-lt"/>
              </a:rPr>
              <a:t>“ mit vielen praktischen Tipps und ausführlichen Informationen rund ums Bildprompting, entwickelt vom KI-Campus und Hochschulforum Digitalisierung </a:t>
            </a:r>
          </a:p>
        </p:txBody>
      </p:sp>
      <p:pic>
        <p:nvPicPr>
          <p:cNvPr id="12" name="Grafik 11">
            <a:extLst>
              <a:ext uri="{FF2B5EF4-FFF2-40B4-BE49-F238E27FC236}">
                <a16:creationId xmlns:a16="http://schemas.microsoft.com/office/drawing/2014/main" id="{2AC0E446-99DA-474A-9775-375AC63A3A43}"/>
              </a:ext>
            </a:extLst>
          </p:cNvPr>
          <p:cNvPicPr>
            <a:picLocks noChangeAspect="1"/>
          </p:cNvPicPr>
          <p:nvPr/>
        </p:nvPicPr>
        <p:blipFill>
          <a:blip r:embed="rId4"/>
          <a:stretch>
            <a:fillRect/>
          </a:stretch>
        </p:blipFill>
        <p:spPr>
          <a:xfrm>
            <a:off x="5965034" y="771550"/>
            <a:ext cx="3082076" cy="3938847"/>
          </a:xfrm>
          <a:prstGeom prst="rect">
            <a:avLst/>
          </a:prstGeom>
        </p:spPr>
      </p:pic>
      <p:sp>
        <p:nvSpPr>
          <p:cNvPr id="11" name="Textfeld 10">
            <a:extLst>
              <a:ext uri="{FF2B5EF4-FFF2-40B4-BE49-F238E27FC236}">
                <a16:creationId xmlns:a16="http://schemas.microsoft.com/office/drawing/2014/main" id="{28A1DD53-6F90-4907-83B0-2BA6DEACC236}"/>
              </a:ext>
            </a:extLst>
          </p:cNvPr>
          <p:cNvSpPr txBox="1"/>
          <p:nvPr/>
        </p:nvSpPr>
        <p:spPr>
          <a:xfrm rot="16200000">
            <a:off x="8392623" y="4015151"/>
            <a:ext cx="1359175" cy="215444"/>
          </a:xfrm>
          <a:prstGeom prst="rect">
            <a:avLst/>
          </a:prstGeom>
          <a:noFill/>
        </p:spPr>
        <p:txBody>
          <a:bodyPr wrap="square" rtlCol="0">
            <a:spAutoFit/>
          </a:bodyPr>
          <a:lstStyle/>
          <a:p>
            <a:r>
              <a:rPr lang="de-DE" sz="800" dirty="0">
                <a:solidFill>
                  <a:schemeClr val="bg1">
                    <a:lumMod val="50000"/>
                  </a:schemeClr>
                </a:solidFill>
              </a:rPr>
              <a:t>Screenshot von KI-Campus</a:t>
            </a:r>
          </a:p>
        </p:txBody>
      </p:sp>
    </p:spTree>
    <p:extLst>
      <p:ext uri="{BB962C8B-B14F-4D97-AF65-F5344CB8AC3E}">
        <p14:creationId xmlns:p14="http://schemas.microsoft.com/office/powerpoint/2010/main" val="2977039803"/>
      </p:ext>
    </p:extLst>
  </p:cSld>
  <p:clrMapOvr>
    <a:masterClrMapping/>
  </p:clrMapOvr>
</p:sld>
</file>

<file path=ppt/theme/theme1.xml><?xml version="1.0" encoding="utf-8"?>
<a:theme xmlns:a="http://schemas.openxmlformats.org/drawingml/2006/main" name="Office Theme">
  <a:themeElements>
    <a:clrScheme name="Farben Uni Göttingen">
      <a:dk1>
        <a:sysClr val="windowText" lastClr="000000"/>
      </a:dk1>
      <a:lt1>
        <a:sysClr val="window" lastClr="FFFFFF"/>
      </a:lt1>
      <a:dk2>
        <a:srgbClr val="005F9B"/>
      </a:dk2>
      <a:lt2>
        <a:srgbClr val="50A5D2"/>
      </a:lt2>
      <a:accent1>
        <a:srgbClr val="153268"/>
      </a:accent1>
      <a:accent2>
        <a:srgbClr val="3B3B3A"/>
      </a:accent2>
      <a:accent3>
        <a:srgbClr val="84BFEA"/>
      </a:accent3>
      <a:accent4>
        <a:srgbClr val="EAE2D8"/>
      </a:accent4>
      <a:accent5>
        <a:srgbClr val="F6F4F0"/>
      </a:accent5>
      <a:accent6>
        <a:srgbClr val="575756"/>
      </a:accent6>
      <a:hlink>
        <a:srgbClr val="0033CC"/>
      </a:hlink>
      <a:folHlink>
        <a:srgbClr val="6600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1038</Words>
  <Application>Microsoft Office PowerPoint</Application>
  <PresentationFormat>Bildschirmpräsentation (16:9)</PresentationFormat>
  <Paragraphs>82</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Bell MT</vt:lpstr>
      <vt:lpstr>Calibri</vt:lpstr>
      <vt:lpstr>Calibri (Überschriften)</vt:lpstr>
      <vt:lpstr>Wingdings</vt:lpstr>
      <vt:lpstr>Office Theme</vt:lpstr>
      <vt:lpstr>Bildprompting </vt:lpstr>
      <vt:lpstr>Lernziel</vt:lpstr>
      <vt:lpstr>Bildprompting</vt:lpstr>
      <vt:lpstr>Anwendung im Hochschulkontext</vt:lpstr>
      <vt:lpstr>Didaktische Potentiale</vt:lpstr>
      <vt:lpstr>Bildprompting vs. Textprompting</vt:lpstr>
      <vt:lpstr>PowerPoint-Präsentation</vt:lpstr>
      <vt:lpstr>Prompt für bildgenerative KI - Zusammenfassung</vt:lpstr>
      <vt:lpstr>Weiterführender Kurs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Lange, Regina (ZVW);Voss, Christine</dc:creator>
  <cp:lastModifiedBy>Tasche, Tatyana</cp:lastModifiedBy>
  <cp:revision>434</cp:revision>
  <dcterms:created xsi:type="dcterms:W3CDTF">2017-08-09T09:33:14Z</dcterms:created>
  <dcterms:modified xsi:type="dcterms:W3CDTF">2026-04-09T16:03:34Z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