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58" r:id="rId4"/>
    <p:sldId id="27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9932988" cy="6800850"/>
  <p:defaultTextStyle>
    <a:defPPr>
      <a:defRPr lang="de-DE"/>
    </a:defPPr>
    <a:lvl1pPr marL="0" algn="l" defTabSz="286962">
      <a:defRPr sz="1100">
        <a:solidFill>
          <a:schemeClr val="tx1"/>
        </a:solidFill>
        <a:latin typeface="+mn-lt"/>
        <a:ea typeface="+mn-ea"/>
        <a:cs typeface="+mn-cs"/>
      </a:defRPr>
    </a:lvl1pPr>
    <a:lvl2pPr marL="286962" algn="l" defTabSz="286962">
      <a:defRPr sz="1100">
        <a:solidFill>
          <a:schemeClr val="tx1"/>
        </a:solidFill>
        <a:latin typeface="+mn-lt"/>
        <a:ea typeface="+mn-ea"/>
        <a:cs typeface="+mn-cs"/>
      </a:defRPr>
    </a:lvl2pPr>
    <a:lvl3pPr marL="573925" algn="l" defTabSz="286962">
      <a:defRPr sz="1100">
        <a:solidFill>
          <a:schemeClr val="tx1"/>
        </a:solidFill>
        <a:latin typeface="+mn-lt"/>
        <a:ea typeface="+mn-ea"/>
        <a:cs typeface="+mn-cs"/>
      </a:defRPr>
    </a:lvl3pPr>
    <a:lvl4pPr marL="860887" algn="l" defTabSz="286962">
      <a:defRPr sz="1100">
        <a:solidFill>
          <a:schemeClr val="tx1"/>
        </a:solidFill>
        <a:latin typeface="+mn-lt"/>
        <a:ea typeface="+mn-ea"/>
        <a:cs typeface="+mn-cs"/>
      </a:defRPr>
    </a:lvl4pPr>
    <a:lvl5pPr marL="1147851" algn="l" defTabSz="286962">
      <a:defRPr sz="1100">
        <a:solidFill>
          <a:schemeClr val="tx1"/>
        </a:solidFill>
        <a:latin typeface="+mn-lt"/>
        <a:ea typeface="+mn-ea"/>
        <a:cs typeface="+mn-cs"/>
      </a:defRPr>
    </a:lvl5pPr>
    <a:lvl6pPr marL="1434813" algn="l" defTabSz="286962">
      <a:defRPr sz="1100">
        <a:solidFill>
          <a:schemeClr val="tx1"/>
        </a:solidFill>
        <a:latin typeface="+mn-lt"/>
        <a:ea typeface="+mn-ea"/>
        <a:cs typeface="+mn-cs"/>
      </a:defRPr>
    </a:lvl6pPr>
    <a:lvl7pPr marL="1721776" algn="l" defTabSz="286962">
      <a:defRPr sz="1100">
        <a:solidFill>
          <a:schemeClr val="tx1"/>
        </a:solidFill>
        <a:latin typeface="+mn-lt"/>
        <a:ea typeface="+mn-ea"/>
        <a:cs typeface="+mn-cs"/>
      </a:defRPr>
    </a:lvl7pPr>
    <a:lvl8pPr marL="2008738" algn="l" defTabSz="286962">
      <a:defRPr sz="1100">
        <a:solidFill>
          <a:schemeClr val="tx1"/>
        </a:solidFill>
        <a:latin typeface="+mn-lt"/>
        <a:ea typeface="+mn-ea"/>
        <a:cs typeface="+mn-cs"/>
      </a:defRPr>
    </a:lvl8pPr>
    <a:lvl9pPr marL="2295702" algn="l" defTabSz="286962">
      <a:defRPr sz="11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6" d="100"/>
          <a:sy n="136" d="100"/>
        </p:scale>
        <p:origin x="816" y="96"/>
      </p:cViewPr>
      <p:guideLst>
        <p:guide orient="horz"/>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1" y="1"/>
            <a:ext cx="4304456" cy="339821"/>
          </a:xfrm>
          <a:prstGeom prst="rect">
            <a:avLst/>
          </a:prstGeom>
        </p:spPr>
        <p:txBody>
          <a:bodyPr vert="horz" lIns="67227" tIns="33613" rIns="67227" bIns="33613" rtlCol="0"/>
          <a:lstStyle>
            <a:lvl1pPr algn="l">
              <a:defRPr sz="900"/>
            </a:lvl1pPr>
          </a:lstStyle>
          <a:p>
            <a:pPr>
              <a:defRPr/>
            </a:pPr>
            <a:endParaRPr lang="de-DE"/>
          </a:p>
        </p:txBody>
      </p:sp>
      <p:sp>
        <p:nvSpPr>
          <p:cNvPr id="3" name="Datumsplatzhalter 2"/>
          <p:cNvSpPr>
            <a:spLocks noGrp="1"/>
          </p:cNvSpPr>
          <p:nvPr>
            <p:ph type="dt" idx="1"/>
          </p:nvPr>
        </p:nvSpPr>
        <p:spPr bwMode="auto">
          <a:xfrm>
            <a:off x="5626107" y="1"/>
            <a:ext cx="4304456" cy="339821"/>
          </a:xfrm>
          <a:prstGeom prst="rect">
            <a:avLst/>
          </a:prstGeom>
        </p:spPr>
        <p:txBody>
          <a:bodyPr vert="horz" lIns="67227" tIns="33613" rIns="67227" bIns="33613" rtlCol="0"/>
          <a:lstStyle>
            <a:lvl1pPr algn="r">
              <a:defRPr sz="900"/>
            </a:lvl1pPr>
          </a:lstStyle>
          <a:p>
            <a:pPr>
              <a:defRPr/>
            </a:pPr>
            <a:fld id="{66C661A5-9AB9-1949-9B9A-C46C190AE8BF}" type="datetime1">
              <a:rPr lang="de-DE"/>
              <a:t>09.04.2026</a:t>
            </a:fld>
            <a:endParaRPr lang="de-DE"/>
          </a:p>
        </p:txBody>
      </p:sp>
      <p:sp>
        <p:nvSpPr>
          <p:cNvPr id="4" name="Folienbildplatzhalter 3"/>
          <p:cNvSpPr>
            <a:spLocks noGrp="1" noRot="1" noChangeAspect="1"/>
          </p:cNvSpPr>
          <p:nvPr>
            <p:ph type="sldImg" idx="2"/>
          </p:nvPr>
        </p:nvSpPr>
        <p:spPr bwMode="auto">
          <a:xfrm>
            <a:off x="2698750" y="509588"/>
            <a:ext cx="4535488" cy="2551112"/>
          </a:xfrm>
          <a:prstGeom prst="rect">
            <a:avLst/>
          </a:prstGeom>
          <a:noFill/>
          <a:ln w="12700">
            <a:solidFill>
              <a:prstClr val="black"/>
            </a:solidFill>
          </a:ln>
        </p:spPr>
        <p:txBody>
          <a:bodyPr vert="horz" lIns="67227" tIns="33613" rIns="67227" bIns="33613" rtlCol="0" anchor="ctr"/>
          <a:lstStyle/>
          <a:p>
            <a:pPr>
              <a:defRPr/>
            </a:pPr>
            <a:endParaRPr lang="de-DE"/>
          </a:p>
        </p:txBody>
      </p:sp>
      <p:sp>
        <p:nvSpPr>
          <p:cNvPr id="5" name="Notizenplatzhalter 4"/>
          <p:cNvSpPr>
            <a:spLocks noGrp="1"/>
          </p:cNvSpPr>
          <p:nvPr>
            <p:ph type="body" sz="quarter" idx="3"/>
          </p:nvPr>
        </p:nvSpPr>
        <p:spPr bwMode="auto">
          <a:xfrm>
            <a:off x="993057" y="3229961"/>
            <a:ext cx="7946875" cy="3060604"/>
          </a:xfrm>
          <a:prstGeom prst="rect">
            <a:avLst/>
          </a:prstGeom>
        </p:spPr>
        <p:txBody>
          <a:bodyPr vert="horz" lIns="67227" tIns="33613" rIns="67227" bIns="33613"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1" y="6459923"/>
            <a:ext cx="4304456" cy="339821"/>
          </a:xfrm>
          <a:prstGeom prst="rect">
            <a:avLst/>
          </a:prstGeom>
        </p:spPr>
        <p:txBody>
          <a:bodyPr vert="horz" lIns="67227" tIns="33613" rIns="67227" bIns="33613" rtlCol="0" anchor="b"/>
          <a:lstStyle>
            <a:lvl1pPr algn="l">
              <a:defRPr sz="900"/>
            </a:lvl1pPr>
          </a:lstStyle>
          <a:p>
            <a:pPr>
              <a:defRPr/>
            </a:pPr>
            <a:endParaRPr lang="de-DE"/>
          </a:p>
        </p:txBody>
      </p:sp>
      <p:sp>
        <p:nvSpPr>
          <p:cNvPr id="7" name="Foliennummernplatzhalter 6"/>
          <p:cNvSpPr>
            <a:spLocks noGrp="1"/>
          </p:cNvSpPr>
          <p:nvPr>
            <p:ph type="sldNum" sz="quarter" idx="5"/>
          </p:nvPr>
        </p:nvSpPr>
        <p:spPr bwMode="auto">
          <a:xfrm>
            <a:off x="5626107" y="6459923"/>
            <a:ext cx="4304456" cy="339821"/>
          </a:xfrm>
          <a:prstGeom prst="rect">
            <a:avLst/>
          </a:prstGeom>
        </p:spPr>
        <p:txBody>
          <a:bodyPr vert="horz" lIns="67227" tIns="33613" rIns="67227" bIns="33613" rtlCol="0" anchor="b"/>
          <a:lstStyle>
            <a:lvl1pPr algn="r">
              <a:defRPr sz="900"/>
            </a:lvl1pPr>
          </a:lstStyle>
          <a:p>
            <a:pPr>
              <a:defRPr/>
            </a:pPr>
            <a:fld id="{584A433B-D369-FE47-BCB2-D5C24AAD91F8}" type="slidenum">
              <a:rPr lang="de-DE"/>
              <a:t>‹Nr.›</a:t>
            </a:fld>
            <a:endParaRPr lang="de-DE"/>
          </a:p>
        </p:txBody>
      </p:sp>
    </p:spTree>
  </p:cSld>
  <p:clrMap bg1="lt1" tx1="dk1" bg2="lt2" tx2="dk2" accent1="accent1" accent2="accent2" accent3="accent3" accent4="accent4" accent5="accent5" accent6="accent6" hlink="hlink" folHlink="folHlink"/>
  <p:hf sldNum="0" hdr="0" ftr="0" dt="0"/>
  <p:notesStyle>
    <a:lvl1pPr marL="0" algn="l" defTabSz="286962">
      <a:defRPr sz="800">
        <a:solidFill>
          <a:schemeClr val="tx1"/>
        </a:solidFill>
        <a:latin typeface="+mn-lt"/>
        <a:ea typeface="+mn-ea"/>
        <a:cs typeface="+mn-cs"/>
      </a:defRPr>
    </a:lvl1pPr>
    <a:lvl2pPr marL="286962" algn="l" defTabSz="286962">
      <a:defRPr sz="800">
        <a:solidFill>
          <a:schemeClr val="tx1"/>
        </a:solidFill>
        <a:latin typeface="+mn-lt"/>
        <a:ea typeface="+mn-ea"/>
        <a:cs typeface="+mn-cs"/>
      </a:defRPr>
    </a:lvl2pPr>
    <a:lvl3pPr marL="573925" algn="l" defTabSz="286962">
      <a:defRPr sz="800">
        <a:solidFill>
          <a:schemeClr val="tx1"/>
        </a:solidFill>
        <a:latin typeface="+mn-lt"/>
        <a:ea typeface="+mn-ea"/>
        <a:cs typeface="+mn-cs"/>
      </a:defRPr>
    </a:lvl3pPr>
    <a:lvl4pPr marL="860887" algn="l" defTabSz="286962">
      <a:defRPr sz="800">
        <a:solidFill>
          <a:schemeClr val="tx1"/>
        </a:solidFill>
        <a:latin typeface="+mn-lt"/>
        <a:ea typeface="+mn-ea"/>
        <a:cs typeface="+mn-cs"/>
      </a:defRPr>
    </a:lvl4pPr>
    <a:lvl5pPr marL="1147851" algn="l" defTabSz="286962">
      <a:defRPr sz="800">
        <a:solidFill>
          <a:schemeClr val="tx1"/>
        </a:solidFill>
        <a:latin typeface="+mn-lt"/>
        <a:ea typeface="+mn-ea"/>
        <a:cs typeface="+mn-cs"/>
      </a:defRPr>
    </a:lvl5pPr>
    <a:lvl6pPr marL="1434813" algn="l" defTabSz="286962">
      <a:defRPr sz="800">
        <a:solidFill>
          <a:schemeClr val="tx1"/>
        </a:solidFill>
        <a:latin typeface="+mn-lt"/>
        <a:ea typeface="+mn-ea"/>
        <a:cs typeface="+mn-cs"/>
      </a:defRPr>
    </a:lvl6pPr>
    <a:lvl7pPr marL="1721776" algn="l" defTabSz="286962">
      <a:defRPr sz="800">
        <a:solidFill>
          <a:schemeClr val="tx1"/>
        </a:solidFill>
        <a:latin typeface="+mn-lt"/>
        <a:ea typeface="+mn-ea"/>
        <a:cs typeface="+mn-cs"/>
      </a:defRPr>
    </a:lvl7pPr>
    <a:lvl8pPr marL="2008738" algn="l" defTabSz="286962">
      <a:defRPr sz="800">
        <a:solidFill>
          <a:schemeClr val="tx1"/>
        </a:solidFill>
        <a:latin typeface="+mn-lt"/>
        <a:ea typeface="+mn-ea"/>
        <a:cs typeface="+mn-cs"/>
      </a:defRPr>
    </a:lvl8pPr>
    <a:lvl9pPr marL="2295702" algn="l" defTabSz="286962">
      <a:defRPr sz="8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oodle.ki-campus.org/course/view.php?id=35"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stifterverband.org/" TargetMode="External"/><Relationship Id="rId5" Type="http://schemas.openxmlformats.org/officeDocument/2006/relationships/hyperlink" Target="https://ki-campus.org/" TargetMode="External"/><Relationship Id="rId4" Type="http://schemas.openxmlformats.org/officeDocument/2006/relationships/hyperlink" Target="https://hochschulforumdigitalisierung.d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hat-ai.academiccloud.de/"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uni-due.de/de/digitalisierung/ki-portal/chat-ai-einfuehrung.php" TargetMode="External"/><Relationship Id="rId4" Type="http://schemas.openxmlformats.org/officeDocument/2006/relationships/hyperlink" Target="https://docs.hpc.gwdg.de/services/chat-ai/faq/index.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defTabSz="672267">
              <a:defRPr/>
            </a:pPr>
            <a:r>
              <a:rPr lang="de-DE" b="1"/>
              <a:t>-&gt; Verwenden Sie klare Formulierungen, um Fehlinterpretationen zu vermeiden. Je konkreter Sie sind, desto besser wird der Output zu Ihren Vorstellungen passen. </a:t>
            </a:r>
            <a:r>
              <a:rPr lang="de-DE"/>
              <a:t>Übermässig komplexe oder mehrdeutige Formulierungen sowie Jargon sollten vermieden werden.</a:t>
            </a:r>
            <a:endParaRPr/>
          </a:p>
          <a:p>
            <a:pPr defTabSz="672267">
              <a:defRPr/>
            </a:pPr>
            <a:endParaRPr lang="de-DE" b="1"/>
          </a:p>
          <a:p>
            <a:pPr defTabSz="672267">
              <a:defRPr/>
            </a:pPr>
            <a:r>
              <a:rPr lang="de-DE" sz="900" b="1"/>
              <a:t>-&gt; limitieren Sie das Ausgabeformat. </a:t>
            </a:r>
            <a:r>
              <a:rPr lang="de-DE" sz="900">
                <a:solidFill>
                  <a:prstClr val="black"/>
                </a:solidFill>
                <a:latin typeface="Calibri"/>
                <a:cs typeface="Arial"/>
              </a:rPr>
              <a:t>manche textgenerativen Modelle, besonders Chat GPT, neigen sonst zu sehr langem Output</a:t>
            </a:r>
            <a:endParaRPr/>
          </a:p>
          <a:p>
            <a:pPr defTabSz="672267">
              <a:defRPr/>
            </a:pPr>
            <a:endParaRPr lang="de-DE" sz="900">
              <a:solidFill>
                <a:prstClr val="black"/>
              </a:solidFill>
              <a:latin typeface="Calibri"/>
              <a:cs typeface="Arial"/>
            </a:endParaRPr>
          </a:p>
          <a:p>
            <a:pPr defTabSz="672267">
              <a:defRPr/>
            </a:pPr>
            <a:r>
              <a:rPr lang="de-DE" sz="900">
                <a:solidFill>
                  <a:prstClr val="black"/>
                </a:solidFill>
                <a:latin typeface="Calibri"/>
                <a:cs typeface="Arial"/>
              </a:rPr>
              <a:t>-&gt; </a:t>
            </a:r>
            <a:r>
              <a:rPr lang="de-DE" sz="900" b="1">
                <a:solidFill>
                  <a:prstClr val="black"/>
                </a:solidFill>
                <a:latin typeface="Calibri"/>
                <a:cs typeface="Arial"/>
              </a:rPr>
              <a:t>Strukturierung</a:t>
            </a:r>
            <a:r>
              <a:rPr lang="de-DE" sz="900">
                <a:solidFill>
                  <a:prstClr val="black"/>
                </a:solidFill>
                <a:latin typeface="Calibri"/>
                <a:cs typeface="Arial"/>
              </a:rPr>
              <a:t> kann helfen</a:t>
            </a:r>
            <a:r>
              <a:rPr lang="de-DE"/>
              <a:t> dem Modell das Verständnis der Aufgabe zu erleichtern.</a:t>
            </a:r>
            <a:endParaRPr/>
          </a:p>
          <a:p>
            <a:pPr defTabSz="672267">
              <a:defRPr/>
            </a:pPr>
            <a:endParaRPr lang="de-DE" sz="900">
              <a:solidFill>
                <a:prstClr val="black"/>
              </a:solidFill>
              <a:latin typeface="Calibri"/>
              <a:cs typeface="Arial"/>
            </a:endParaRPr>
          </a:p>
          <a:p>
            <a:pPr>
              <a:defRPr/>
            </a:pPr>
            <a:r>
              <a:rPr lang="de-DE"/>
              <a:t>-&gt; </a:t>
            </a:r>
            <a:r>
              <a:rPr lang="de-DE" b="1"/>
              <a:t>Beispielstexte</a:t>
            </a:r>
            <a:r>
              <a:rPr lang="de-DE"/>
              <a:t> helfen der KI dabei, zu verstehen, welches Resultat man durch die Konversation erzielen möchte. </a:t>
            </a:r>
            <a:endParaRPr/>
          </a:p>
          <a:p>
            <a:pPr>
              <a:defRPr/>
            </a:pPr>
            <a:r>
              <a:rPr lang="de-DE"/>
              <a:t>Anstatt nur Fragen zu stellen oder Anweisungen zu geben, können eigene Gedanken oder Fakten in Prompts eingefügt werden, welche ChatGPT in die Ausgabe integrieren soll. </a:t>
            </a:r>
            <a:endParaRPr/>
          </a:p>
          <a:p>
            <a:pPr>
              <a:defRPr/>
            </a:pPr>
            <a:endParaRPr lang="de-DE"/>
          </a:p>
          <a:p>
            <a:pPr>
              <a:defRPr/>
            </a:pPr>
            <a:r>
              <a:rPr lang="de-DE" b="1"/>
              <a:t>Nutzen Sie die Chatfunktion zu Ihrem Vorteil: </a:t>
            </a:r>
            <a:r>
              <a:rPr lang="de-DE"/>
              <a:t>Anders als bei einer Suchmaschine können Sie mit der KI diskutieren. Sind Sie beispielweise der Ansicht, eine Veränderung des Outputs wäre besser, können Sie die KI auffordern, diese Änderung vorzunehmen.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0B455C71-B2A0-4011-B7D3-B79D97C1D827}"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defTabSz="210974">
              <a:defRPr/>
            </a:pPr>
            <a:r>
              <a:rPr lang="de-DE"/>
              <a:t>[Lassen Sie hier Studierende einzeln oder in Paaren überlegen, welche Strukturkomponente (Rolle, Kontext, Aufgabe, Arbeitsschritte, Format) und Kontextinformationen ein Megaprompt beinhalten soll]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normAutofit fontScale="92500" lnSpcReduction="20000"/>
          </a:bodyPr>
          <a:lstStyle/>
          <a:p>
            <a:pPr marL="252100" indent="-252100" algn="just">
              <a:lnSpc>
                <a:spcPct val="107000"/>
              </a:lnSpc>
              <a:spcBef>
                <a:spcPts val="441"/>
              </a:spcBef>
              <a:spcAft>
                <a:spcPts val="588"/>
              </a:spcAft>
              <a:buFont typeface="Wingdings"/>
              <a:buChar char=""/>
              <a:defRPr/>
            </a:pPr>
            <a:r>
              <a:rPr lang="de-DE" sz="1300">
                <a:latin typeface="Calibri"/>
                <a:ea typeface="Calibri"/>
                <a:cs typeface="Times New Roman"/>
              </a:rPr>
              <a:t>Wenn Sie einen Prompt erstellt haben, mit dem Sie zufrieden sind – </a:t>
            </a:r>
            <a:r>
              <a:rPr lang="de-DE" sz="1300" b="1">
                <a:latin typeface="Calibri"/>
                <a:ea typeface="Calibri"/>
                <a:cs typeface="Times New Roman"/>
              </a:rPr>
              <a:t>speichern </a:t>
            </a:r>
            <a:r>
              <a:rPr lang="de-DE" sz="1300">
                <a:latin typeface="Calibri"/>
                <a:ea typeface="Calibri"/>
                <a:cs typeface="Times New Roman"/>
              </a:rPr>
              <a:t>Sie diesen ab, z.B. als eine Word-Datei [Zeigen Sie hier das Beispiel auf der Folie 13, das Wort „speichern“ ist mit dieser Folie verlinkt]</a:t>
            </a:r>
            <a:endParaRPr/>
          </a:p>
          <a:p>
            <a:pPr marL="252100" indent="-252100" algn="just">
              <a:lnSpc>
                <a:spcPct val="107000"/>
              </a:lnSpc>
              <a:spcBef>
                <a:spcPts val="441"/>
              </a:spcBef>
              <a:spcAft>
                <a:spcPts val="588"/>
              </a:spcAft>
              <a:buFont typeface="Wingdings"/>
              <a:buChar char=""/>
              <a:defRPr/>
            </a:pPr>
            <a:r>
              <a:rPr lang="de-DE" sz="1300">
                <a:latin typeface="Calibri"/>
                <a:ea typeface="Calibri"/>
                <a:cs typeface="Times New Roman"/>
              </a:rPr>
              <a:t>Auf so genannten </a:t>
            </a:r>
            <a:r>
              <a:rPr lang="de-DE" sz="1300" b="1">
                <a:latin typeface="Calibri"/>
                <a:ea typeface="Calibri"/>
                <a:cs typeface="Times New Roman"/>
              </a:rPr>
              <a:t>Cheat Sheets </a:t>
            </a:r>
            <a:r>
              <a:rPr lang="de-DE" sz="1300">
                <a:latin typeface="Calibri"/>
                <a:ea typeface="Calibri"/>
                <a:cs typeface="Times New Roman"/>
              </a:rPr>
              <a:t>(= Spickzetteln) werden bewährte Formulierungen für das Schreiben von Prompts zusammengefasst. Mittlerweile existieren Cheat Sheets für verschiedene Berufsgruppen und Anwendungsfälle, z.B. das Cheat Sheet für Studierende auf Cheatography</a:t>
            </a:r>
          </a:p>
          <a:p>
            <a:pPr marL="252100" indent="-252100" algn="just">
              <a:lnSpc>
                <a:spcPct val="107000"/>
              </a:lnSpc>
              <a:spcBef>
                <a:spcPts val="441"/>
              </a:spcBef>
              <a:spcAft>
                <a:spcPts val="588"/>
              </a:spcAft>
              <a:buFont typeface="Wingdings"/>
              <a:buChar char=""/>
              <a:defRPr/>
            </a:pPr>
            <a:r>
              <a:rPr lang="de-DE" sz="1300" b="1">
                <a:latin typeface="Calibri"/>
                <a:ea typeface="Calibri"/>
                <a:cs typeface="Times New Roman"/>
              </a:rPr>
              <a:t>Prompt-Crafting</a:t>
            </a:r>
            <a:r>
              <a:rPr lang="de-DE" sz="1300">
                <a:latin typeface="Calibri"/>
                <a:ea typeface="Calibri"/>
                <a:cs typeface="Times New Roman"/>
              </a:rPr>
              <a:t> beschreibt das Vorgehen, mithilfe von textgenerativer KI einen Prompt für textgenerative KI zu schreiben. Die Idee dahinter ist: textgenerative KI weiß, wie gute Anweisung für textgenerative KI formuliert werden können. [Zeigen Sie hier das Beispiel auf der Folie 14]</a:t>
            </a:r>
            <a:endParaRPr/>
          </a:p>
          <a:p>
            <a:pPr algn="just">
              <a:lnSpc>
                <a:spcPct val="107000"/>
              </a:lnSpc>
              <a:spcBef>
                <a:spcPts val="441"/>
              </a:spcBef>
              <a:spcAft>
                <a:spcPts val="588"/>
              </a:spcAft>
              <a:defRPr/>
            </a:pPr>
            <a:r>
              <a:rPr lang="de-DE" sz="1300" b="1">
                <a:latin typeface="Calibri"/>
                <a:ea typeface="Calibri"/>
                <a:cs typeface="Times New Roman"/>
              </a:rPr>
              <a:t>	Wichtig</a:t>
            </a:r>
            <a:r>
              <a:rPr lang="de-DE" sz="1300">
                <a:latin typeface="Calibri"/>
                <a:ea typeface="Calibri"/>
                <a:cs typeface="Times New Roman"/>
              </a:rPr>
              <a:t>: Hat die KI einen Prompt erstellt hat, mit dem Sie zufrieden sind und den Sie ausprobieren möchten, kopieren Sie diesen in einen </a:t>
            </a:r>
            <a:r>
              <a:rPr lang="de-DE" sz="1300" b="1">
                <a:latin typeface="Calibri"/>
                <a:ea typeface="Calibri"/>
                <a:cs typeface="Times New Roman"/>
              </a:rPr>
              <a:t>neuen Chat</a:t>
            </a:r>
            <a:r>
              <a:rPr lang="de-DE" sz="1300">
                <a:latin typeface="Calibri"/>
                <a:ea typeface="Calibri"/>
                <a:cs typeface="Times New Roman"/>
              </a:rPr>
              <a:t>, um ihn dort ausführen 	zu lassen. Wenn Sie die KI im selben Chat bitten, den Prompt auszuführen, kann es die Qualität des Outputs beeinflussen.</a:t>
            </a:r>
            <a:endParaRPr/>
          </a:p>
          <a:p>
            <a:pPr marL="210083" indent="-210083" algn="just">
              <a:lnSpc>
                <a:spcPct val="107000"/>
              </a:lnSpc>
              <a:spcBef>
                <a:spcPts val="441"/>
              </a:spcBef>
              <a:spcAft>
                <a:spcPts val="588"/>
              </a:spcAft>
              <a:buFont typeface="Arial"/>
              <a:buChar char="•"/>
              <a:defRPr/>
            </a:pPr>
            <a:r>
              <a:rPr lang="de-DE" sz="1300">
                <a:latin typeface="Calibri"/>
                <a:ea typeface="Calibri"/>
                <a:cs typeface="Times New Roman"/>
              </a:rPr>
              <a:t>In </a:t>
            </a:r>
            <a:r>
              <a:rPr lang="de-DE" sz="1300" b="1">
                <a:latin typeface="Calibri"/>
                <a:ea typeface="Calibri"/>
                <a:cs typeface="Times New Roman"/>
              </a:rPr>
              <a:t>Prompt-Bibliotheken</a:t>
            </a:r>
            <a:r>
              <a:rPr lang="de-DE" sz="1300">
                <a:latin typeface="Calibri"/>
                <a:ea typeface="Calibri"/>
                <a:cs typeface="Times New Roman"/>
              </a:rPr>
              <a:t> werden erfolgreich eingesetzte Prompts strukturiert gesammelt und zur Wiederverwendung zur Verfügung gestellt. Die Nutzung von solchen Bibliotheken kann enorm viel Zeit sparen, denn statt jedes Mal ein Prompt neu zu formulieren, greifen Sie einfach auf bewährte Vorlagen zurück. Das erhöht nicht nur die Effizienz, sondern auch die Ergebnisqualität. [Auf der Folie 15 sind kostenlose Prompt-Bibliotheken verlinkt]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defTabSz="210974">
              <a:defRPr/>
            </a:pPr>
            <a:r>
              <a:rPr lang="de-DE"/>
              <a:t>So könnte die gespeicherte Promptstruktur aussehen, welche dann nach Bedarf ausgefüllt werden kann. Speichern Sie Ihre Vorlage z.B. als ein Word-Dokument oder Text-Datei ab. </a:t>
            </a:r>
            <a:endParaRPr/>
          </a:p>
          <a:p>
            <a:pPr>
              <a:defRPr/>
            </a:pPr>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defTabSz="210974">
              <a:defRPr/>
            </a:pPr>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defTabSz="211080">
              <a:defRPr/>
            </a:pPr>
            <a:r>
              <a:rPr lang="de-DE"/>
              <a:t>Der offene Prompt-Katalog bietet eine Sammlung geprüfter Prompts für die Hochschullehre. Er zeigt Beispiele erfolgreicher KI-Anwendungen mit kurzen Kontextbeschreibungen. Sie können den Katalog zur Recherche, Inspiration oder Übernahme von Prompts nutzen.</a:t>
            </a:r>
            <a:endParaRPr/>
          </a:p>
          <a:p>
            <a:pPr defTabSz="211080">
              <a:defRPr/>
            </a:pPr>
            <a:endParaRPr lang="de-DE"/>
          </a:p>
          <a:p>
            <a:pPr algn="l">
              <a:defRPr/>
            </a:pPr>
            <a:r>
              <a:rPr lang="de-DE"/>
              <a:t>Der Katalog wurde eingerichtet im Rahmen des </a:t>
            </a:r>
            <a:r>
              <a:rPr lang="de-DE" u="sng">
                <a:hlinkClick r:id="rId3" tooltip="https://moodle.ki-campus.org/course/view.php?id=35"/>
              </a:rPr>
              <a:t>Prompt-Labor: Generative KI in der Hochschullehre</a:t>
            </a:r>
            <a:r>
              <a:rPr lang="de-DE"/>
              <a:t>, veranstaltet von </a:t>
            </a:r>
            <a:r>
              <a:rPr lang="de-DE" u="sng">
                <a:hlinkClick r:id="rId4" tooltip="https://hochschulforumdigitalisierung.de/"/>
              </a:rPr>
              <a:t>Hochschulforum Digitalisierung</a:t>
            </a:r>
            <a:r>
              <a:rPr lang="de-DE"/>
              <a:t> und </a:t>
            </a:r>
            <a:r>
              <a:rPr lang="de-DE" u="sng">
                <a:hlinkClick r:id="rId5" tooltip="https://ki-campus.org/"/>
              </a:rPr>
              <a:t>KI-Campus – die Lernplattform für Künstliche Intelligenz</a:t>
            </a:r>
            <a:r>
              <a:rPr lang="de-DE"/>
              <a:t> im </a:t>
            </a:r>
            <a:r>
              <a:rPr lang="de-DE" u="sng">
                <a:hlinkClick r:id="rId6" tooltip="https://www.stifterverband.org/"/>
              </a:rPr>
              <a:t>Stifterverband</a:t>
            </a:r>
            <a:r>
              <a:rPr lang="de-DE"/>
              <a:t>. </a:t>
            </a:r>
            <a:endParaRPr/>
          </a:p>
          <a:p>
            <a:pPr>
              <a:defRPr/>
            </a:pPr>
            <a:endParaRPr lang="de-DE"/>
          </a:p>
          <a:p>
            <a:pPr>
              <a:defRPr/>
            </a:pPr>
            <a:endParaRPr lang="de-DE"/>
          </a:p>
          <a:p>
            <a:pPr>
              <a:defRPr/>
            </a:pPr>
            <a:endParaRPr lang="de-DE"/>
          </a:p>
          <a:p>
            <a:pPr>
              <a:defRPr/>
            </a:pPr>
            <a:br>
              <a:rPr lang="de-DE"/>
            </a:br>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defTabSz="210974">
              <a:defRPr/>
            </a:pPr>
            <a:r>
              <a:rPr lang="de-DE" sz="1300">
                <a:latin typeface="Calibri"/>
                <a:ea typeface="Calibri"/>
                <a:cs typeface="Times New Roman"/>
              </a:rPr>
              <a:t>[Sie können Ihre Studierende dazu animieren, im Prompt-Katalog zu stöbern. Sie können überlegen, welche Prompts für Ihre Fachrichtung interessant sind oder welche Prompts adaptiert werden können.]</a:t>
            </a:r>
            <a:endParaRPr/>
          </a:p>
          <a:p>
            <a:pPr>
              <a:defRPr/>
            </a:pPr>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just">
              <a:defRPr/>
            </a:pPr>
            <a:r>
              <a:rPr lang="de-DE" sz="600" dirty="0">
                <a:solidFill>
                  <a:srgbClr val="575756"/>
                </a:solidFill>
              </a:rPr>
              <a:t>Alle Angehörigen der Uni Göttingen haben über den Dienst </a:t>
            </a:r>
            <a:r>
              <a:rPr lang="de-DE" sz="600" u="sng" dirty="0">
                <a:solidFill>
                  <a:srgbClr val="575756"/>
                </a:solidFill>
                <a:hlinkClick r:id="rId3" tooltip="https://chat-ai.academiccloud.de/"/>
              </a:rPr>
              <a:t>ChatAI</a:t>
            </a:r>
            <a:r>
              <a:rPr lang="de-DE" sz="600" dirty="0">
                <a:solidFill>
                  <a:srgbClr val="575756"/>
                </a:solidFill>
              </a:rPr>
              <a:t> die Möglichkeit, textgenerative KI-Sprachmodelle kostenfrei und datenschutzkonform zu nutzen? Dabei stehen Ihnen sowohl Open-Source-Modelle als auch kommerzielle Modelle wie </a:t>
            </a:r>
            <a:r>
              <a:rPr lang="de-DE" sz="600" dirty="0" err="1">
                <a:solidFill>
                  <a:srgbClr val="575756"/>
                </a:solidFill>
              </a:rPr>
              <a:t>OpenAI</a:t>
            </a:r>
            <a:r>
              <a:rPr lang="de-DE" sz="600" dirty="0">
                <a:solidFill>
                  <a:srgbClr val="575756"/>
                </a:solidFill>
              </a:rPr>
              <a:t> bzw. ChatGPT zur Verfügung.</a:t>
            </a:r>
            <a:endParaRPr dirty="0"/>
          </a:p>
          <a:p>
            <a:pPr algn="just">
              <a:defRPr/>
            </a:pPr>
            <a:endParaRPr lang="de-DE" sz="600" dirty="0">
              <a:solidFill>
                <a:srgbClr val="575756"/>
              </a:solidFill>
            </a:endParaRPr>
          </a:p>
          <a:p>
            <a:pPr algn="just" defTabSz="210974">
              <a:defRPr/>
            </a:pPr>
            <a:r>
              <a:rPr lang="de-DE" sz="600" dirty="0">
                <a:solidFill>
                  <a:srgbClr val="575756"/>
                </a:solidFill>
                <a:latin typeface="+mj-lt"/>
              </a:rPr>
              <a:t>Der Dienst wurde von der GWDG entwickelt und wird auf deren eigenen Servern gehostet. Bei der Konzipierung des Dienstes hat die GWDG besonderen Wert auf den Datenschutz gelegt. Es werden z.B. keine Chatverläufe gespeichert und die Nutzeridentität bleibt anonym (mehr dazu </a:t>
            </a:r>
            <a:r>
              <a:rPr lang="de-DE" sz="600" u="sng" dirty="0">
                <a:solidFill>
                  <a:srgbClr val="575756"/>
                </a:solidFill>
                <a:latin typeface="+mj-lt"/>
                <a:hlinkClick r:id="rId4" tooltip="https://docs.hpc.gwdg.de/services/chat-ai/faq/index.html"/>
              </a:rPr>
              <a:t>hier</a:t>
            </a:r>
            <a:r>
              <a:rPr lang="de-DE" sz="600" dirty="0">
                <a:solidFill>
                  <a:srgbClr val="575756"/>
                </a:solidFill>
                <a:latin typeface="+mj-lt"/>
              </a:rPr>
              <a:t>). Ausführliche Informationen zu Nutzung des Diensten finden Sie </a:t>
            </a:r>
            <a:r>
              <a:rPr lang="de-DE" sz="600" u="sng" dirty="0">
                <a:solidFill>
                  <a:srgbClr val="575756"/>
                </a:solidFill>
                <a:latin typeface="+mj-lt"/>
                <a:hlinkClick r:id="rId5" tooltip="https://www.uni-due.de/de/digitalisierung/ki-portal/chat-ai-einfuehrung.php"/>
              </a:rPr>
              <a:t>hier</a:t>
            </a:r>
            <a:r>
              <a:rPr lang="de-DE" sz="600" dirty="0">
                <a:solidFill>
                  <a:srgbClr val="575756"/>
                </a:solidFill>
                <a:latin typeface="+mj-lt"/>
              </a:rPr>
              <a:t>.</a:t>
            </a:r>
            <a:endParaRPr dirty="0"/>
          </a:p>
          <a:p>
            <a:pPr algn="just">
              <a:defRPr/>
            </a:pPr>
            <a:endParaRPr lang="de-DE" sz="600" dirty="0">
              <a:solidFill>
                <a:srgbClr val="575756"/>
              </a:solidFill>
            </a:endParaRPr>
          </a:p>
          <a:p>
            <a:pPr>
              <a:defRPr/>
            </a:pPr>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088C793-05C9-A320-BE33-14851B17B76B}"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just">
              <a:lnSpc>
                <a:spcPct val="107000"/>
              </a:lnSpc>
              <a:spcAft>
                <a:spcPts val="588"/>
              </a:spcAft>
              <a:defRPr/>
            </a:pPr>
            <a:r>
              <a:rPr lang="de-DE" sz="1300">
                <a:latin typeface="Calibri"/>
                <a:ea typeface="Calibri"/>
                <a:cs typeface="Times New Roman"/>
              </a:rPr>
              <a:t>[Hier können Ihre Studierende nachschauen, welches Modell für welche Zwecke am besten geeignet ist]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[Lassen Sie Studierende Ihren eigenen Prompt ausarbeiten. Sie können hier eine Aufgabe aus Ihrem Fach einfügen. Diskutieren Sie anschließend die Ergebnisse]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600">
                <a:solidFill>
                  <a:srgbClr val="575756"/>
                </a:solidFill>
              </a:rPr>
              <a:t>[Am Ende dieses KI-Nuggets können Sie Ihre Studierende zu einem Abschlusstest einladen, um ihr Wissen und Verständnis rund um die Grundlagen von Prompting überprüfen.]</a:t>
            </a:r>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just">
              <a:defRPr/>
            </a:pPr>
            <a:r>
              <a:rPr lang="de-DE" sz="900"/>
              <a:t>Wenn Sie mit einer generativen KI arbeiten, stellen Sie ihr sogenannte </a:t>
            </a:r>
            <a:r>
              <a:rPr lang="de-DE" sz="900" b="1"/>
              <a:t>Prompts </a:t>
            </a:r>
            <a:r>
              <a:rPr lang="de-DE" sz="900"/>
              <a:t>-</a:t>
            </a:r>
            <a:r>
              <a:rPr lang="de-DE" sz="900" b="1"/>
              <a:t> </a:t>
            </a:r>
            <a:r>
              <a:rPr lang="de-DE" sz="900"/>
              <a:t>das sind Eingaben oder Fragen, auf die die KI antwortet. Prompts werden in natürlicher Sprache - also nicht in einer speziellen Programmiersprache – verfasst und die gesamte Konversation mit einer KI ähnelt einem Chatverlauf.</a:t>
            </a:r>
            <a:endParaRPr/>
          </a:p>
          <a:p>
            <a:pPr algn="just">
              <a:defRPr/>
            </a:pPr>
            <a:endParaRPr lang="de-DE" sz="900"/>
          </a:p>
          <a:p>
            <a:pPr algn="just">
              <a:defRPr/>
            </a:pPr>
            <a:r>
              <a:rPr lang="de-DE" sz="900"/>
              <a:t>"</a:t>
            </a:r>
            <a:r>
              <a:rPr lang="de-DE" sz="900" b="1"/>
              <a:t>Prompt Engineering</a:t>
            </a:r>
            <a:r>
              <a:rPr lang="de-DE" sz="900"/>
              <a:t>" bezeichnet das Vorgehen, diese Prompts so zu schreiben, dass die Ergebnisse, die die KI liefert, möglichst gut sind. Denn die Qualität der Ergebnisse hängt erfahrungsgemäß stark von den Eingaben der Nutzer*innen ab. </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0B455C71-B2A0-4011-B7D3-B79D97C1D827}" type="slidenum">
              <a:rPr lang="de-DE"/>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just" defTabSz="672267">
              <a:lnSpc>
                <a:spcPct val="114999"/>
              </a:lnSpc>
              <a:defRPr/>
            </a:pPr>
            <a:r>
              <a:rPr lang="de-DE" sz="600"/>
              <a:t>Die einfachste Prompting-Methode ist das Geben von Anweisungen (auch Instruction Prompting genannt). Diese Prompts benötigen wenig Kontext und sind ideal für unkomplizierte Aufgaben. Es gibt viele Fälle, in denen kurze, einfache Anweisungen reichen:</a:t>
            </a:r>
            <a:endParaRPr/>
          </a:p>
        </p:txBody>
      </p:sp>
      <p:sp>
        <p:nvSpPr>
          <p:cNvPr id="4" name="Foliennummernplatzhalter 3"/>
          <p:cNvSpPr>
            <a:spLocks noGrp="1"/>
          </p:cNvSpPr>
          <p:nvPr>
            <p:ph type="sldNum" sz="quarter" idx="5"/>
          </p:nvPr>
        </p:nvSpPr>
        <p:spPr bwMode="auto"/>
        <p:txBody>
          <a:bodyPr/>
          <a:lstStyle/>
          <a:p>
            <a:pPr>
              <a:defRPr/>
            </a:pPr>
            <a:fld id="{0B455C71-B2A0-4011-B7D3-B79D97C1D827}" type="slidenum">
              <a:rPr lang="de-DE"/>
              <a:t>4</a:t>
            </a:fld>
            <a:endParaRPr lang="de-DE"/>
          </a:p>
        </p:txBody>
      </p:sp>
    </p:spTree>
    <p:extLst>
      <p:ext uri="{BB962C8B-B14F-4D97-AF65-F5344CB8AC3E}">
        <p14:creationId xmlns:p14="http://schemas.microsoft.com/office/powerpoint/2010/main" val="181598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defTabSz="672267">
              <a:defRPr/>
            </a:pPr>
            <a:r>
              <a:rPr lang="de-DE" sz="900"/>
              <a:t>Eine andere Prompting-Technik ist Few-Shot-Prompting (= </a:t>
            </a:r>
            <a:r>
              <a:rPr lang="de-DE" sz="2600" b="1"/>
              <a:t>Beispielbasiertes Prompting</a:t>
            </a:r>
            <a:r>
              <a:rPr lang="de-DE" sz="900"/>
              <a:t>). Die ist dann hilfreich, wenn Sie den KI-Output auf eine bestimmte Weise strukturiert haben wollen. </a:t>
            </a:r>
            <a:r>
              <a:rPr lang="de-DE" sz="900">
                <a:solidFill>
                  <a:schemeClr val="accent6"/>
                </a:solidFill>
                <a:latin typeface="+mj-lt"/>
              </a:rPr>
              <a:t>Beim Few-Shot Prompting bekommt die KI ein oder mehrere Beispiele, um den gewünschten Antwortstil oder die Struktur zu lernen. So kann KI, die Aufgabe im gewünschten Muster ausführen.</a:t>
            </a:r>
            <a:endParaRPr/>
          </a:p>
          <a:p>
            <a:pPr defTabSz="672267">
              <a:defRPr/>
            </a:pPr>
            <a:endParaRPr lang="de-DE" sz="900"/>
          </a:p>
          <a:p>
            <a:pPr>
              <a:defRPr/>
            </a:pPr>
            <a:endParaRPr lang="de-DE"/>
          </a:p>
        </p:txBody>
      </p:sp>
      <p:sp>
        <p:nvSpPr>
          <p:cNvPr id="4" name="Foliennummernplatzhalter 3"/>
          <p:cNvSpPr>
            <a:spLocks noGrp="1"/>
          </p:cNvSpPr>
          <p:nvPr>
            <p:ph type="sldNum" sz="quarter" idx="5"/>
          </p:nvPr>
        </p:nvSpPr>
        <p:spPr bwMode="auto"/>
        <p:txBody>
          <a:bodyPr/>
          <a:lstStyle/>
          <a:p>
            <a:pPr>
              <a:defRPr/>
            </a:pPr>
            <a:fld id="{0B455C71-B2A0-4011-B7D3-B79D97C1D827}"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just">
              <a:lnSpc>
                <a:spcPct val="114999"/>
              </a:lnSpc>
              <a:defRPr/>
            </a:pPr>
            <a:r>
              <a:rPr lang="de-DE" sz="900"/>
              <a:t>Beim Chain-of-Thought-Prompting wird KI aufgefordert, die Lösungen schrittweise zu präsentieren. Diese Art des Prompting ist vor allem dann sinnvoll, wenn die Antwort einen genauen Ablauf und ein “How To” beinhalten soll: Statt </a:t>
            </a:r>
            <a:r>
              <a:rPr lang="de-DE" sz="900">
                <a:solidFill>
                  <a:schemeClr val="accent6"/>
                </a:solidFill>
              </a:rPr>
              <a:t>nur das Ergebnis zu geben, zeigt das Model bei diesem Verfahren die Zwischenschritte.</a:t>
            </a:r>
            <a:endParaRPr lang="de-DE" sz="900"/>
          </a:p>
        </p:txBody>
      </p:sp>
      <p:sp>
        <p:nvSpPr>
          <p:cNvPr id="4" name="Foliennummernplatzhalter 3"/>
          <p:cNvSpPr>
            <a:spLocks noGrp="1"/>
          </p:cNvSpPr>
          <p:nvPr>
            <p:ph type="sldNum" sz="quarter" idx="5"/>
          </p:nvPr>
        </p:nvSpPr>
        <p:spPr bwMode="auto"/>
        <p:txBody>
          <a:bodyPr/>
          <a:lstStyle/>
          <a:p>
            <a:pPr>
              <a:defRPr/>
            </a:pPr>
            <a:fld id="{0B455C71-B2A0-4011-B7D3-B79D97C1D827}"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900"/>
              <a:t>Eine sehr effektive Technik ist rolenbasiertes Promptig, auch Role-Prompting gennat. Dabei wird der KI eine Rolle vorgegeben, damit die Antwort zur Situation passt. Dadurch legen Sie fest, aus welcher Perspektive die KI antworten soll – zum Beispiel als Wissenschaftler:in, Lehrer:in oder Social Media Creator. Die KI passt Ton, Stil und Perspektive an die Rolle an, was oft zu deutlich besseren, zielgerichteteren Ergebnissen führt. </a:t>
            </a:r>
            <a:endParaRPr/>
          </a:p>
          <a:p>
            <a:pPr defTabSz="672267">
              <a:defRPr/>
            </a:pPr>
            <a:endParaRPr lang="de-DE" sz="900"/>
          </a:p>
          <a:p>
            <a:pPr>
              <a:defRPr/>
            </a:pPr>
            <a:endParaRPr lang="de-DE"/>
          </a:p>
        </p:txBody>
      </p:sp>
      <p:sp>
        <p:nvSpPr>
          <p:cNvPr id="4" name="Foliennummernplatzhalter 3"/>
          <p:cNvSpPr>
            <a:spLocks noGrp="1"/>
          </p:cNvSpPr>
          <p:nvPr>
            <p:ph type="sldNum" sz="quarter" idx="5"/>
          </p:nvPr>
        </p:nvSpPr>
        <p:spPr bwMode="auto"/>
        <p:txBody>
          <a:bodyPr/>
          <a:lstStyle/>
          <a:p>
            <a:pPr>
              <a:defRPr/>
            </a:pPr>
            <a:fld id="{0B455C71-B2A0-4011-B7D3-B79D97C1D827}"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[Lassen Sie Ihre Studierende die vorgestellten einfachen Promt-echniken ausprobieren. Lassen Sie die Studierenden im Anschluss über Ihre Erfahrungen berichten]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normAutofit fontScale="92500" lnSpcReduction="10000"/>
          </a:bodyPr>
          <a:lstStyle/>
          <a:p>
            <a:pPr algn="just">
              <a:lnSpc>
                <a:spcPct val="107000"/>
              </a:lnSpc>
              <a:spcAft>
                <a:spcPts val="588"/>
              </a:spcAft>
              <a:defRPr/>
            </a:pPr>
            <a:r>
              <a:rPr lang="de-DE" sz="1300">
                <a:latin typeface="Calibri"/>
                <a:ea typeface="Calibri"/>
                <a:cs typeface="Times New Roman"/>
              </a:rPr>
              <a:t>Für komplexere Anfragen reichen einfache Prompts oft nicht mehr aus, um gute Ergebnisse zu erzielen. Hier sind nun strukturierte umfassende Prompts gefragt, auch Megaprompts genannt.</a:t>
            </a:r>
            <a:endParaRPr/>
          </a:p>
          <a:p>
            <a:pPr algn="just">
              <a:lnSpc>
                <a:spcPct val="107000"/>
              </a:lnSpc>
              <a:spcAft>
                <a:spcPts val="588"/>
              </a:spcAft>
              <a:defRPr/>
            </a:pPr>
            <a:r>
              <a:rPr lang="de-DE" sz="1300">
                <a:latin typeface="Calibri"/>
                <a:ea typeface="Calibri"/>
                <a:cs typeface="Times New Roman"/>
              </a:rPr>
              <a:t>Megaprompts sind Prompts, die </a:t>
            </a:r>
            <a:r>
              <a:rPr lang="de-DE" sz="1300" b="1">
                <a:latin typeface="Calibri"/>
                <a:ea typeface="Calibri"/>
                <a:cs typeface="Times New Roman"/>
              </a:rPr>
              <a:t>eine bestimmte Struktur </a:t>
            </a:r>
            <a:r>
              <a:rPr lang="de-DE" sz="1300">
                <a:latin typeface="Calibri"/>
                <a:ea typeface="Calibri"/>
                <a:cs typeface="Times New Roman"/>
              </a:rPr>
              <a:t>aufweisen. Dabei müssen Megaprompts nicht unbedingt sehr lang sein, „Mega“ bezieht sich auf die Bestandteile, nicht auf die Länge. Folgende Bestandteile sollten dabei beinhaltet sein:</a:t>
            </a:r>
            <a:endParaRPr/>
          </a:p>
          <a:p>
            <a:pPr marL="252100" indent="-252100" algn="just">
              <a:lnSpc>
                <a:spcPct val="107000"/>
              </a:lnSpc>
              <a:buFont typeface="Wingdings"/>
              <a:buChar char=""/>
              <a:defRPr/>
            </a:pPr>
            <a:r>
              <a:rPr lang="de-DE" sz="1300" b="1">
                <a:latin typeface="Calibri"/>
                <a:ea typeface="Calibri"/>
                <a:cs typeface="Times New Roman"/>
              </a:rPr>
              <a:t>Rolle der KI: </a:t>
            </a:r>
            <a:r>
              <a:rPr lang="de-DE" sz="1300">
                <a:latin typeface="Calibri"/>
                <a:ea typeface="Calibri"/>
                <a:cs typeface="Times New Roman"/>
              </a:rPr>
              <a:t>Definiert die Perspektive oder Expertise, aus der das Modell antworten soll. Die klare Rollenbeschreibung fördert konsistente, stilgerechte Antworten.</a:t>
            </a:r>
            <a:endParaRPr/>
          </a:p>
          <a:p>
            <a:pPr marL="252100" indent="-252100" algn="just">
              <a:lnSpc>
                <a:spcPct val="107000"/>
              </a:lnSpc>
              <a:buFont typeface="Wingdings"/>
              <a:buChar char=""/>
              <a:defRPr/>
            </a:pPr>
            <a:r>
              <a:rPr lang="de-DE" sz="1300" b="1">
                <a:latin typeface="Calibri"/>
                <a:ea typeface="Calibri"/>
                <a:cs typeface="Times New Roman"/>
              </a:rPr>
              <a:t>Kontext:</a:t>
            </a:r>
            <a:r>
              <a:rPr lang="de-DE" sz="1300">
                <a:latin typeface="Calibri"/>
                <a:ea typeface="Calibri"/>
                <a:cs typeface="Times New Roman"/>
              </a:rPr>
              <a:t> Relevante Informationen oder Szenarien, die das Modell benötigt, um die Aufgabe im richtigen Rahmen zu bearbeiten. Kontext reduziert Mehrdeutigkeit und verbessert die Relevanz der Antwort.</a:t>
            </a:r>
            <a:endParaRPr/>
          </a:p>
          <a:p>
            <a:pPr marL="252100" indent="-252100" algn="just">
              <a:lnSpc>
                <a:spcPct val="107000"/>
              </a:lnSpc>
              <a:buFont typeface="Wingdings"/>
              <a:buChar char=""/>
              <a:defRPr/>
            </a:pPr>
            <a:r>
              <a:rPr lang="de-DE" sz="1300" b="1">
                <a:latin typeface="Calibri"/>
                <a:ea typeface="Calibri"/>
                <a:cs typeface="Times New Roman"/>
              </a:rPr>
              <a:t>Aufgabe:</a:t>
            </a:r>
            <a:r>
              <a:rPr lang="de-DE" sz="1300">
                <a:latin typeface="Calibri"/>
                <a:ea typeface="Calibri"/>
                <a:cs typeface="Times New Roman"/>
              </a:rPr>
              <a:t> Präzise Formulierung, was erreicht werden soll. Klare und prägnante Formulierungen tragen dazu bei, dass KI das Thema und die Aufgabe versteht und eine angemessene Antwort geben kann. Übermäßig komplexe oder mehrdeutige Formulierungen sowie Jargon sollten vermieden werden.</a:t>
            </a:r>
            <a:endParaRPr/>
          </a:p>
          <a:p>
            <a:pPr marL="252100" indent="-252100" algn="just">
              <a:lnSpc>
                <a:spcPct val="107000"/>
              </a:lnSpc>
              <a:buFont typeface="Wingdings"/>
              <a:buChar char=""/>
              <a:defRPr/>
            </a:pPr>
            <a:r>
              <a:rPr lang="de-DE" sz="1300" b="1">
                <a:latin typeface="Calibri"/>
                <a:ea typeface="Calibri"/>
                <a:cs typeface="Times New Roman"/>
              </a:rPr>
              <a:t>Arbeitsschritte:</a:t>
            </a:r>
            <a:r>
              <a:rPr lang="de-DE" sz="1300">
                <a:latin typeface="Calibri"/>
                <a:ea typeface="Calibri"/>
                <a:cs typeface="Times New Roman"/>
              </a:rPr>
              <a:t> Komplexe Aufgaben in klar nummerierte Schritte gliedern. Unterteilung ermöglicht dem Modell eine sequenzielle, strukturierte Bearbeitung.</a:t>
            </a:r>
            <a:endParaRPr/>
          </a:p>
          <a:p>
            <a:pPr marL="252100" indent="-252100" algn="just">
              <a:lnSpc>
                <a:spcPct val="107000"/>
              </a:lnSpc>
              <a:spcAft>
                <a:spcPts val="588"/>
              </a:spcAft>
              <a:buFont typeface="Wingdings"/>
              <a:buChar char=""/>
              <a:defRPr/>
            </a:pPr>
            <a:r>
              <a:rPr lang="de-DE" sz="1300" b="1">
                <a:latin typeface="Calibri"/>
                <a:ea typeface="Calibri"/>
                <a:cs typeface="Times New Roman"/>
              </a:rPr>
              <a:t>Format:</a:t>
            </a:r>
            <a:r>
              <a:rPr lang="de-DE" sz="1300">
                <a:latin typeface="Calibri"/>
                <a:ea typeface="Calibri"/>
                <a:cs typeface="Times New Roman"/>
              </a:rPr>
              <a:t> Wie soll die Antwort aussehen (Textform, Liste, Tabelle, etc.). Die meisten textgenerierende KI sind in der Lage neben Fließtext auch Ergebnisse in z.B. Tabellenform oder Listen auszugeben. Ein spezielles Ausgabeformat sollte im Prompt daher explizit deutlich gemacht werden.</a:t>
            </a:r>
            <a:endParaRPr/>
          </a:p>
        </p:txBody>
      </p:sp>
      <p:sp>
        <p:nvSpPr>
          <p:cNvPr id="4" name="Foliennummernplatzhalter 3"/>
          <p:cNvSpPr>
            <a:spLocks noGrp="1"/>
          </p:cNvSpPr>
          <p:nvPr>
            <p:ph type="sldNum" sz="quarter" idx="5"/>
          </p:nvPr>
        </p:nvSpPr>
        <p:spPr bwMode="auto"/>
        <p:txBody>
          <a:bodyPr/>
          <a:lstStyle/>
          <a:p>
            <a:pPr>
              <a:defRPr/>
            </a:pPr>
            <a:fld id="{0B455C71-B2A0-4011-B7D3-B79D97C1D827}"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
    <p:spTree>
      <p:nvGrpSpPr>
        <p:cNvPr id="1" name=""/>
        <p:cNvGrpSpPr/>
        <p:nvPr/>
      </p:nvGrpSpPr>
      <p:grpSpPr bwMode="auto">
        <a:xfrm>
          <a:off x="0" y="0"/>
          <a:ext cx="0" cy="0"/>
          <a:chOff x="0" y="0"/>
          <a:chExt cx="0" cy="0"/>
        </a:xfrm>
      </p:grpSpPr>
      <p:sp>
        <p:nvSpPr>
          <p:cNvPr id="81"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C5DFC1A0-EAC7-FF46-B484-6832FF4081D7}" type="datetime1">
              <a:rPr lang="de-DE"/>
              <a:t>09.04.2026</a:t>
            </a:fld>
            <a:endParaRPr lang="en-US"/>
          </a:p>
        </p:txBody>
      </p:sp>
      <p:sp>
        <p:nvSpPr>
          <p:cNvPr id="10" name="Holder 6"/>
          <p:cNvSpPr>
            <a:spLocks noGrp="1"/>
          </p:cNvSpPr>
          <p:nvPr>
            <p:ph type="sldNum" sz="quarter" idx="10"/>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
        <p:nvSpPr>
          <p:cNvPr id="15" name="Titel 14"/>
          <p:cNvSpPr>
            <a:spLocks noGrp="1"/>
          </p:cNvSpPr>
          <p:nvPr>
            <p:ph type="title"/>
          </p:nvPr>
        </p:nvSpPr>
        <p:spPr bwMode="auto">
          <a:xfrm>
            <a:off x="549124" y="2451200"/>
            <a:ext cx="7623279" cy="584775"/>
          </a:xfrm>
          <a:prstGeom prst="rect">
            <a:avLst/>
          </a:prstGeom>
        </p:spPr>
        <p:txBody>
          <a:bodyPr vert="horz"/>
          <a:lstStyle>
            <a:lvl1pPr>
              <a:defRPr sz="4000">
                <a:solidFill>
                  <a:schemeClr val="tx2"/>
                </a:solidFill>
                <a:latin typeface="+mj-lt"/>
              </a:defRPr>
            </a:lvl1pPr>
          </a:lstStyle>
          <a:p>
            <a:pPr>
              <a:defRPr/>
            </a:pPr>
            <a:endParaRPr lang="de-DE"/>
          </a:p>
        </p:txBody>
      </p:sp>
      <p:sp>
        <p:nvSpPr>
          <p:cNvPr id="74" name="Holder 3"/>
          <p:cNvSpPr>
            <a:spLocks noGrp="1"/>
          </p:cNvSpPr>
          <p:nvPr>
            <p:ph type="body" idx="1"/>
          </p:nvPr>
        </p:nvSpPr>
        <p:spPr bwMode="auto">
          <a:xfrm>
            <a:off x="660797" y="2198515"/>
            <a:ext cx="5786438" cy="301228"/>
          </a:xfrm>
          <a:prstGeom prst="rect">
            <a:avLst/>
          </a:prstGeom>
        </p:spPr>
        <p:txBody>
          <a:bodyPr lIns="0" tIns="0" rIns="0" bIns="0"/>
          <a:lstStyle>
            <a:lvl1pPr>
              <a:defRPr sz="2000" b="0" i="0" cap="small">
                <a:solidFill>
                  <a:schemeClr val="accent6"/>
                </a:solidFill>
                <a:latin typeface="+mj-lt"/>
                <a:cs typeface="DINPro"/>
              </a:defRPr>
            </a:lvl1pPr>
          </a:lstStyle>
          <a:p>
            <a:pPr>
              <a:defRPr/>
            </a:pPr>
            <a:endParaRPr/>
          </a:p>
        </p:txBody>
      </p:sp>
      <p:sp>
        <p:nvSpPr>
          <p:cNvPr id="13"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11" name="Untertitel 1"/>
          <p:cNvSpPr>
            <a:spLocks noGrp="1"/>
          </p:cNvSpPr>
          <p:nvPr>
            <p:ph type="subTitle" idx="4"/>
          </p:nvPr>
        </p:nvSpPr>
        <p:spPr bwMode="auto">
          <a:xfrm>
            <a:off x="611560" y="3129628"/>
            <a:ext cx="6400800" cy="276999"/>
          </a:xfrm>
          <a:prstGeom prst="rect">
            <a:avLst/>
          </a:prstGeom>
        </p:spPr>
        <p:txBody>
          <a:bodyPr/>
          <a:lstStyle>
            <a:lvl1pPr>
              <a:defRPr>
                <a:solidFill>
                  <a:schemeClr val="accent6"/>
                </a:solidFill>
              </a:defRPr>
            </a:lvl1pPr>
          </a:lstStyle>
          <a:p>
            <a:pPr>
              <a:defRPr/>
            </a:pP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extfolie">
    <p:spTree>
      <p:nvGrpSpPr>
        <p:cNvPr id="1" name=""/>
        <p:cNvGrpSpPr/>
        <p:nvPr/>
      </p:nvGrpSpPr>
      <p:grpSpPr bwMode="auto">
        <a:xfrm>
          <a:off x="0" y="0"/>
          <a:ext cx="0" cy="0"/>
          <a:chOff x="0" y="0"/>
          <a:chExt cx="0" cy="0"/>
        </a:xfrm>
      </p:grpSpPr>
      <p:sp>
        <p:nvSpPr>
          <p:cNvPr id="75"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2" name="Holder 2"/>
          <p:cNvSpPr>
            <a:spLocks noGrp="1"/>
          </p:cNvSpPr>
          <p:nvPr>
            <p:ph type="title"/>
          </p:nvPr>
        </p:nvSpPr>
        <p:spPr bwMode="auto">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1187624" y="1635646"/>
            <a:ext cx="5786438" cy="230832"/>
          </a:xfrm>
          <a:prstGeom prst="rect">
            <a:avLst/>
          </a:prstGeom>
        </p:spPr>
        <p:txBody>
          <a:bodyPr lIns="0" tIns="0" rIns="0" bIns="0"/>
          <a:lstStyle>
            <a:lvl1pPr>
              <a:defRPr sz="2000" b="0" i="0">
                <a:solidFill>
                  <a:schemeClr val="accent6"/>
                </a:solidFill>
                <a:latin typeface="+mj-lt"/>
                <a:cs typeface="Arial"/>
              </a:defRPr>
            </a:lvl1pPr>
          </a:lstStyle>
          <a:p>
            <a:pPr>
              <a:defRPr/>
            </a:pPr>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09.04.2026</a:t>
            </a:fld>
            <a:endParaRPr lang="en-US"/>
          </a:p>
        </p:txBody>
      </p:sp>
      <p:sp>
        <p:nvSpPr>
          <p:cNvPr id="10"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
        <p:nvSpPr>
          <p:cNvPr id="13"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74" name="object 2"/>
          <p:cNvSpPr/>
          <p:nvPr userDrawn="1"/>
        </p:nvSpPr>
        <p:spPr bwMode="auto">
          <a:xfrm>
            <a:off x="0" y="4781848"/>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100">
              <a:solidFill>
                <a:schemeClr val="bg1">
                  <a:lumMod val="85000"/>
                </a:schemeClr>
              </a:solidFill>
            </a:endParaRPr>
          </a:p>
        </p:txBody>
      </p:sp>
      <p:sp>
        <p:nvSpPr>
          <p:cNvPr id="2" name="Holder 2"/>
          <p:cNvSpPr>
            <a:spLocks noGrp="1"/>
          </p:cNvSpPr>
          <p:nvPr>
            <p:ph type="title"/>
          </p:nvPr>
        </p:nvSpPr>
        <p:spPr bwMode="auto">
          <a:xfrm>
            <a:off x="660800" y="988761"/>
            <a:ext cx="7623279" cy="430887"/>
          </a:xfrm>
          <a:prstGeom prst="rect">
            <a:avLst/>
          </a:prstGeom>
        </p:spPr>
        <p:txBody>
          <a:bodyPr lIns="0" tIns="0" rIns="0" bIns="0"/>
          <a:lstStyle>
            <a:lvl1pPr>
              <a:defRPr sz="320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899595" y="1635646"/>
            <a:ext cx="5811749" cy="230832"/>
          </a:xfrm>
          <a:prstGeom prst="rect">
            <a:avLst/>
          </a:prstGeom>
        </p:spPr>
        <p:txBody>
          <a:bodyPr lIns="0" tIns="0" rIns="0" bIns="0"/>
          <a:lstStyle>
            <a:lvl1pPr marL="285750" indent="-285750">
              <a:spcAft>
                <a:spcPts val="377"/>
              </a:spcAft>
              <a:buClr>
                <a:schemeClr val="tx2"/>
              </a:buClr>
              <a:buSzPct val="104000"/>
              <a:buFont typeface="Calibri"/>
              <a:buChar char="•"/>
              <a:defRPr sz="2000" b="0" i="0">
                <a:solidFill>
                  <a:schemeClr val="accent6"/>
                </a:solidFill>
                <a:latin typeface="+mj-lt"/>
                <a:cs typeface="Arial"/>
              </a:defRPr>
            </a:lvl1pPr>
          </a:lstStyle>
          <a:p>
            <a:pPr>
              <a:defRPr/>
            </a:pPr>
            <a:endParaRPr lang="de-DE"/>
          </a:p>
        </p:txBody>
      </p:sp>
      <p:sp>
        <p:nvSpPr>
          <p:cNvPr id="11"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8"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9"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09.04.2026</a:t>
            </a:fld>
            <a:endParaRPr lang="en-US"/>
          </a:p>
        </p:txBody>
      </p:sp>
      <p:sp>
        <p:nvSpPr>
          <p:cNvPr id="10"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Großes Bild">
    <p:spTree>
      <p:nvGrpSpPr>
        <p:cNvPr id="1" name=""/>
        <p:cNvGrpSpPr/>
        <p:nvPr/>
      </p:nvGrpSpPr>
      <p:grpSpPr bwMode="auto">
        <a:xfrm>
          <a:off x="0" y="0"/>
          <a:ext cx="0" cy="0"/>
          <a:chOff x="0" y="0"/>
          <a:chExt cx="0" cy="0"/>
        </a:xfrm>
      </p:grpSpPr>
      <p:sp>
        <p:nvSpPr>
          <p:cNvPr id="5" name="Textplatzhalter 30"/>
          <p:cNvSpPr>
            <a:spLocks noGrp="1"/>
          </p:cNvSpPr>
          <p:nvPr>
            <p:ph type="body" sz="quarter" idx="12" hasCustomPrompt="1"/>
          </p:nvPr>
        </p:nvSpPr>
        <p:spPr bwMode="auto">
          <a:xfrm>
            <a:off x="5965034" y="277939"/>
            <a:ext cx="2839641" cy="184666"/>
          </a:xfrm>
          <a:prstGeom prst="rect">
            <a:avLst/>
          </a:prstGeom>
        </p:spPr>
        <p:txBody>
          <a:bodyPr vert="horz"/>
          <a:lstStyle>
            <a:lvl1pPr algn="r">
              <a:defRPr sz="1200">
                <a:solidFill>
                  <a:srgbClr val="7F7F7F"/>
                </a:solidFill>
                <a:latin typeface="Calibri"/>
                <a:cs typeface="Calibri"/>
              </a:defRPr>
            </a:lvl1pPr>
          </a:lstStyle>
          <a:p>
            <a:pPr lvl="0">
              <a:defRPr/>
            </a:pPr>
            <a:r>
              <a:rPr lang="de-DE"/>
              <a:t>Institut/Zentrum für</a:t>
            </a:r>
            <a:endParaRPr/>
          </a:p>
        </p:txBody>
      </p:sp>
      <p:sp>
        <p:nvSpPr>
          <p:cNvPr id="3" name="Bildplatzhalter 2"/>
          <p:cNvSpPr>
            <a:spLocks noGrp="1"/>
          </p:cNvSpPr>
          <p:nvPr>
            <p:ph type="pic" sz="quarter" idx="13"/>
          </p:nvPr>
        </p:nvSpPr>
        <p:spPr bwMode="auto">
          <a:xfrm>
            <a:off x="0" y="700088"/>
            <a:ext cx="9144000" cy="4103910"/>
          </a:xfrm>
          <a:prstGeom prst="rect">
            <a:avLst/>
          </a:prstGeom>
        </p:spPr>
        <p:txBody>
          <a:bodyPr/>
          <a:lstStyle/>
          <a:p>
            <a:pPr>
              <a:defRPr/>
            </a:pPr>
            <a:endParaRPr lang="de-DE"/>
          </a:p>
        </p:txBody>
      </p:sp>
      <p:sp>
        <p:nvSpPr>
          <p:cNvPr id="7"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chemeClr val="tx2">
                    <a:lumMod val="75000"/>
                  </a:schemeClr>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ACF5EF15-2C16-6A49-87B6-C5AFB945A04B}" type="datetime1">
              <a:rPr lang="de-DE"/>
              <a:t>09.04.2026</a:t>
            </a:fld>
            <a:endParaRPr lang="en-US"/>
          </a:p>
        </p:txBody>
      </p:sp>
      <p:sp>
        <p:nvSpPr>
          <p:cNvPr id="9"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3_Textfolie">
    <p:spTree>
      <p:nvGrpSpPr>
        <p:cNvPr id="1" name=""/>
        <p:cNvGrpSpPr/>
        <p:nvPr/>
      </p:nvGrpSpPr>
      <p:grpSpPr bwMode="auto">
        <a:xfrm>
          <a:off x="0" y="0"/>
          <a:ext cx="0" cy="0"/>
          <a:chOff x="0" y="0"/>
          <a:chExt cx="0" cy="0"/>
        </a:xfrm>
      </p:grpSpPr>
      <p:sp>
        <p:nvSpPr>
          <p:cNvPr id="4" name="Holder 2"/>
          <p:cNvSpPr>
            <a:spLocks noGrp="1"/>
          </p:cNvSpPr>
          <p:nvPr>
            <p:ph type="title"/>
          </p:nvPr>
        </p:nvSpPr>
        <p:spPr bwMode="auto">
          <a:xfrm>
            <a:off x="660797" y="988760"/>
            <a:ext cx="7439595" cy="369332"/>
          </a:xfrm>
        </p:spPr>
        <p:txBody>
          <a:bodyPr lIns="0" tIns="0" rIns="0" bIns="0"/>
          <a:lstStyle>
            <a:lvl1pPr>
              <a:defRPr sz="2400" b="1" i="0">
                <a:solidFill>
                  <a:srgbClr val="17375E"/>
                </a:solidFill>
                <a:latin typeface="+mn-lt"/>
                <a:cs typeface="NeulandFont_2017"/>
              </a:defRPr>
            </a:lvl1pPr>
          </a:lstStyle>
          <a:p>
            <a:pPr>
              <a:defRPr/>
            </a:pPr>
            <a:endParaRPr/>
          </a:p>
        </p:txBody>
      </p:sp>
      <p:sp>
        <p:nvSpPr>
          <p:cNvPr id="5" name="Holder 3"/>
          <p:cNvSpPr>
            <a:spLocks noGrp="1"/>
          </p:cNvSpPr>
          <p:nvPr>
            <p:ph type="body" idx="1"/>
          </p:nvPr>
        </p:nvSpPr>
        <p:spPr bwMode="auto">
          <a:xfrm>
            <a:off x="660797" y="1635646"/>
            <a:ext cx="5786438" cy="307777"/>
          </a:xfrm>
        </p:spPr>
        <p:txBody>
          <a:bodyPr lIns="0" tIns="0" rIns="0" bIns="0"/>
          <a:lstStyle>
            <a:lvl1pPr>
              <a:defRPr sz="2000" b="0" i="0">
                <a:solidFill>
                  <a:srgbClr val="4F334E"/>
                </a:solidFill>
                <a:latin typeface="+mn-lt"/>
                <a:cs typeface="Arial"/>
              </a:defRPr>
            </a:lvl1pPr>
          </a:lstStyle>
          <a:p>
            <a:pPr>
              <a:defRPr/>
            </a:pPr>
            <a:endParaRPr/>
          </a:p>
        </p:txBody>
      </p:sp>
      <p:sp>
        <p:nvSpPr>
          <p:cNvPr id="6" name="Holder 4"/>
          <p:cNvSpPr>
            <a:spLocks noGrp="1"/>
          </p:cNvSpPr>
          <p:nvPr>
            <p:ph type="ftr" sz="quarter" idx="3"/>
          </p:nvPr>
        </p:nvSpPr>
        <p:spPr bwMode="auto">
          <a:xfrm>
            <a:off x="323528" y="4877216"/>
            <a:ext cx="6054328" cy="145733"/>
          </a:xfrm>
          <a:prstGeom prst="rect">
            <a:avLst/>
          </a:prstGeom>
        </p:spPr>
        <p:txBody>
          <a:bodyPr lIns="0" tIns="0" rIns="0" bIns="0"/>
          <a:lstStyle>
            <a:lvl1pPr algn="l">
              <a:defRPr sz="900">
                <a:solidFill>
                  <a:schemeClr val="bg1">
                    <a:lumMod val="50000"/>
                  </a:schemeClr>
                </a:solidFill>
                <a:latin typeface="+mn-lt"/>
              </a:defRPr>
            </a:lvl1pPr>
          </a:lstStyle>
          <a:p>
            <a:pPr>
              <a:defRPr/>
            </a:pPr>
            <a:r>
              <a:rPr lang="de-DE"/>
              <a:t>Online Lehr-Dialog: Lernförderlich Visulaisieren</a:t>
            </a:r>
            <a:endParaRPr/>
          </a:p>
        </p:txBody>
      </p:sp>
      <p:sp>
        <p:nvSpPr>
          <p:cNvPr id="7" name="Holder 5"/>
          <p:cNvSpPr>
            <a:spLocks noGrp="1"/>
          </p:cNvSpPr>
          <p:nvPr>
            <p:ph type="dt" sz="half" idx="2"/>
          </p:nvPr>
        </p:nvSpPr>
        <p:spPr bwMode="auto">
          <a:xfrm>
            <a:off x="8352496" y="4875609"/>
            <a:ext cx="684000" cy="147340"/>
          </a:xfrm>
          <a:prstGeom prst="rect">
            <a:avLst/>
          </a:prstGeom>
        </p:spPr>
        <p:txBody>
          <a:bodyPr lIns="0" tIns="0" rIns="0" bIns="0"/>
          <a:lstStyle>
            <a:lvl1pPr algn="ctr">
              <a:defRPr sz="900">
                <a:solidFill>
                  <a:schemeClr val="bg1">
                    <a:lumMod val="50000"/>
                  </a:schemeClr>
                </a:solidFill>
                <a:latin typeface="+mn-lt"/>
              </a:defRPr>
            </a:lvl1pPr>
          </a:lstStyle>
          <a:p>
            <a:pPr>
              <a:defRPr/>
            </a:pPr>
            <a:fld id="{0C10C842-23A8-4EEA-A48C-35E7B4143299}" type="datetime1">
              <a:rPr lang="de-DE"/>
              <a:t>09.04.2026</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userDrawn="1">
  <p:cSld name="1_Textfolie">
    <p:spTree>
      <p:nvGrpSpPr>
        <p:cNvPr id="1" name=""/>
        <p:cNvGrpSpPr/>
        <p:nvPr/>
      </p:nvGrpSpPr>
      <p:grpSpPr bwMode="auto">
        <a:xfrm>
          <a:off x="0" y="0"/>
          <a:ext cx="0" cy="0"/>
          <a:chOff x="0" y="0"/>
          <a:chExt cx="0" cy="0"/>
        </a:xfrm>
      </p:grpSpPr>
      <p:sp>
        <p:nvSpPr>
          <p:cNvPr id="75" name="object 2"/>
          <p:cNvSpPr/>
          <p:nvPr userDrawn="1"/>
        </p:nvSpPr>
        <p:spPr bwMode="auto">
          <a:xfrm>
            <a:off x="0" y="4781849"/>
            <a:ext cx="9144000" cy="361652"/>
          </a:xfrm>
          <a:custGeom>
            <a:avLst/>
            <a:gdLst/>
            <a:ahLst/>
            <a:cxnLst/>
            <a:rect l="l" t="t" r="r" b="b"/>
            <a:pathLst>
              <a:path w="13004800" h="6896100" extrusionOk="0">
                <a:moveTo>
                  <a:pt x="0" y="6896100"/>
                </a:moveTo>
                <a:lnTo>
                  <a:pt x="13004800" y="6896100"/>
                </a:lnTo>
                <a:lnTo>
                  <a:pt x="13004800" y="0"/>
                </a:lnTo>
                <a:lnTo>
                  <a:pt x="0" y="0"/>
                </a:lnTo>
                <a:lnTo>
                  <a:pt x="0" y="6896100"/>
                </a:lnTo>
                <a:close/>
              </a:path>
            </a:pathLst>
          </a:custGeom>
          <a:solidFill>
            <a:schemeClr val="bg1">
              <a:lumMod val="95000"/>
            </a:schemeClr>
          </a:solidFill>
        </p:spPr>
        <p:txBody>
          <a:bodyPr wrap="square" lIns="0" tIns="0" rIns="0" bIns="0" rtlCol="0"/>
          <a:lstStyle/>
          <a:p>
            <a:pPr>
              <a:defRPr/>
            </a:pPr>
            <a:endParaRPr sz="1450">
              <a:solidFill>
                <a:schemeClr val="bg1">
                  <a:lumMod val="85000"/>
                </a:schemeClr>
              </a:solidFill>
            </a:endParaRPr>
          </a:p>
        </p:txBody>
      </p:sp>
      <p:sp>
        <p:nvSpPr>
          <p:cNvPr id="2" name="Holder 2"/>
          <p:cNvSpPr>
            <a:spLocks noGrp="1"/>
          </p:cNvSpPr>
          <p:nvPr>
            <p:ph type="title"/>
          </p:nvPr>
        </p:nvSpPr>
        <p:spPr bwMode="auto">
          <a:xfrm>
            <a:off x="660797" y="988760"/>
            <a:ext cx="7623279" cy="430887"/>
          </a:xfrm>
          <a:prstGeom prst="rect">
            <a:avLst/>
          </a:prstGeom>
        </p:spPr>
        <p:txBody>
          <a:bodyPr lIns="0" tIns="0" rIns="0" bIns="0"/>
          <a:lstStyle>
            <a:lvl1pPr>
              <a:defRPr sz="2800" b="0" i="0">
                <a:solidFill>
                  <a:schemeClr val="tx2"/>
                </a:solidFill>
                <a:latin typeface="+mj-lt"/>
                <a:cs typeface="DINPro"/>
              </a:defRPr>
            </a:lvl1pPr>
          </a:lstStyle>
          <a:p>
            <a:pPr>
              <a:defRPr/>
            </a:pPr>
            <a:endParaRPr/>
          </a:p>
        </p:txBody>
      </p:sp>
      <p:sp>
        <p:nvSpPr>
          <p:cNvPr id="3" name="Holder 3"/>
          <p:cNvSpPr>
            <a:spLocks noGrp="1"/>
          </p:cNvSpPr>
          <p:nvPr>
            <p:ph type="body" idx="1"/>
          </p:nvPr>
        </p:nvSpPr>
        <p:spPr bwMode="auto">
          <a:xfrm>
            <a:off x="660797" y="1635646"/>
            <a:ext cx="5786438" cy="230832"/>
          </a:xfrm>
          <a:prstGeom prst="rect">
            <a:avLst/>
          </a:prstGeom>
        </p:spPr>
        <p:txBody>
          <a:bodyPr lIns="0" tIns="0" rIns="0" bIns="0"/>
          <a:lstStyle>
            <a:lvl1pPr>
              <a:defRPr sz="1500" b="0" i="0">
                <a:solidFill>
                  <a:schemeClr val="tx1"/>
                </a:solidFill>
                <a:latin typeface="+mj-lt"/>
                <a:cs typeface="Arial"/>
              </a:defRPr>
            </a:lvl1pPr>
          </a:lstStyle>
          <a:p>
            <a:pPr>
              <a:defRPr/>
            </a:pPr>
            <a:endParaRPr/>
          </a:p>
        </p:txBody>
      </p:sp>
      <p:sp>
        <p:nvSpPr>
          <p:cNvPr id="9" name="Holder 5"/>
          <p:cNvSpPr>
            <a:spLocks noGrp="1"/>
          </p:cNvSpPr>
          <p:nvPr>
            <p:ph type="dt" sz="half" idx="2"/>
          </p:nvPr>
        </p:nvSpPr>
        <p:spPr bwMode="auto">
          <a:xfrm>
            <a:off x="218599" y="4875610"/>
            <a:ext cx="1031558" cy="147339"/>
          </a:xfrm>
          <a:prstGeom prst="rect">
            <a:avLst/>
          </a:prstGeom>
        </p:spPr>
        <p:txBody>
          <a:bodyPr lIns="0" tIns="0" rIns="0" bIns="0"/>
          <a:lstStyle>
            <a:lvl1pPr algn="l">
              <a:defRPr sz="900">
                <a:solidFill>
                  <a:schemeClr val="tx1">
                    <a:tint val="75000"/>
                  </a:schemeClr>
                </a:solidFill>
              </a:defRPr>
            </a:lvl1pPr>
          </a:lstStyle>
          <a:p>
            <a:pPr>
              <a:defRPr/>
            </a:pPr>
            <a:fld id="{7CDC7A70-8614-4573-A04A-E9BAC3AFBB62}" type="datetime1">
              <a:rPr lang="de-DE"/>
              <a:t>09.04.2026</a:t>
            </a:fld>
            <a:endParaRPr lang="en-US"/>
          </a:p>
        </p:txBody>
      </p:sp>
      <p:sp>
        <p:nvSpPr>
          <p:cNvPr id="10" name="Holder 6"/>
          <p:cNvSpPr>
            <a:spLocks noGrp="1"/>
          </p:cNvSpPr>
          <p:nvPr>
            <p:ph type="sldNum" sz="quarter" idx="4"/>
          </p:nvPr>
        </p:nvSpPr>
        <p:spPr bwMode="auto">
          <a:xfrm>
            <a:off x="8322469"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
        <p:nvSpPr>
          <p:cNvPr id="12" name="Holder 4"/>
          <p:cNvSpPr>
            <a:spLocks noGrp="1"/>
          </p:cNvSpPr>
          <p:nvPr>
            <p:ph type="ftr" sz="quarter" idx="3"/>
          </p:nvPr>
        </p:nvSpPr>
        <p:spPr bwMode="auto">
          <a:xfrm>
            <a:off x="1732359" y="4877218"/>
            <a:ext cx="6054328" cy="145733"/>
          </a:xfrm>
          <a:prstGeom prst="rect">
            <a:avLst/>
          </a:prstGeom>
        </p:spPr>
        <p:txBody>
          <a:bodyPr lIns="0" tIns="0" rIns="0" bIns="0"/>
          <a:lstStyle>
            <a:lvl1pPr algn="ctr">
              <a:defRPr sz="900">
                <a:solidFill>
                  <a:srgbClr val="17375E"/>
                </a:solidFill>
              </a:defRPr>
            </a:lvl1pPr>
          </a:lstStyle>
          <a:p>
            <a:pPr>
              <a:defRPr/>
            </a:pPr>
            <a:r>
              <a:rPr lang="de-DE"/>
              <a:t>KI-Workshop</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14" name="Bild 13"/>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2708" y="1525"/>
            <a:ext cx="9130468" cy="5140454"/>
          </a:xfrm>
          <a:prstGeom prst="rect">
            <a:avLst/>
          </a:prstGeom>
        </p:spPr>
      </p:pic>
      <p:sp>
        <p:nvSpPr>
          <p:cNvPr id="7" name="Holder 4"/>
          <p:cNvSpPr>
            <a:spLocks noGrp="1"/>
          </p:cNvSpPr>
          <p:nvPr>
            <p:ph type="ftr" sz="quarter" idx="3"/>
          </p:nvPr>
        </p:nvSpPr>
        <p:spPr bwMode="auto">
          <a:xfrm>
            <a:off x="1732360" y="4877217"/>
            <a:ext cx="6054328" cy="145733"/>
          </a:xfrm>
          <a:prstGeom prst="rect">
            <a:avLst/>
          </a:prstGeom>
        </p:spPr>
        <p:txBody>
          <a:bodyPr lIns="0" tIns="0" rIns="0" bIns="0"/>
          <a:lstStyle>
            <a:lvl1pPr algn="ctr">
              <a:defRPr sz="900">
                <a:solidFill>
                  <a:srgbClr val="17375E"/>
                </a:solidFill>
              </a:defRPr>
            </a:lvl1pPr>
          </a:lstStyle>
          <a:p>
            <a:pPr>
              <a:defRPr/>
            </a:pPr>
            <a:r>
              <a:rPr lang="de-DE"/>
              <a:t>Georg-August-Universität Göttingen</a:t>
            </a:r>
            <a:endParaRPr/>
          </a:p>
        </p:txBody>
      </p:sp>
      <p:sp>
        <p:nvSpPr>
          <p:cNvPr id="8" name="Holder 5"/>
          <p:cNvSpPr>
            <a:spLocks noGrp="1"/>
          </p:cNvSpPr>
          <p:nvPr>
            <p:ph type="dt" sz="half" idx="2"/>
          </p:nvPr>
        </p:nvSpPr>
        <p:spPr bwMode="auto">
          <a:xfrm>
            <a:off x="218599" y="4875610"/>
            <a:ext cx="1031558" cy="147340"/>
          </a:xfrm>
          <a:prstGeom prst="rect">
            <a:avLst/>
          </a:prstGeom>
        </p:spPr>
        <p:txBody>
          <a:bodyPr lIns="0" tIns="0" rIns="0" bIns="0"/>
          <a:lstStyle>
            <a:lvl1pPr algn="l">
              <a:defRPr sz="900">
                <a:solidFill>
                  <a:schemeClr val="tx1">
                    <a:tint val="75000"/>
                  </a:schemeClr>
                </a:solidFill>
              </a:defRPr>
            </a:lvl1pPr>
          </a:lstStyle>
          <a:p>
            <a:pPr>
              <a:defRPr/>
            </a:pPr>
            <a:fld id="{C8A51442-76F6-0047-9EC6-9C35C6FEA6B1}" type="datetime1">
              <a:rPr lang="de-DE"/>
              <a:t>09.04.2026</a:t>
            </a:fld>
            <a:endParaRPr lang="en-US"/>
          </a:p>
        </p:txBody>
      </p:sp>
      <p:sp>
        <p:nvSpPr>
          <p:cNvPr id="9" name="Holder 6"/>
          <p:cNvSpPr>
            <a:spLocks noGrp="1"/>
          </p:cNvSpPr>
          <p:nvPr>
            <p:ph type="sldNum" sz="quarter" idx="4"/>
          </p:nvPr>
        </p:nvSpPr>
        <p:spPr bwMode="auto">
          <a:xfrm>
            <a:off x="8322472" y="4894526"/>
            <a:ext cx="602933" cy="128425"/>
          </a:xfrm>
          <a:prstGeom prst="rect">
            <a:avLst/>
          </a:prstGeom>
        </p:spPr>
        <p:txBody>
          <a:bodyPr lIns="0" tIns="0" rIns="0" bIns="0"/>
          <a:lstStyle>
            <a:lvl1pPr algn="r">
              <a:defRPr sz="900">
                <a:solidFill>
                  <a:schemeClr val="tx1">
                    <a:tint val="75000"/>
                  </a:schemeClr>
                </a:solidFill>
              </a:defRPr>
            </a:lvl1pPr>
          </a:lstStyle>
          <a:p>
            <a:pPr>
              <a:defRPr/>
            </a:pPr>
            <a:fld id="{B6F15528-21DE-4FAA-801E-634DDDAF4B2B}"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defRPr>
          <a:latin typeface="+mj-lt"/>
          <a:ea typeface="+mj-ea"/>
          <a:cs typeface="+mj-cs"/>
        </a:defRPr>
      </a:lvl1pPr>
    </p:titleStyle>
    <p:body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bodyStyle>
    <p:otherStyle>
      <a:lvl1pPr marL="0">
        <a:defRPr>
          <a:latin typeface="+mn-lt"/>
          <a:ea typeface="+mn-ea"/>
          <a:cs typeface="+mn-cs"/>
        </a:defRPr>
      </a:lvl1pPr>
      <a:lvl2pPr marL="286984">
        <a:defRPr>
          <a:latin typeface="+mn-lt"/>
          <a:ea typeface="+mn-ea"/>
          <a:cs typeface="+mn-cs"/>
        </a:defRPr>
      </a:lvl2pPr>
      <a:lvl3pPr marL="573969">
        <a:defRPr>
          <a:latin typeface="+mn-lt"/>
          <a:ea typeface="+mn-ea"/>
          <a:cs typeface="+mn-cs"/>
        </a:defRPr>
      </a:lvl3pPr>
      <a:lvl4pPr marL="860953">
        <a:defRPr>
          <a:latin typeface="+mn-lt"/>
          <a:ea typeface="+mn-ea"/>
          <a:cs typeface="+mn-cs"/>
        </a:defRPr>
      </a:lvl4pPr>
      <a:lvl5pPr marL="1147938">
        <a:defRPr>
          <a:latin typeface="+mn-lt"/>
          <a:ea typeface="+mn-ea"/>
          <a:cs typeface="+mn-cs"/>
        </a:defRPr>
      </a:lvl5pPr>
      <a:lvl6pPr marL="1434921">
        <a:defRPr>
          <a:latin typeface="+mn-lt"/>
          <a:ea typeface="+mn-ea"/>
          <a:cs typeface="+mn-cs"/>
        </a:defRPr>
      </a:lvl6pPr>
      <a:lvl7pPr marL="1721907">
        <a:defRPr>
          <a:latin typeface="+mn-lt"/>
          <a:ea typeface="+mn-ea"/>
          <a:cs typeface="+mn-cs"/>
        </a:defRPr>
      </a:lvl7pPr>
      <a:lvl8pPr marL="2008891">
        <a:defRPr>
          <a:latin typeface="+mn-lt"/>
          <a:ea typeface="+mn-ea"/>
          <a:cs typeface="+mn-cs"/>
        </a:defRPr>
      </a:lvl8pPr>
      <a:lvl9pPr marL="22958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publicdomain/zero/1.0/deed.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app.wooclap.com/OXPDBN/questionnaires/697ca7c62dafba0e161a395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4.xm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hyperlink" Target="https://cheatography.com/jleak/cheat-sheets/chatgpt-for-students/pdf/?last=1705021168"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ki-campus.org/prompt-labor"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s://kurzlinks.de/w71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padlet.com/innovative_lehre/prompt-sammlung-f-r-wissenschaftliches-arbeiten-8aim1m1ppxxl8vn2" TargetMode="External"/><Relationship Id="rId5" Type="http://schemas.openxmlformats.org/officeDocument/2006/relationships/hyperlink" Target="https://kurzlinks.de/3t1a" TargetMode="External"/><Relationship Id="rId4" Type="http://schemas.openxmlformats.org/officeDocument/2006/relationships/hyperlink" Target="https://coda.io/@kic/prompt-katalo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hyperlink" Target="https://coda.io/@kic/prompt-katalo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da.io/d/Prompt-Katalog_dCKiMW9kP-4/Offener-Prompt-Katalog_suubDjAW#Prompt-Katalog_tu1ccd6a"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chat-ai.academiccloud.d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s.gwdg.de/fK5Dnr"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s://chat-ai.academiccloud.d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hyperlink" Target="https://app.wooclap.com/OXPDBN/questionnaires/6984b8e07d026b978465d58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hat-ai.academiccloud.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chat-ai.academiccloud.de/"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4000"/>
              <a:t>Prompting für Texte</a:t>
            </a:r>
            <a:endParaRPr/>
          </a:p>
        </p:txBody>
      </p:sp>
      <p:sp>
        <p:nvSpPr>
          <p:cNvPr id="3" name="Textplatzhalter 2"/>
          <p:cNvSpPr>
            <a:spLocks noGrp="1"/>
          </p:cNvSpPr>
          <p:nvPr>
            <p:ph type="body" idx="1"/>
          </p:nvPr>
        </p:nvSpPr>
        <p:spPr bwMode="auto"/>
        <p:txBody>
          <a:bodyPr/>
          <a:lstStyle/>
          <a:p>
            <a:pPr>
              <a:defRPr/>
            </a:pPr>
            <a:r>
              <a:rPr lang="de-DE" dirty="0"/>
              <a:t>KI-</a:t>
            </a:r>
            <a:r>
              <a:rPr lang="de-DE" dirty="0" err="1"/>
              <a:t>Learningnugget</a:t>
            </a:r>
            <a:endParaRPr dirty="0"/>
          </a:p>
        </p:txBody>
      </p:sp>
      <p:sp>
        <p:nvSpPr>
          <p:cNvPr id="4" name="Textplatzhalter 3"/>
          <p:cNvSpPr>
            <a:spLocks noGrp="1"/>
          </p:cNvSpPr>
          <p:nvPr>
            <p:ph type="body" sz="quarter" idx="12"/>
          </p:nvPr>
        </p:nvSpPr>
        <p:spPr bwMode="auto"/>
        <p:txBody>
          <a:bodyPr/>
          <a:lstStyle/>
          <a:p>
            <a:pPr>
              <a:defRPr/>
            </a:pPr>
            <a:endParaRPr lang="de-DE"/>
          </a:p>
        </p:txBody>
      </p:sp>
      <p:pic>
        <p:nvPicPr>
          <p:cNvPr id="16" name="Grafik 15">
            <a:extLst>
              <a:ext uri="{FF2B5EF4-FFF2-40B4-BE49-F238E27FC236}">
                <a16:creationId xmlns:a16="http://schemas.microsoft.com/office/drawing/2014/main" id="{47418DCE-368B-4EC9-B862-6016BDE162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729" y="4856879"/>
            <a:ext cx="722767" cy="254672"/>
          </a:xfrm>
          <a:prstGeom prst="rect">
            <a:avLst/>
          </a:prstGeom>
        </p:spPr>
      </p:pic>
      <p:sp>
        <p:nvSpPr>
          <p:cNvPr id="18" name="Textfeld 17">
            <a:extLst>
              <a:ext uri="{FF2B5EF4-FFF2-40B4-BE49-F238E27FC236}">
                <a16:creationId xmlns:a16="http://schemas.microsoft.com/office/drawing/2014/main" id="{FEE0FF79-A2C3-4EB1-A5BC-49021292D034}"/>
              </a:ext>
            </a:extLst>
          </p:cNvPr>
          <p:cNvSpPr txBox="1"/>
          <p:nvPr/>
        </p:nvSpPr>
        <p:spPr>
          <a:xfrm>
            <a:off x="4283968" y="4764373"/>
            <a:ext cx="3960440" cy="400110"/>
          </a:xfrm>
          <a:prstGeom prst="rect">
            <a:avLst/>
          </a:prstGeom>
          <a:noFill/>
        </p:spPr>
        <p:txBody>
          <a:bodyPr wrap="square">
            <a:spAutoFit/>
          </a:bodyPr>
          <a:lstStyle/>
          <a:p>
            <a:pPr algn="just"/>
            <a:r>
              <a:rPr lang="de-DE" sz="1000" dirty="0">
                <a:solidFill>
                  <a:schemeClr val="tx1">
                    <a:lumMod val="50000"/>
                    <a:lumOff val="50000"/>
                  </a:schemeClr>
                </a:solidFill>
              </a:rPr>
              <a:t>Alle Inhalte in dieser Präsentation stehen, soweit nicht anders angegeben, unter der </a:t>
            </a:r>
            <a:r>
              <a:rPr lang="de-DE" sz="1000" dirty="0">
                <a:solidFill>
                  <a:schemeClr val="tx1">
                    <a:lumMod val="50000"/>
                    <a:lumOff val="50000"/>
                  </a:schemeClr>
                </a:solidFill>
                <a:hlinkClick r:id="rId4">
                  <a:extLst>
                    <a:ext uri="{A12FA001-AC4F-418D-AE19-62706E023703}">
                      <ahyp:hlinkClr xmlns:ahyp="http://schemas.microsoft.com/office/drawing/2018/hyperlinkcolor" val="tx"/>
                    </a:ext>
                  </a:extLst>
                </a:hlinkClick>
              </a:rPr>
              <a:t>CC0-Lizenz</a:t>
            </a:r>
            <a:r>
              <a:rPr lang="de-DE" sz="1000" dirty="0">
                <a:solidFill>
                  <a:schemeClr val="tx1">
                    <a:lumMod val="50000"/>
                    <a:lumOff val="50000"/>
                  </a:schemeClr>
                </a:solidFill>
              </a:rPr>
              <a:t> und können frei nachgenutzt werden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7" name="Grafik 20">
            <a:extLst>
              <a:ext uri="{FF2B5EF4-FFF2-40B4-BE49-F238E27FC236}">
                <a16:creationId xmlns:a16="http://schemas.microsoft.com/office/drawing/2014/main" id="{8D7BBBBA-369D-4502-B051-9D966B17E81E}"/>
              </a:ext>
            </a:extLst>
          </p:cNvPr>
          <p:cNvPicPr>
            <a:picLocks noChangeArrowheads="1"/>
          </p:cNvPicPr>
          <p:nvPr/>
        </p:nvPicPr>
        <p:blipFill>
          <a:blip r:embed="rId3">
            <a:clrChange>
              <a:clrFrom>
                <a:srgbClr val="FFFFFF"/>
              </a:clrFrom>
              <a:clrTo>
                <a:srgbClr val="FFFFFF">
                  <a:alpha val="0"/>
                </a:srgbClr>
              </a:clrTo>
            </a:clrChange>
            <a:alphaModFix amt="30000"/>
            <a:extLst>
              <a:ext uri="{28A0092B-C50C-407E-A947-70E740481C1C}">
                <a14:useLocalDpi xmlns:a14="http://schemas.microsoft.com/office/drawing/2010/main" val="0"/>
              </a:ext>
            </a:extLst>
          </a:blip>
          <a:srcRect/>
          <a:stretch>
            <a:fillRect/>
          </a:stretch>
        </p:blipFill>
        <p:spPr bwMode="auto">
          <a:xfrm rot="10800000">
            <a:off x="4067944" y="1593156"/>
            <a:ext cx="4611687" cy="690562"/>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6" name="Grafik 20">
            <a:extLst>
              <a:ext uri="{FF2B5EF4-FFF2-40B4-BE49-F238E27FC236}">
                <a16:creationId xmlns:a16="http://schemas.microsoft.com/office/drawing/2014/main" id="{EAD2EAC1-31D3-4847-8F18-C1DC3EDA14A1}"/>
              </a:ext>
            </a:extLst>
          </p:cNvPr>
          <p:cNvPicPr>
            <a:picLocks noChangeArrowheads="1"/>
          </p:cNvPicPr>
          <p:nvPr/>
        </p:nvPicPr>
        <p:blipFill>
          <a:blip r:embed="rId3">
            <a:clrChange>
              <a:clrFrom>
                <a:srgbClr val="FFFFFF"/>
              </a:clrFrom>
              <a:clrTo>
                <a:srgbClr val="FFFFFF">
                  <a:alpha val="0"/>
                </a:srgbClr>
              </a:clrTo>
            </a:clrChange>
            <a:alphaModFix amt="30000"/>
            <a:extLst>
              <a:ext uri="{28A0092B-C50C-407E-A947-70E740481C1C}">
                <a14:useLocalDpi xmlns:a14="http://schemas.microsoft.com/office/drawing/2010/main" val="0"/>
              </a:ext>
            </a:extLst>
          </a:blip>
          <a:srcRect/>
          <a:stretch>
            <a:fillRect/>
          </a:stretch>
        </p:blipFill>
        <p:spPr bwMode="auto">
          <a:xfrm>
            <a:off x="3992761" y="2499742"/>
            <a:ext cx="4611687" cy="690562"/>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 name="Grafik 16">
            <a:extLst>
              <a:ext uri="{FF2B5EF4-FFF2-40B4-BE49-F238E27FC236}">
                <a16:creationId xmlns:a16="http://schemas.microsoft.com/office/drawing/2014/main" id="{132F8FA0-ACF7-4F28-BFFA-383A9657866D}"/>
              </a:ext>
            </a:extLst>
          </p:cNvPr>
          <p:cNvPicPr>
            <a:picLocks noChangeArrowheads="1"/>
          </p:cNvPicPr>
          <p:nvPr/>
        </p:nvPicPr>
        <p:blipFill>
          <a:blip r:embed="rId4">
            <a:clrChange>
              <a:clrFrom>
                <a:srgbClr val="FFFFFF"/>
              </a:clrFrom>
              <a:clrTo>
                <a:srgbClr val="FFFFFF">
                  <a:alpha val="0"/>
                </a:srgbClr>
              </a:clrTo>
            </a:clrChange>
            <a:alphaModFix amt="30000"/>
            <a:extLst>
              <a:ext uri="{28A0092B-C50C-407E-A947-70E740481C1C}">
                <a14:useLocalDpi xmlns:a14="http://schemas.microsoft.com/office/drawing/2010/main" val="0"/>
              </a:ext>
            </a:extLst>
          </a:blip>
          <a:srcRect/>
          <a:stretch>
            <a:fillRect/>
          </a:stretch>
        </p:blipFill>
        <p:spPr bwMode="auto">
          <a:xfrm>
            <a:off x="3995936" y="3363838"/>
            <a:ext cx="3602037" cy="33813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 name="Grafik 4">
            <a:extLst>
              <a:ext uri="{FF2B5EF4-FFF2-40B4-BE49-F238E27FC236}">
                <a16:creationId xmlns:a16="http://schemas.microsoft.com/office/drawing/2014/main" id="{FF96E146-F90F-468E-886E-7A7136FF3F02}"/>
              </a:ext>
            </a:extLst>
          </p:cNvPr>
          <p:cNvPicPr>
            <a:picLocks noChangeArrowheads="1"/>
          </p:cNvPicPr>
          <p:nvPr/>
        </p:nvPicPr>
        <p:blipFill rotWithShape="1">
          <a:blip r:embed="rId5">
            <a:clrChange>
              <a:clrFrom>
                <a:srgbClr val="FFFFFF"/>
              </a:clrFrom>
              <a:clrTo>
                <a:srgbClr val="FFFFFF">
                  <a:alpha val="0"/>
                </a:srgbClr>
              </a:clrTo>
            </a:clrChange>
            <a:alphaModFix amt="30000"/>
            <a:extLst>
              <a:ext uri="{28A0092B-C50C-407E-A947-70E740481C1C}">
                <a14:useLocalDpi xmlns:a14="http://schemas.microsoft.com/office/drawing/2010/main" val="0"/>
              </a:ext>
            </a:extLst>
          </a:blip>
          <a:srcRect r="3811"/>
          <a:stretch/>
        </p:blipFill>
        <p:spPr bwMode="auto">
          <a:xfrm>
            <a:off x="3965586" y="3985573"/>
            <a:ext cx="3774766" cy="4953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auto"/>
        <p:txBody>
          <a:bodyPr/>
          <a:lstStyle/>
          <a:p>
            <a:pPr>
              <a:defRPr/>
            </a:pPr>
            <a:r>
              <a:rPr lang="de-DE" sz="2800" b="0">
                <a:solidFill>
                  <a:schemeClr val="tx2"/>
                </a:solidFill>
                <a:latin typeface="+mj-lt"/>
              </a:rPr>
              <a:t>Noch ein paar Tipps:</a:t>
            </a:r>
            <a:endParaRPr/>
          </a:p>
        </p:txBody>
      </p:sp>
      <p:sp>
        <p:nvSpPr>
          <p:cNvPr id="12" name="Titel 1"/>
          <p:cNvSpPr txBox="1"/>
          <p:nvPr/>
        </p:nvSpPr>
        <p:spPr bwMode="auto">
          <a:xfrm>
            <a:off x="660949" y="1735280"/>
            <a:ext cx="3304637" cy="502383"/>
          </a:xfrm>
          <a:prstGeom prst="rect">
            <a:avLst/>
          </a:prstGeom>
        </p:spPr>
        <p:txBody>
          <a:bodyPr lIns="0" tIns="0" rIns="0" bIns="0"/>
          <a:lstStyle>
            <a:lvl1pPr>
              <a:defRPr sz="2800" b="0" i="0">
                <a:solidFill>
                  <a:schemeClr val="tx2"/>
                </a:solidFill>
                <a:latin typeface="+mj-lt"/>
                <a:ea typeface="+mj-ea"/>
                <a:cs typeface="DINPro"/>
              </a:defRPr>
            </a:lvl1pPr>
          </a:lstStyle>
          <a:p>
            <a:pPr marL="0" marR="0" lvl="0" indent="0" defTabSz="914400">
              <a:lnSpc>
                <a:spcPct val="100000"/>
              </a:lnSpc>
              <a:spcBef>
                <a:spcPts val="0"/>
              </a:spcBef>
              <a:spcAft>
                <a:spcPts val="0"/>
              </a:spcAft>
              <a:buClrTx/>
              <a:buSzTx/>
              <a:buFontTx/>
              <a:buNone/>
              <a:defRPr/>
            </a:pPr>
            <a:r>
              <a:rPr lang="de-DE" sz="1800" dirty="0">
                <a:solidFill>
                  <a:srgbClr val="575756"/>
                </a:solidFill>
                <a:latin typeface="Calibri"/>
                <a:ea typeface="+mn-ea"/>
                <a:cs typeface="Arial"/>
              </a:rPr>
              <a:t>Eindeutig und präzise formulieren</a:t>
            </a:r>
            <a:endParaRPr dirty="0"/>
          </a:p>
        </p:txBody>
      </p:sp>
      <p:sp>
        <p:nvSpPr>
          <p:cNvPr id="15" name="Textfeld 14"/>
          <p:cNvSpPr txBox="1"/>
          <p:nvPr/>
        </p:nvSpPr>
        <p:spPr bwMode="auto">
          <a:xfrm>
            <a:off x="4207818" y="1703495"/>
            <a:ext cx="1715773" cy="507831"/>
          </a:xfrm>
          <a:prstGeom prst="rect">
            <a:avLst/>
          </a:prstGeom>
          <a:noFill/>
        </p:spPr>
        <p:txBody>
          <a:bodyPr wrap="square">
            <a:spAutoFit/>
          </a:bodyPr>
          <a:lstStyle/>
          <a:p>
            <a:pPr marL="0" marR="0" lvl="0" indent="0" algn="just" defTabSz="685800">
              <a:lnSpc>
                <a:spcPct val="100000"/>
              </a:lnSpc>
              <a:spcBef>
                <a:spcPts val="0"/>
              </a:spcBef>
              <a:spcAft>
                <a:spcPts val="0"/>
              </a:spcAft>
              <a:buClrTx/>
              <a:buSzTx/>
              <a:buFontTx/>
              <a:buNone/>
              <a:defRPr/>
            </a:pPr>
            <a:r>
              <a:rPr lang="de-DE" sz="1350" b="0" i="0" u="none" strike="noStrike" cap="none" spc="0" dirty="0">
                <a:ln>
                  <a:noFill/>
                </a:ln>
                <a:solidFill>
                  <a:prstClr val="black"/>
                </a:solidFill>
              </a:rPr>
              <a:t>„Nenne alle </a:t>
            </a:r>
            <a:endParaRPr dirty="0"/>
          </a:p>
          <a:p>
            <a:pPr marL="0" marR="0" lvl="0" indent="0" algn="just" defTabSz="685800">
              <a:lnSpc>
                <a:spcPct val="100000"/>
              </a:lnSpc>
              <a:spcBef>
                <a:spcPts val="0"/>
              </a:spcBef>
              <a:spcAft>
                <a:spcPts val="0"/>
              </a:spcAft>
              <a:buClrTx/>
              <a:buSzTx/>
              <a:buFontTx/>
              <a:buNone/>
              <a:defRPr/>
            </a:pPr>
            <a:r>
              <a:rPr lang="de-DE" sz="1350" b="0" i="0" u="none" strike="noStrike" cap="none" spc="0" dirty="0">
                <a:ln>
                  <a:noFill/>
                </a:ln>
                <a:solidFill>
                  <a:prstClr val="black"/>
                </a:solidFill>
              </a:rPr>
              <a:t>wichtigen Punkte“</a:t>
            </a:r>
            <a:endParaRPr dirty="0"/>
          </a:p>
        </p:txBody>
      </p:sp>
      <p:sp>
        <p:nvSpPr>
          <p:cNvPr id="18" name="Textfeld 17"/>
          <p:cNvSpPr txBox="1"/>
          <p:nvPr/>
        </p:nvSpPr>
        <p:spPr bwMode="auto">
          <a:xfrm>
            <a:off x="582125" y="2556730"/>
            <a:ext cx="2611073" cy="369332"/>
          </a:xfrm>
          <a:prstGeom prst="rect">
            <a:avLst/>
          </a:prstGeom>
          <a:noFill/>
        </p:spPr>
        <p:txBody>
          <a:bodyPr wrap="square">
            <a:spAutoFit/>
          </a:bodyPr>
          <a:lstStyle/>
          <a:p>
            <a:pPr>
              <a:defRPr/>
            </a:pPr>
            <a:r>
              <a:rPr lang="de-DE" sz="1800">
                <a:solidFill>
                  <a:srgbClr val="575756"/>
                </a:solidFill>
                <a:latin typeface="Calibri"/>
                <a:cs typeface="Arial"/>
              </a:rPr>
              <a:t>Ausgabeformat limitieren</a:t>
            </a:r>
            <a:endParaRPr lang="de-DE" sz="1200"/>
          </a:p>
        </p:txBody>
      </p:sp>
      <p:sp>
        <p:nvSpPr>
          <p:cNvPr id="20" name="Textfeld 19"/>
          <p:cNvSpPr txBox="1"/>
          <p:nvPr/>
        </p:nvSpPr>
        <p:spPr bwMode="auto">
          <a:xfrm>
            <a:off x="4207818" y="2616866"/>
            <a:ext cx="1820019" cy="300082"/>
          </a:xfrm>
          <a:prstGeom prst="rect">
            <a:avLst/>
          </a:prstGeom>
          <a:noFill/>
        </p:spPr>
        <p:txBody>
          <a:bodyPr wrap="square">
            <a:spAutoFit/>
          </a:bodyPr>
          <a:lstStyle/>
          <a:p>
            <a:pPr algn="just" defTabSz="685800">
              <a:defRPr/>
            </a:pPr>
            <a:r>
              <a:rPr lang="de-DE" sz="1350">
                <a:solidFill>
                  <a:prstClr val="black"/>
                </a:solidFill>
              </a:rPr>
              <a:t>„Schreib ein Gedicht“ </a:t>
            </a:r>
            <a:endParaRPr/>
          </a:p>
        </p:txBody>
      </p:sp>
      <p:sp>
        <p:nvSpPr>
          <p:cNvPr id="23" name="Textfeld 22"/>
          <p:cNvSpPr txBox="1"/>
          <p:nvPr/>
        </p:nvSpPr>
        <p:spPr bwMode="auto">
          <a:xfrm>
            <a:off x="584161" y="3303250"/>
            <a:ext cx="2611073" cy="369332"/>
          </a:xfrm>
          <a:prstGeom prst="rect">
            <a:avLst/>
          </a:prstGeom>
          <a:noFill/>
        </p:spPr>
        <p:txBody>
          <a:bodyPr wrap="square">
            <a:spAutoFit/>
          </a:bodyPr>
          <a:lstStyle/>
          <a:p>
            <a:pPr>
              <a:defRPr/>
            </a:pPr>
            <a:r>
              <a:rPr lang="de-DE" sz="1800">
                <a:solidFill>
                  <a:srgbClr val="575756"/>
                </a:solidFill>
                <a:latin typeface="Calibri"/>
                <a:cs typeface="Arial"/>
              </a:rPr>
              <a:t>Strukturieren</a:t>
            </a:r>
            <a:endParaRPr lang="de-DE" sz="1200"/>
          </a:p>
        </p:txBody>
      </p:sp>
      <p:sp>
        <p:nvSpPr>
          <p:cNvPr id="25" name="Textfeld 24"/>
          <p:cNvSpPr txBox="1"/>
          <p:nvPr/>
        </p:nvSpPr>
        <p:spPr bwMode="auto">
          <a:xfrm>
            <a:off x="4217814" y="3378541"/>
            <a:ext cx="3234505" cy="300082"/>
          </a:xfrm>
          <a:prstGeom prst="rect">
            <a:avLst/>
          </a:prstGeom>
          <a:noFill/>
        </p:spPr>
        <p:txBody>
          <a:bodyPr wrap="square">
            <a:spAutoFit/>
          </a:bodyPr>
          <a:lstStyle/>
          <a:p>
            <a:pPr defTabSz="685800">
              <a:defRPr/>
            </a:pPr>
            <a:r>
              <a:rPr lang="de-DE" sz="1350" dirty="0">
                <a:solidFill>
                  <a:prstClr val="black"/>
                </a:solidFill>
              </a:rPr>
              <a:t>Marker zur Gliederung nutzen: # / ## / 1.-3. </a:t>
            </a:r>
            <a:endParaRPr dirty="0"/>
          </a:p>
        </p:txBody>
      </p:sp>
      <p:sp>
        <p:nvSpPr>
          <p:cNvPr id="28" name="Textfeld 27"/>
          <p:cNvSpPr txBox="1"/>
          <p:nvPr/>
        </p:nvSpPr>
        <p:spPr bwMode="auto">
          <a:xfrm>
            <a:off x="582126" y="4077263"/>
            <a:ext cx="2611073" cy="369332"/>
          </a:xfrm>
          <a:prstGeom prst="rect">
            <a:avLst/>
          </a:prstGeom>
          <a:noFill/>
        </p:spPr>
        <p:txBody>
          <a:bodyPr wrap="square">
            <a:spAutoFit/>
          </a:bodyPr>
          <a:lstStyle/>
          <a:p>
            <a:pPr>
              <a:defRPr/>
            </a:pPr>
            <a:r>
              <a:rPr lang="de-DE" sz="1800">
                <a:solidFill>
                  <a:srgbClr val="575756"/>
                </a:solidFill>
                <a:latin typeface="Calibri"/>
                <a:cs typeface="Arial"/>
              </a:rPr>
              <a:t>Mit Beispielen arbeiten</a:t>
            </a:r>
            <a:endParaRPr lang="de-DE" sz="1200"/>
          </a:p>
        </p:txBody>
      </p:sp>
      <p:sp>
        <p:nvSpPr>
          <p:cNvPr id="32" name="Textfeld 31"/>
          <p:cNvSpPr txBox="1"/>
          <p:nvPr/>
        </p:nvSpPr>
        <p:spPr bwMode="auto">
          <a:xfrm>
            <a:off x="3923928" y="4011910"/>
            <a:ext cx="3674045" cy="507831"/>
          </a:xfrm>
          <a:prstGeom prst="rect">
            <a:avLst/>
          </a:prstGeom>
          <a:noFill/>
        </p:spPr>
        <p:txBody>
          <a:bodyPr wrap="square">
            <a:spAutoFit/>
          </a:bodyPr>
          <a:lstStyle/>
          <a:p>
            <a:pPr marL="286957" lvl="4" defTabSz="685800">
              <a:defRPr/>
            </a:pPr>
            <a:r>
              <a:rPr lang="de-DE" sz="1350" dirty="0">
                <a:solidFill>
                  <a:prstClr val="black"/>
                </a:solidFill>
              </a:rPr>
              <a:t>Muster/Vorlage anbieten. Auch eigene Texte</a:t>
            </a:r>
            <a:r>
              <a:rPr lang="de-DE" sz="1200" dirty="0">
                <a:solidFill>
                  <a:prstClr val="black"/>
                </a:solidFill>
                <a:latin typeface="Calibri"/>
                <a:cs typeface="Arial"/>
              </a:rPr>
              <a:t>!  </a:t>
            </a:r>
            <a:r>
              <a:rPr lang="de-DE" sz="1350" dirty="0">
                <a:solidFill>
                  <a:prstClr val="black"/>
                </a:solidFill>
              </a:rPr>
              <a:t>„Orientiere dich bei der Antwort an …“ </a:t>
            </a:r>
            <a:endParaRPr lang="de-DE" sz="1200" dirty="0">
              <a:solidFill>
                <a:prstClr val="black"/>
              </a:solidFill>
              <a:latin typeface="Calibri"/>
              <a:cs typeface="Arial"/>
            </a:endParaRPr>
          </a:p>
        </p:txBody>
      </p:sp>
      <p:sp>
        <p:nvSpPr>
          <p:cNvPr id="24" name="Freeform 4"/>
          <p:cNvSpPr/>
          <p:nvPr/>
        </p:nvSpPr>
        <p:spPr bwMode="auto">
          <a:xfrm>
            <a:off x="5923591" y="1848104"/>
            <a:ext cx="208492" cy="231170"/>
          </a:xfrm>
          <a:custGeom>
            <a:avLst/>
            <a:gdLst/>
            <a:ahLst/>
            <a:cxnLst/>
            <a:rect l="l" t="t" r="r" b="b"/>
            <a:pathLst>
              <a:path w="2929832" h="1604083" extrusionOk="0">
                <a:moveTo>
                  <a:pt x="0" y="0"/>
                </a:moveTo>
                <a:lnTo>
                  <a:pt x="2929831" y="0"/>
                </a:lnTo>
                <a:lnTo>
                  <a:pt x="2929831" y="1604083"/>
                </a:lnTo>
                <a:lnTo>
                  <a:pt x="0" y="1604083"/>
                </a:lnTo>
                <a:lnTo>
                  <a:pt x="0" y="0"/>
                </a:lnTo>
                <a:close/>
              </a:path>
            </a:pathLst>
          </a:custGeom>
          <a:blipFill>
            <a:blip r:embed="rId6"/>
            <a:stretch/>
          </a:blipFill>
        </p:spPr>
      </p:sp>
      <p:sp>
        <p:nvSpPr>
          <p:cNvPr id="26" name="Textfeld 25"/>
          <p:cNvSpPr txBox="1"/>
          <p:nvPr/>
        </p:nvSpPr>
        <p:spPr bwMode="auto">
          <a:xfrm>
            <a:off x="6279150" y="1491630"/>
            <a:ext cx="2203901" cy="923330"/>
          </a:xfrm>
          <a:prstGeom prst="rect">
            <a:avLst/>
          </a:prstGeom>
          <a:noFill/>
        </p:spPr>
        <p:txBody>
          <a:bodyPr wrap="square">
            <a:spAutoFit/>
          </a:bodyPr>
          <a:lstStyle/>
          <a:p>
            <a:pPr algn="just">
              <a:defRPr/>
            </a:pPr>
            <a:r>
              <a:rPr lang="de-DE" sz="1350" b="0" i="0" u="none" strike="noStrike" cap="none" spc="0" dirty="0">
                <a:ln>
                  <a:noFill/>
                </a:ln>
                <a:solidFill>
                  <a:prstClr val="black"/>
                </a:solidFill>
              </a:rPr>
              <a:t>„Nenne die drei Punkte, die für eine Veranstaltung auf universitären Niveau am relevantesten sind"</a:t>
            </a:r>
            <a:endParaRPr lang="de-DE" sz="1350" dirty="0"/>
          </a:p>
        </p:txBody>
      </p:sp>
      <p:sp>
        <p:nvSpPr>
          <p:cNvPr id="27" name="Textfeld 26"/>
          <p:cNvSpPr txBox="1"/>
          <p:nvPr/>
        </p:nvSpPr>
        <p:spPr bwMode="auto">
          <a:xfrm>
            <a:off x="6298191" y="2570699"/>
            <a:ext cx="2275910" cy="507831"/>
          </a:xfrm>
          <a:prstGeom prst="rect">
            <a:avLst/>
          </a:prstGeom>
          <a:noFill/>
        </p:spPr>
        <p:txBody>
          <a:bodyPr wrap="square">
            <a:spAutoFit/>
          </a:bodyPr>
          <a:lstStyle/>
          <a:p>
            <a:pPr>
              <a:defRPr/>
            </a:pPr>
            <a:r>
              <a:rPr lang="de-DE" sz="1350">
                <a:solidFill>
                  <a:prstClr val="black"/>
                </a:solidFill>
              </a:rPr>
              <a:t>„Schreib ein Gedicht mit drei Strophen aus je vier Zeilen“ </a:t>
            </a:r>
            <a:endParaRPr lang="de-DE" sz="1350"/>
          </a:p>
        </p:txBody>
      </p:sp>
      <p:sp>
        <p:nvSpPr>
          <p:cNvPr id="29" name="Freeform 4"/>
          <p:cNvSpPr/>
          <p:nvPr/>
        </p:nvSpPr>
        <p:spPr bwMode="auto">
          <a:xfrm>
            <a:off x="5923591" y="2637591"/>
            <a:ext cx="208492" cy="231170"/>
          </a:xfrm>
          <a:custGeom>
            <a:avLst/>
            <a:gdLst/>
            <a:ahLst/>
            <a:cxnLst/>
            <a:rect l="l" t="t" r="r" b="b"/>
            <a:pathLst>
              <a:path w="2929832" h="1604083" extrusionOk="0">
                <a:moveTo>
                  <a:pt x="0" y="0"/>
                </a:moveTo>
                <a:lnTo>
                  <a:pt x="2929831" y="0"/>
                </a:lnTo>
                <a:lnTo>
                  <a:pt x="2929831" y="1604083"/>
                </a:lnTo>
                <a:lnTo>
                  <a:pt x="0" y="1604083"/>
                </a:lnTo>
                <a:lnTo>
                  <a:pt x="0" y="0"/>
                </a:lnTo>
                <a:close/>
              </a:path>
            </a:pathLst>
          </a:custGeom>
          <a:blipFill>
            <a:blip r:embed="rId6"/>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8" name="Grafik 7">
            <a:extLst>
              <a:ext uri="{FF2B5EF4-FFF2-40B4-BE49-F238E27FC236}">
                <a16:creationId xmlns:a16="http://schemas.microsoft.com/office/drawing/2014/main" id="{2ECC6DE7-97A5-4A72-81D3-56ED3D8FA20B}"/>
              </a:ext>
            </a:extLst>
          </p:cNvPr>
          <p:cNvPicPr>
            <a:picLocks noChangeAspect="1"/>
          </p:cNvPicPr>
          <p:nvPr/>
        </p:nvPicPr>
        <p:blipFill rotWithShape="1">
          <a:blip r:embed="rId3"/>
          <a:srcRect l="6445" t="6199" r="6415" b="9976"/>
          <a:stretch/>
        </p:blipFill>
        <p:spPr bwMode="auto">
          <a:xfrm>
            <a:off x="5706879" y="1623051"/>
            <a:ext cx="2465521" cy="2462027"/>
          </a:xfrm>
          <a:prstGeom prst="rect">
            <a:avLst/>
          </a:prstGeom>
        </p:spPr>
      </p:pic>
      <p:sp>
        <p:nvSpPr>
          <p:cNvPr id="2" name="Titel 1"/>
          <p:cNvSpPr>
            <a:spLocks noGrp="1"/>
          </p:cNvSpPr>
          <p:nvPr>
            <p:ph type="title"/>
          </p:nvPr>
        </p:nvSpPr>
        <p:spPr bwMode="auto"/>
        <p:txBody>
          <a:bodyPr/>
          <a:lstStyle/>
          <a:p>
            <a:pPr>
              <a:defRPr/>
            </a:pPr>
            <a:r>
              <a:rPr lang="de-DE" sz="2800" b="0">
                <a:solidFill>
                  <a:schemeClr val="tx2"/>
                </a:solidFill>
                <a:latin typeface="+mj-lt"/>
              </a:rPr>
              <a:t>Quiz zur Promptstruktur</a:t>
            </a:r>
          </a:p>
        </p:txBody>
      </p:sp>
      <p:sp>
        <p:nvSpPr>
          <p:cNvPr id="3" name="Textplatzhalter 2"/>
          <p:cNvSpPr>
            <a:spLocks noGrp="1"/>
          </p:cNvSpPr>
          <p:nvPr>
            <p:ph type="body" idx="1"/>
          </p:nvPr>
        </p:nvSpPr>
        <p:spPr bwMode="auto">
          <a:xfrm>
            <a:off x="660797" y="1851670"/>
            <a:ext cx="4392488" cy="369332"/>
          </a:xfrm>
        </p:spPr>
        <p:txBody>
          <a:bodyPr/>
          <a:lstStyle/>
          <a:p>
            <a:pPr algn="just">
              <a:defRPr/>
            </a:pPr>
            <a:r>
              <a:rPr lang="de-DE" sz="1800">
                <a:solidFill>
                  <a:srgbClr val="575756"/>
                </a:solidFill>
                <a:latin typeface="Calibri"/>
              </a:rPr>
              <a:t>Ordnen Sie die Teile des beispielhaften Megaprompts den jeweiligen Funktionsbeschreibungen zu:</a:t>
            </a:r>
            <a:endParaRPr/>
          </a:p>
        </p:txBody>
      </p:sp>
      <p:sp>
        <p:nvSpPr>
          <p:cNvPr id="12" name="Textfeld 11"/>
          <p:cNvSpPr txBox="1"/>
          <p:nvPr/>
        </p:nvSpPr>
        <p:spPr bwMode="auto">
          <a:xfrm>
            <a:off x="5731632" y="4085079"/>
            <a:ext cx="2520280" cy="430887"/>
          </a:xfrm>
          <a:prstGeom prst="rect">
            <a:avLst/>
          </a:prstGeom>
          <a:noFill/>
        </p:spPr>
        <p:txBody>
          <a:bodyPr wrap="square">
            <a:spAutoFit/>
          </a:bodyPr>
          <a:lstStyle/>
          <a:p>
            <a:pPr>
              <a:defRPr/>
            </a:pPr>
            <a:r>
              <a:rPr lang="de-DE" u="sng">
                <a:hlinkClick r:id="rId4" tooltip="https://app.wooclap.com/OXPDBN/questionnaires/697ca7c62dafba0e161a395f"/>
              </a:rPr>
              <a:t>https://app.wooclap.com/OXPDBN/questionnaires/697ca7c62dafba0e161a395f</a:t>
            </a:r>
            <a:r>
              <a:rPr lang="de-DE"/>
              <a:t> </a:t>
            </a:r>
            <a:endParaRPr/>
          </a:p>
        </p:txBody>
      </p:sp>
      <p:pic>
        <p:nvPicPr>
          <p:cNvPr id="5" name="Grafik 4"/>
          <p:cNvPicPr>
            <a:picLocks noChangeAspect="1"/>
          </p:cNvPicPr>
          <p:nvPr/>
        </p:nvPicPr>
        <p:blipFill>
          <a:blip r:embed="rId5"/>
          <a:stretch/>
        </p:blipFill>
        <p:spPr bwMode="auto">
          <a:xfrm>
            <a:off x="6091672" y="2064482"/>
            <a:ext cx="1656184" cy="1656184"/>
          </a:xfrm>
          <a:prstGeom prst="rect">
            <a:avLst/>
          </a:prstGeom>
        </p:spPr>
      </p:pic>
      <p:pic>
        <p:nvPicPr>
          <p:cNvPr id="6" name="Grafik 5">
            <a:extLst>
              <a:ext uri="{FF2B5EF4-FFF2-40B4-BE49-F238E27FC236}">
                <a16:creationId xmlns:a16="http://schemas.microsoft.com/office/drawing/2014/main" id="{3C374828-CB8F-444C-BEAE-3D0D18926D15}"/>
              </a:ext>
            </a:extLst>
          </p:cNvPr>
          <p:cNvPicPr>
            <a:picLocks noChangeAspect="1"/>
          </p:cNvPicPr>
          <p:nvPr/>
        </p:nvPicPr>
        <p:blipFill>
          <a:blip r:embed="rId6"/>
          <a:stretch>
            <a:fillRect/>
          </a:stretch>
        </p:blipFill>
        <p:spPr>
          <a:xfrm rot="16200000">
            <a:off x="7426147" y="536467"/>
            <a:ext cx="457240" cy="1691787"/>
          </a:xfrm>
          <a:prstGeom prst="rect">
            <a:avLst/>
          </a:prstGeom>
        </p:spPr>
      </p:pic>
      <p:pic>
        <p:nvPicPr>
          <p:cNvPr id="10" name="Grafik 9">
            <a:extLst>
              <a:ext uri="{FF2B5EF4-FFF2-40B4-BE49-F238E27FC236}">
                <a16:creationId xmlns:a16="http://schemas.microsoft.com/office/drawing/2014/main" id="{ECBFB4B7-FB8C-4D72-89FF-DEA141D05D90}"/>
              </a:ext>
            </a:extLst>
          </p:cNvPr>
          <p:cNvPicPr>
            <a:picLocks noChangeAspect="1"/>
          </p:cNvPicPr>
          <p:nvPr/>
        </p:nvPicPr>
        <p:blipFill>
          <a:blip r:embed="rId7"/>
          <a:stretch>
            <a:fillRect/>
          </a:stretch>
        </p:blipFill>
        <p:spPr>
          <a:xfrm rot="18000819">
            <a:off x="8181696" y="1568140"/>
            <a:ext cx="807790" cy="4877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Rechteck: abgerundete Ecken 10"/>
          <p:cNvSpPr/>
          <p:nvPr/>
        </p:nvSpPr>
        <p:spPr bwMode="auto">
          <a:xfrm>
            <a:off x="2666002" y="2787774"/>
            <a:ext cx="4858326" cy="800900"/>
          </a:xfrm>
          <a:prstGeom prst="roundRect">
            <a:avLst>
              <a:gd name="adj" fmla="val 16667"/>
            </a:avLst>
          </a:prstGeom>
          <a:solidFill>
            <a:schemeClr val="bg2">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p:nvPr>
        </p:nvSpPr>
        <p:spPr bwMode="auto"/>
        <p:txBody>
          <a:bodyPr/>
          <a:lstStyle/>
          <a:p>
            <a:pPr>
              <a:defRPr/>
            </a:pPr>
            <a:r>
              <a:rPr lang="de-DE" sz="2800" b="0">
                <a:solidFill>
                  <a:schemeClr val="tx2"/>
                </a:solidFill>
                <a:latin typeface="+mj-lt"/>
              </a:rPr>
              <a:t>Übung: aus Prompt wird Megaprompt</a:t>
            </a:r>
            <a:endParaRPr/>
          </a:p>
        </p:txBody>
      </p:sp>
      <p:sp>
        <p:nvSpPr>
          <p:cNvPr id="3" name="Textplatzhalter 2"/>
          <p:cNvSpPr>
            <a:spLocks noGrp="1"/>
          </p:cNvSpPr>
          <p:nvPr>
            <p:ph type="body" idx="1"/>
          </p:nvPr>
        </p:nvSpPr>
        <p:spPr bwMode="auto">
          <a:xfrm>
            <a:off x="660796" y="1635646"/>
            <a:ext cx="7223571" cy="369332"/>
          </a:xfrm>
        </p:spPr>
        <p:txBody>
          <a:bodyPr/>
          <a:lstStyle/>
          <a:p>
            <a:pPr>
              <a:defRPr/>
            </a:pPr>
            <a:r>
              <a:rPr lang="de-DE" sz="1800">
                <a:solidFill>
                  <a:srgbClr val="575756"/>
                </a:solidFill>
                <a:latin typeface="Calibri"/>
              </a:rPr>
              <a:t>Schreiben Sie diesen einfachen Prompt in ein Megaprompt aus. Überlegen Sie, welche Kontextinformationen wären für eine KI hilfreich:</a:t>
            </a:r>
            <a:endParaRPr/>
          </a:p>
        </p:txBody>
      </p:sp>
      <p:sp>
        <p:nvSpPr>
          <p:cNvPr id="7" name="TextBox 10"/>
          <p:cNvSpPr txBox="1"/>
          <p:nvPr/>
        </p:nvSpPr>
        <p:spPr bwMode="auto">
          <a:xfrm>
            <a:off x="2866003" y="2856723"/>
            <a:ext cx="4642301" cy="663002"/>
          </a:xfrm>
          <a:prstGeom prst="rect">
            <a:avLst/>
          </a:prstGeom>
        </p:spPr>
        <p:txBody>
          <a:bodyPr wrap="square" lIns="0" tIns="0" rIns="0" bIns="0" rtlCol="0" anchor="t">
            <a:spAutoFit/>
          </a:bodyPr>
          <a:lstStyle/>
          <a:p>
            <a:pPr defTabSz="685800">
              <a:lnSpc>
                <a:spcPts val="2660"/>
              </a:lnSpc>
              <a:spcBef>
                <a:spcPts val="0"/>
              </a:spcBef>
              <a:defRPr/>
            </a:pPr>
            <a:r>
              <a:rPr lang="de-DE" sz="1800">
                <a:solidFill>
                  <a:srgbClr val="000000"/>
                </a:solidFill>
                <a:latin typeface="Montserrat"/>
                <a:ea typeface="Montserrat"/>
                <a:cs typeface="Montserrat"/>
              </a:rPr>
              <a:t>„Schreibe einen Text über erneuerbare Energien.“ </a:t>
            </a:r>
            <a:endParaRPr/>
          </a:p>
        </p:txBody>
      </p:sp>
      <p:pic>
        <p:nvPicPr>
          <p:cNvPr id="12" name="Grafik 11">
            <a:extLst>
              <a:ext uri="{FF2B5EF4-FFF2-40B4-BE49-F238E27FC236}">
                <a16:creationId xmlns:a16="http://schemas.microsoft.com/office/drawing/2014/main" id="{37A706D5-796A-417D-8A20-5E98EB580ADC}"/>
              </a:ext>
            </a:extLst>
          </p:cNvPr>
          <p:cNvPicPr>
            <a:picLocks noChangeAspect="1"/>
          </p:cNvPicPr>
          <p:nvPr/>
        </p:nvPicPr>
        <p:blipFill rotWithShape="1">
          <a:blip r:embed="rId3">
            <a:extLst>
              <a:ext uri="{28A0092B-C50C-407E-A947-70E740481C1C}">
                <a14:useLocalDpi xmlns:a14="http://schemas.microsoft.com/office/drawing/2010/main" val="0"/>
              </a:ext>
            </a:extLst>
          </a:blip>
          <a:srcRect l="80359" t="68944" r="5114" b="6690"/>
          <a:stretch/>
        </p:blipFill>
        <p:spPr>
          <a:xfrm>
            <a:off x="793794" y="2499742"/>
            <a:ext cx="1721289" cy="1574747"/>
          </a:xfrm>
          <a:prstGeom prst="rect">
            <a:avLst/>
          </a:prstGeom>
        </p:spPr>
      </p:pic>
      <p:sp>
        <p:nvSpPr>
          <p:cNvPr id="13" name="Textfeld 12">
            <a:extLst>
              <a:ext uri="{FF2B5EF4-FFF2-40B4-BE49-F238E27FC236}">
                <a16:creationId xmlns:a16="http://schemas.microsoft.com/office/drawing/2014/main" id="{499062B2-676E-4362-8B77-215905DC8075}"/>
              </a:ext>
            </a:extLst>
          </p:cNvPr>
          <p:cNvSpPr txBox="1"/>
          <p:nvPr/>
        </p:nvSpPr>
        <p:spPr bwMode="auto">
          <a:xfrm>
            <a:off x="476872" y="4562838"/>
            <a:ext cx="2355132" cy="246221"/>
          </a:xfrm>
          <a:prstGeom prst="rect">
            <a:avLst/>
          </a:prstGeom>
          <a:noFill/>
        </p:spPr>
        <p:txBody>
          <a:bodyPr wrap="none" rtlCol="0">
            <a:spAutoFit/>
          </a:bodyPr>
          <a:lstStyle/>
          <a:p>
            <a:r>
              <a:rPr lang="de-DE" sz="1000" dirty="0">
                <a:solidFill>
                  <a:schemeClr val="tx1">
                    <a:lumMod val="50000"/>
                    <a:lumOff val="50000"/>
                  </a:schemeClr>
                </a:solidFill>
              </a:rPr>
              <a:t>Grafik KI-generiert mit gemini, gemeinfrei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b="0">
                <a:solidFill>
                  <a:schemeClr val="tx2"/>
                </a:solidFill>
                <a:latin typeface="+mj-lt"/>
              </a:rPr>
              <a:t>Zeit sparen beim Prompten</a:t>
            </a:r>
            <a:endParaRPr/>
          </a:p>
        </p:txBody>
      </p:sp>
      <p:sp>
        <p:nvSpPr>
          <p:cNvPr id="4" name="Textplatzhalter 3"/>
          <p:cNvSpPr>
            <a:spLocks noGrp="1"/>
          </p:cNvSpPr>
          <p:nvPr>
            <p:ph type="body" idx="1"/>
          </p:nvPr>
        </p:nvSpPr>
        <p:spPr bwMode="auto">
          <a:xfrm>
            <a:off x="853432" y="1760135"/>
            <a:ext cx="3718568" cy="2089662"/>
          </a:xfrm>
        </p:spPr>
        <p:txBody>
          <a:bodyPr/>
          <a:lstStyle/>
          <a:p>
            <a:pPr>
              <a:spcBef>
                <a:spcPts val="800"/>
              </a:spcBef>
              <a:defRPr/>
            </a:pPr>
            <a:r>
              <a:rPr lang="de-DE" sz="1800">
                <a:solidFill>
                  <a:srgbClr val="575756"/>
                </a:solidFill>
                <a:latin typeface="Calibri"/>
              </a:rPr>
              <a:t>Gut funktionierende Prompts </a:t>
            </a:r>
            <a:r>
              <a:rPr lang="de-DE" sz="1800" u="sng">
                <a:solidFill>
                  <a:srgbClr val="575756"/>
                </a:solidFill>
                <a:latin typeface="Calibri"/>
                <a:hlinkClick r:id="rId3" action="ppaction://hlinksldjump" tooltip="ppaction://hlinksldjumpslide13"/>
              </a:rPr>
              <a:t>speichern</a:t>
            </a:r>
            <a:r>
              <a:rPr lang="de-DE" sz="1800">
                <a:solidFill>
                  <a:srgbClr val="575756"/>
                </a:solidFill>
                <a:latin typeface="Calibri"/>
              </a:rPr>
              <a:t> (z.B. als Word-Datei) </a:t>
            </a:r>
            <a:endParaRPr/>
          </a:p>
          <a:p>
            <a:pPr>
              <a:spcBef>
                <a:spcPts val="800"/>
              </a:spcBef>
              <a:spcAft>
                <a:spcPts val="800"/>
              </a:spcAft>
              <a:defRPr/>
            </a:pPr>
            <a:r>
              <a:rPr lang="de-DE" sz="1800">
                <a:solidFill>
                  <a:srgbClr val="575756"/>
                </a:solidFill>
                <a:latin typeface="Calibri"/>
              </a:rPr>
              <a:t>Cheat Sheets für Prompts nutzen      (z.B. </a:t>
            </a:r>
            <a:r>
              <a:rPr lang="de-DE" sz="1800" u="sng">
                <a:solidFill>
                  <a:srgbClr val="575756"/>
                </a:solidFill>
                <a:latin typeface="Calibri"/>
                <a:hlinkClick r:id="rId4" tooltip="https://cheatography.com/jleak/cheat-sheets/chatgpt-for-students/pdf/?last=1705021168"/>
              </a:rPr>
              <a:t>Cheatography</a:t>
            </a:r>
            <a:r>
              <a:rPr lang="de-DE" sz="1800">
                <a:solidFill>
                  <a:srgbClr val="575756"/>
                </a:solidFill>
                <a:latin typeface="Calibri"/>
              </a:rPr>
              <a:t>)</a:t>
            </a:r>
            <a:endParaRPr/>
          </a:p>
          <a:p>
            <a:pPr>
              <a:spcBef>
                <a:spcPts val="800"/>
              </a:spcBef>
              <a:spcAft>
                <a:spcPts val="800"/>
              </a:spcAft>
              <a:defRPr/>
            </a:pPr>
            <a:r>
              <a:rPr lang="de-DE" sz="1800">
                <a:solidFill>
                  <a:srgbClr val="575756"/>
                </a:solidFill>
                <a:latin typeface="Calibri"/>
              </a:rPr>
              <a:t>KI als Hilfe für Prompting nutzen       (s.g. </a:t>
            </a:r>
            <a:r>
              <a:rPr lang="de-DE" sz="1800" u="sng">
                <a:solidFill>
                  <a:srgbClr val="575756"/>
                </a:solidFill>
                <a:latin typeface="Calibri"/>
                <a:hlinkClick r:id="rId5" action="ppaction://hlinksldjump" tooltip="ppaction://hlinksldjumpslide14"/>
              </a:rPr>
              <a:t>Prompt-Crafting</a:t>
            </a:r>
            <a:r>
              <a:rPr lang="de-DE" sz="1800">
                <a:solidFill>
                  <a:srgbClr val="575756"/>
                </a:solidFill>
                <a:latin typeface="Calibri"/>
              </a:rPr>
              <a:t>)</a:t>
            </a:r>
            <a:endParaRPr/>
          </a:p>
          <a:p>
            <a:pPr>
              <a:spcBef>
                <a:spcPts val="800"/>
              </a:spcBef>
              <a:spcAft>
                <a:spcPts val="800"/>
              </a:spcAft>
              <a:defRPr/>
            </a:pPr>
            <a:r>
              <a:rPr lang="de-DE" sz="1800" u="sng">
                <a:solidFill>
                  <a:srgbClr val="575756"/>
                </a:solidFill>
                <a:latin typeface="Calibri"/>
                <a:hlinkClick r:id="rId6" action="ppaction://hlinksldjump" tooltip="ppaction://hlinksldjumpslide15"/>
              </a:rPr>
              <a:t>Prompt-Bibliotheken</a:t>
            </a:r>
            <a:r>
              <a:rPr lang="de-DE" sz="1800">
                <a:solidFill>
                  <a:srgbClr val="575756"/>
                </a:solidFill>
                <a:latin typeface="Calibri"/>
              </a:rPr>
              <a:t> nutzen                     (z.B. Offener Prompt-Katalog)</a:t>
            </a:r>
            <a:endParaRPr/>
          </a:p>
        </p:txBody>
      </p:sp>
      <p:sp>
        <p:nvSpPr>
          <p:cNvPr id="5" name="Datumsplatzhalter 4"/>
          <p:cNvSpPr>
            <a:spLocks noGrp="1"/>
          </p:cNvSpPr>
          <p:nvPr>
            <p:ph type="dt" sz="half" idx="2"/>
          </p:nvPr>
        </p:nvSpPr>
        <p:spPr bwMode="auto"/>
        <p:txBody>
          <a:bodyPr/>
          <a:lstStyle/>
          <a:p>
            <a:pPr defTabSz="685800">
              <a:defRPr/>
            </a:pPr>
            <a:fld id="{ACF5EF15-2C16-6A49-87B6-C5AFB945A04B}" type="datetime1">
              <a:rPr lang="de-DE">
                <a:solidFill>
                  <a:prstClr val="black">
                    <a:tint val="75000"/>
                  </a:prstClr>
                </a:solidFill>
                <a:latin typeface="Calibri"/>
                <a:cs typeface="Arial"/>
              </a:rPr>
              <a:t>09.04.2026</a:t>
            </a:fld>
            <a:endParaRPr lang="en-US">
              <a:solidFill>
                <a:prstClr val="black">
                  <a:tint val="75000"/>
                </a:prstClr>
              </a:solidFill>
              <a:latin typeface="Calibri"/>
              <a:cs typeface="Arial"/>
            </a:endParaRPr>
          </a:p>
        </p:txBody>
      </p:sp>
      <p:pic>
        <p:nvPicPr>
          <p:cNvPr id="8" name="Grafik 7">
            <a:hlinkClick r:id="rId4"/>
          </p:cNvPr>
          <p:cNvPicPr>
            <a:picLocks noChangeAspect="1"/>
          </p:cNvPicPr>
          <p:nvPr/>
        </p:nvPicPr>
        <p:blipFill>
          <a:blip r:embed="rId7"/>
          <a:stretch/>
        </p:blipFill>
        <p:spPr bwMode="auto">
          <a:xfrm>
            <a:off x="5508104" y="763588"/>
            <a:ext cx="3275856" cy="3968401"/>
          </a:xfrm>
          <a:prstGeom prst="rect">
            <a:avLst/>
          </a:prstGeom>
          <a:effectLst>
            <a:outerShdw blurRad="50800" dist="38100" dir="5400000" algn="t" rotWithShape="0">
              <a:prstClr val="black">
                <a:alpha val="40000"/>
              </a:prstClr>
            </a:outerShdw>
          </a:effectLst>
        </p:spPr>
      </p:pic>
      <p:sp>
        <p:nvSpPr>
          <p:cNvPr id="10" name="Freeform 4"/>
          <p:cNvSpPr/>
          <p:nvPr/>
        </p:nvSpPr>
        <p:spPr bwMode="auto">
          <a:xfrm>
            <a:off x="556277" y="1791543"/>
            <a:ext cx="208492" cy="231170"/>
          </a:xfrm>
          <a:custGeom>
            <a:avLst/>
            <a:gdLst/>
            <a:ahLst/>
            <a:cxnLst/>
            <a:rect l="l" t="t" r="r" b="b"/>
            <a:pathLst>
              <a:path w="2929832" h="1604083" extrusionOk="0">
                <a:moveTo>
                  <a:pt x="0" y="0"/>
                </a:moveTo>
                <a:lnTo>
                  <a:pt x="2929831" y="0"/>
                </a:lnTo>
                <a:lnTo>
                  <a:pt x="2929831" y="1604083"/>
                </a:lnTo>
                <a:lnTo>
                  <a:pt x="0" y="1604083"/>
                </a:lnTo>
                <a:lnTo>
                  <a:pt x="0" y="0"/>
                </a:lnTo>
                <a:close/>
              </a:path>
            </a:pathLst>
          </a:custGeom>
          <a:blipFill>
            <a:blip r:embed="rId8"/>
            <a:stretch/>
          </a:blipFill>
        </p:spPr>
      </p:sp>
      <p:sp>
        <p:nvSpPr>
          <p:cNvPr id="11" name="Freeform 4"/>
          <p:cNvSpPr/>
          <p:nvPr/>
        </p:nvSpPr>
        <p:spPr bwMode="auto">
          <a:xfrm>
            <a:off x="556277" y="2456165"/>
            <a:ext cx="208492" cy="231170"/>
          </a:xfrm>
          <a:custGeom>
            <a:avLst/>
            <a:gdLst/>
            <a:ahLst/>
            <a:cxnLst/>
            <a:rect l="l" t="t" r="r" b="b"/>
            <a:pathLst>
              <a:path w="2929832" h="1604083" extrusionOk="0">
                <a:moveTo>
                  <a:pt x="0" y="0"/>
                </a:moveTo>
                <a:lnTo>
                  <a:pt x="2929831" y="0"/>
                </a:lnTo>
                <a:lnTo>
                  <a:pt x="2929831" y="1604083"/>
                </a:lnTo>
                <a:lnTo>
                  <a:pt x="0" y="1604083"/>
                </a:lnTo>
                <a:lnTo>
                  <a:pt x="0" y="0"/>
                </a:lnTo>
                <a:close/>
              </a:path>
            </a:pathLst>
          </a:custGeom>
          <a:blipFill>
            <a:blip r:embed="rId8"/>
            <a:stretch/>
          </a:blipFill>
        </p:spPr>
      </p:sp>
      <p:sp>
        <p:nvSpPr>
          <p:cNvPr id="12" name="Freeform 4"/>
          <p:cNvSpPr/>
          <p:nvPr/>
        </p:nvSpPr>
        <p:spPr bwMode="auto">
          <a:xfrm>
            <a:off x="556551" y="3219822"/>
            <a:ext cx="208492" cy="231170"/>
          </a:xfrm>
          <a:custGeom>
            <a:avLst/>
            <a:gdLst/>
            <a:ahLst/>
            <a:cxnLst/>
            <a:rect l="l" t="t" r="r" b="b"/>
            <a:pathLst>
              <a:path w="2929832" h="1604083" extrusionOk="0">
                <a:moveTo>
                  <a:pt x="0" y="0"/>
                </a:moveTo>
                <a:lnTo>
                  <a:pt x="2929831" y="0"/>
                </a:lnTo>
                <a:lnTo>
                  <a:pt x="2929831" y="1604083"/>
                </a:lnTo>
                <a:lnTo>
                  <a:pt x="0" y="1604083"/>
                </a:lnTo>
                <a:lnTo>
                  <a:pt x="0" y="0"/>
                </a:lnTo>
                <a:close/>
              </a:path>
            </a:pathLst>
          </a:custGeom>
          <a:blipFill>
            <a:blip r:embed="rId8"/>
            <a:stretch/>
          </a:blipFill>
        </p:spPr>
      </p:sp>
      <p:sp>
        <p:nvSpPr>
          <p:cNvPr id="14" name="Freeform 4"/>
          <p:cNvSpPr/>
          <p:nvPr/>
        </p:nvSpPr>
        <p:spPr bwMode="auto">
          <a:xfrm>
            <a:off x="556277" y="3965953"/>
            <a:ext cx="208492" cy="231170"/>
          </a:xfrm>
          <a:custGeom>
            <a:avLst/>
            <a:gdLst/>
            <a:ahLst/>
            <a:cxnLst/>
            <a:rect l="l" t="t" r="r" b="b"/>
            <a:pathLst>
              <a:path w="2929832" h="1604083" extrusionOk="0">
                <a:moveTo>
                  <a:pt x="0" y="0"/>
                </a:moveTo>
                <a:lnTo>
                  <a:pt x="2929831" y="0"/>
                </a:lnTo>
                <a:lnTo>
                  <a:pt x="2929831" y="1604083"/>
                </a:lnTo>
                <a:lnTo>
                  <a:pt x="0" y="1604083"/>
                </a:lnTo>
                <a:lnTo>
                  <a:pt x="0" y="0"/>
                </a:lnTo>
                <a:close/>
              </a:path>
            </a:pathLst>
          </a:custGeom>
          <a:blipFill>
            <a:blip r:embed="rId8"/>
            <a:stretch/>
          </a:blipFill>
        </p:spPr>
      </p:sp>
      <p:sp>
        <p:nvSpPr>
          <p:cNvPr id="3" name="Textfeld 2">
            <a:extLst>
              <a:ext uri="{FF2B5EF4-FFF2-40B4-BE49-F238E27FC236}">
                <a16:creationId xmlns:a16="http://schemas.microsoft.com/office/drawing/2014/main" id="{64038E7B-CECC-4F3D-95D1-E44558047A50}"/>
              </a:ext>
            </a:extLst>
          </p:cNvPr>
          <p:cNvSpPr txBox="1"/>
          <p:nvPr/>
        </p:nvSpPr>
        <p:spPr>
          <a:xfrm rot="16200000">
            <a:off x="7839340" y="3698743"/>
            <a:ext cx="2004075" cy="246221"/>
          </a:xfrm>
          <a:prstGeom prst="rect">
            <a:avLst/>
          </a:prstGeom>
          <a:noFill/>
        </p:spPr>
        <p:txBody>
          <a:bodyPr wrap="none" rtlCol="0">
            <a:spAutoFit/>
          </a:bodyPr>
          <a:lstStyle/>
          <a:p>
            <a:r>
              <a:rPr lang="de-DE" sz="1000" dirty="0">
                <a:solidFill>
                  <a:schemeClr val="tx1">
                    <a:lumMod val="50000"/>
                    <a:lumOff val="50000"/>
                  </a:schemeClr>
                </a:solidFill>
              </a:rPr>
              <a:t>Screenshot von </a:t>
            </a:r>
            <a:r>
              <a:rPr lang="de-DE" sz="1000" dirty="0" err="1">
                <a:solidFill>
                  <a:schemeClr val="tx1">
                    <a:lumMod val="50000"/>
                    <a:lumOff val="50000"/>
                  </a:schemeClr>
                </a:solidFill>
              </a:rPr>
              <a:t>Cheatography,com</a:t>
            </a:r>
            <a:endParaRPr lang="de-DE" sz="1000" dirty="0">
              <a:solidFill>
                <a:schemeClr val="tx1">
                  <a:lumMod val="50000"/>
                  <a:lumOff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idx="1"/>
          </p:nvPr>
        </p:nvSpPr>
        <p:spPr bwMode="auto">
          <a:xfrm>
            <a:off x="539552" y="915566"/>
            <a:ext cx="6981178" cy="307777"/>
          </a:xfrm>
        </p:spPr>
        <p:txBody>
          <a:bodyPr/>
          <a:lstStyle/>
          <a:p>
            <a:pPr>
              <a:lnSpc>
                <a:spcPct val="90000"/>
              </a:lnSpc>
              <a:spcBef>
                <a:spcPts val="15"/>
              </a:spcBef>
              <a:defRPr/>
            </a:pPr>
            <a:r>
              <a:rPr lang="de-DE" sz="1600" b="1">
                <a:solidFill>
                  <a:srgbClr val="00549F"/>
                </a:solidFill>
                <a:ea typeface="Calibri"/>
                <a:cs typeface="Arial"/>
              </a:rPr>
              <a:t># Deine Rolle</a:t>
            </a:r>
            <a:endParaRPr lang="de-DE" sz="1600" b="1">
              <a:ea typeface="Times New Roman"/>
              <a:cs typeface="Arial"/>
            </a:endParaRPr>
          </a:p>
          <a:p>
            <a:pPr>
              <a:lnSpc>
                <a:spcPct val="90000"/>
              </a:lnSpc>
              <a:spcBef>
                <a:spcPts val="15"/>
              </a:spcBef>
              <a:defRPr/>
            </a:pPr>
            <a:r>
              <a:rPr lang="de-DE" sz="1600">
                <a:solidFill>
                  <a:srgbClr val="00549F"/>
                </a:solidFill>
                <a:ea typeface="Calibri"/>
                <a:cs typeface="Arial"/>
              </a:rPr>
              <a:t>Du bist …</a:t>
            </a:r>
            <a:endParaRPr lang="de-DE" sz="1600">
              <a:ea typeface="Times New Roman"/>
              <a:cs typeface="Arial"/>
            </a:endParaRPr>
          </a:p>
          <a:p>
            <a:pPr>
              <a:lnSpc>
                <a:spcPct val="90000"/>
              </a:lnSpc>
              <a:spcBef>
                <a:spcPts val="15"/>
              </a:spcBef>
              <a:defRPr/>
            </a:pPr>
            <a:r>
              <a:rPr lang="de-DE" sz="1600">
                <a:solidFill>
                  <a:srgbClr val="00549F"/>
                </a:solidFill>
                <a:ea typeface="Calibri"/>
                <a:cs typeface="Arial"/>
              </a:rPr>
              <a:t> </a:t>
            </a:r>
            <a:endParaRPr lang="de-DE" sz="1600">
              <a:ea typeface="Times New Roman"/>
              <a:cs typeface="Arial"/>
            </a:endParaRPr>
          </a:p>
          <a:p>
            <a:pPr>
              <a:lnSpc>
                <a:spcPct val="90000"/>
              </a:lnSpc>
              <a:spcBef>
                <a:spcPts val="15"/>
              </a:spcBef>
              <a:defRPr/>
            </a:pPr>
            <a:r>
              <a:rPr lang="de-DE" sz="1600" b="1">
                <a:solidFill>
                  <a:srgbClr val="00549F"/>
                </a:solidFill>
                <a:ea typeface="Calibri"/>
                <a:cs typeface="Arial"/>
              </a:rPr>
              <a:t># Kontext </a:t>
            </a:r>
            <a:endParaRPr/>
          </a:p>
          <a:p>
            <a:pPr>
              <a:lnSpc>
                <a:spcPct val="90000"/>
              </a:lnSpc>
              <a:spcBef>
                <a:spcPts val="15"/>
              </a:spcBef>
              <a:defRPr/>
            </a:pPr>
            <a:r>
              <a:rPr lang="de-DE" sz="1600">
                <a:solidFill>
                  <a:srgbClr val="00549F"/>
                </a:solidFill>
                <a:ea typeface="Calibri"/>
                <a:cs typeface="Arial"/>
              </a:rPr>
              <a:t>Du hilfst mir bei… Das Ziel ist es …</a:t>
            </a:r>
            <a:endParaRPr/>
          </a:p>
          <a:p>
            <a:pPr>
              <a:lnSpc>
                <a:spcPct val="90000"/>
              </a:lnSpc>
              <a:spcBef>
                <a:spcPts val="15"/>
              </a:spcBef>
              <a:defRPr/>
            </a:pPr>
            <a:endParaRPr lang="de-DE" sz="1600">
              <a:solidFill>
                <a:srgbClr val="00549F"/>
              </a:solidFill>
              <a:ea typeface="Calibri"/>
              <a:cs typeface="Arial"/>
            </a:endParaRPr>
          </a:p>
          <a:p>
            <a:pPr>
              <a:lnSpc>
                <a:spcPct val="90000"/>
              </a:lnSpc>
              <a:spcBef>
                <a:spcPts val="15"/>
              </a:spcBef>
              <a:defRPr/>
            </a:pPr>
            <a:r>
              <a:rPr lang="de-DE" sz="1600" b="1">
                <a:solidFill>
                  <a:srgbClr val="00549F"/>
                </a:solidFill>
                <a:ea typeface="Calibri"/>
                <a:cs typeface="Arial"/>
              </a:rPr>
              <a:t># Aufgabe</a:t>
            </a:r>
            <a:endParaRPr lang="de-DE" sz="1600" b="1">
              <a:ea typeface="Times New Roman"/>
              <a:cs typeface="Arial"/>
            </a:endParaRPr>
          </a:p>
          <a:p>
            <a:pPr>
              <a:lnSpc>
                <a:spcPct val="90000"/>
              </a:lnSpc>
              <a:spcBef>
                <a:spcPts val="15"/>
              </a:spcBef>
              <a:defRPr/>
            </a:pPr>
            <a:r>
              <a:rPr lang="de-DE" sz="1600">
                <a:solidFill>
                  <a:srgbClr val="00549F"/>
                </a:solidFill>
                <a:ea typeface="Calibri"/>
                <a:cs typeface="Arial"/>
              </a:rPr>
              <a:t>Du schreibst …</a:t>
            </a:r>
            <a:endParaRPr/>
          </a:p>
          <a:p>
            <a:pPr>
              <a:lnSpc>
                <a:spcPct val="90000"/>
              </a:lnSpc>
              <a:spcBef>
                <a:spcPts val="15"/>
              </a:spcBef>
              <a:defRPr/>
            </a:pPr>
            <a:endParaRPr lang="de-DE" sz="1600">
              <a:ea typeface="Times New Roman"/>
              <a:cs typeface="Arial"/>
            </a:endParaRPr>
          </a:p>
          <a:p>
            <a:pPr>
              <a:lnSpc>
                <a:spcPct val="90000"/>
              </a:lnSpc>
              <a:spcBef>
                <a:spcPts val="15"/>
              </a:spcBef>
              <a:defRPr/>
            </a:pPr>
            <a:r>
              <a:rPr lang="de-DE" sz="1600" b="1">
                <a:solidFill>
                  <a:srgbClr val="00549F"/>
                </a:solidFill>
                <a:ea typeface="Calibri"/>
                <a:cs typeface="Arial"/>
              </a:rPr>
              <a:t># Arbeitsschritte</a:t>
            </a:r>
            <a:endParaRPr lang="de-DE" sz="1600" b="1">
              <a:ea typeface="Times New Roman"/>
              <a:cs typeface="Arial"/>
            </a:endParaRPr>
          </a:p>
          <a:p>
            <a:pPr>
              <a:lnSpc>
                <a:spcPct val="90000"/>
              </a:lnSpc>
              <a:spcBef>
                <a:spcPts val="15"/>
              </a:spcBef>
              <a:defRPr/>
            </a:pPr>
            <a:r>
              <a:rPr lang="de-DE" sz="1600">
                <a:solidFill>
                  <a:srgbClr val="00549F"/>
                </a:solidFill>
                <a:ea typeface="Calibri"/>
                <a:cs typeface="Arial"/>
              </a:rPr>
              <a:t>Formuliere zunächst …</a:t>
            </a:r>
            <a:endParaRPr/>
          </a:p>
          <a:p>
            <a:pPr>
              <a:lnSpc>
                <a:spcPct val="90000"/>
              </a:lnSpc>
              <a:spcBef>
                <a:spcPts val="15"/>
              </a:spcBef>
              <a:defRPr/>
            </a:pPr>
            <a:r>
              <a:rPr lang="de-DE" sz="1600">
                <a:solidFill>
                  <a:srgbClr val="00549F"/>
                </a:solidFill>
                <a:ea typeface="Calibri"/>
                <a:cs typeface="Arial"/>
              </a:rPr>
              <a:t>Dann…</a:t>
            </a:r>
            <a:endParaRPr/>
          </a:p>
          <a:p>
            <a:pPr>
              <a:lnSpc>
                <a:spcPct val="90000"/>
              </a:lnSpc>
              <a:spcBef>
                <a:spcPts val="15"/>
              </a:spcBef>
              <a:defRPr/>
            </a:pPr>
            <a:r>
              <a:rPr lang="de-DE" sz="1600">
                <a:solidFill>
                  <a:srgbClr val="00549F"/>
                </a:solidFill>
                <a:ea typeface="Calibri"/>
                <a:cs typeface="Arial"/>
              </a:rPr>
              <a:t>Anschließend…</a:t>
            </a:r>
            <a:endParaRPr lang="de-DE" sz="1600">
              <a:ea typeface="Times New Roman"/>
              <a:cs typeface="Arial"/>
            </a:endParaRPr>
          </a:p>
          <a:p>
            <a:pPr>
              <a:lnSpc>
                <a:spcPct val="90000"/>
              </a:lnSpc>
              <a:spcBef>
                <a:spcPts val="15"/>
              </a:spcBef>
              <a:defRPr/>
            </a:pPr>
            <a:r>
              <a:rPr lang="de-DE" sz="1600">
                <a:solidFill>
                  <a:srgbClr val="00549F"/>
                </a:solidFill>
                <a:ea typeface="Calibri"/>
                <a:cs typeface="Arial"/>
              </a:rPr>
              <a:t> </a:t>
            </a:r>
            <a:endParaRPr lang="de-DE" sz="1600">
              <a:ea typeface="Times New Roman"/>
              <a:cs typeface="Arial"/>
            </a:endParaRPr>
          </a:p>
          <a:p>
            <a:pPr>
              <a:lnSpc>
                <a:spcPct val="90000"/>
              </a:lnSpc>
              <a:spcBef>
                <a:spcPts val="15"/>
              </a:spcBef>
              <a:defRPr/>
            </a:pPr>
            <a:r>
              <a:rPr lang="de-DE" sz="1600" b="1">
                <a:solidFill>
                  <a:srgbClr val="00549F"/>
                </a:solidFill>
                <a:ea typeface="Calibri"/>
                <a:cs typeface="Arial"/>
              </a:rPr>
              <a:t># Format </a:t>
            </a:r>
            <a:endParaRPr/>
          </a:p>
          <a:p>
            <a:pPr>
              <a:lnSpc>
                <a:spcPct val="90000"/>
              </a:lnSpc>
              <a:spcBef>
                <a:spcPts val="15"/>
              </a:spcBef>
              <a:defRPr/>
            </a:pPr>
            <a:r>
              <a:rPr lang="de-DE" sz="1600">
                <a:solidFill>
                  <a:srgbClr val="00549F"/>
                </a:solidFill>
                <a:ea typeface="Calibri"/>
                <a:cs typeface="Arial"/>
              </a:rPr>
              <a:t>Deine Sprache ist deutsch, formell und auf dem Niveau einer Hochschule. Das Ergebnis ist …</a:t>
            </a:r>
            <a:endParaRPr lang="de-DE" sz="1600"/>
          </a:p>
        </p:txBody>
      </p:sp>
      <p:sp>
        <p:nvSpPr>
          <p:cNvPr id="7" name="Pfeil: Fünfeck 6">
            <a:hlinkClick r:id="rId3" action="ppaction://hlinksldjump"/>
          </p:cNvPr>
          <p:cNvSpPr/>
          <p:nvPr/>
        </p:nvSpPr>
        <p:spPr bwMode="auto">
          <a:xfrm rot="16199999">
            <a:off x="8821791" y="4551970"/>
            <a:ext cx="216024" cy="144016"/>
          </a:xfrm>
          <a:prstGeom prst="homePlate">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38762" y="919747"/>
            <a:ext cx="7439595" cy="369332"/>
          </a:xfrm>
        </p:spPr>
        <p:txBody>
          <a:bodyPr/>
          <a:lstStyle/>
          <a:p>
            <a:pPr>
              <a:defRPr/>
            </a:pPr>
            <a:r>
              <a:rPr lang="de-DE" sz="2800" b="0">
                <a:solidFill>
                  <a:schemeClr val="tx2"/>
                </a:solidFill>
                <a:latin typeface="+mj-lt"/>
              </a:rPr>
              <a:t>Beispiel: „Sei mein Prompt-Generator“</a:t>
            </a:r>
            <a:endParaRPr/>
          </a:p>
        </p:txBody>
      </p:sp>
      <p:sp>
        <p:nvSpPr>
          <p:cNvPr id="3" name="Textplatzhalter 2"/>
          <p:cNvSpPr>
            <a:spLocks noGrp="1"/>
          </p:cNvSpPr>
          <p:nvPr>
            <p:ph type="body" idx="1"/>
          </p:nvPr>
        </p:nvSpPr>
        <p:spPr bwMode="auto">
          <a:xfrm>
            <a:off x="638762" y="1419622"/>
            <a:ext cx="7367587" cy="307777"/>
          </a:xfrm>
        </p:spPr>
        <p:txBody>
          <a:bodyPr/>
          <a:lstStyle/>
          <a:p>
            <a:pPr>
              <a:defRPr/>
            </a:pPr>
            <a:r>
              <a:rPr lang="de-DE" sz="1250">
                <a:solidFill>
                  <a:schemeClr val="tx1"/>
                </a:solidFill>
                <a:latin typeface="+mn-lt"/>
              </a:rPr>
              <a:t>Ich möchte, dass du mein Prompt Creator wirst. Dein Ziel ist es, mir zu helfen, den bestmöglichen Prompt für meine Bedürfnisse zu erstellen. Der Prompt wird zum Abschluss von dir, der generativen KI, verwendet. Du wirst folgenden Prozess befolgen:</a:t>
            </a:r>
            <a:endParaRPr/>
          </a:p>
          <a:p>
            <a:pPr>
              <a:defRPr/>
            </a:pPr>
            <a:endParaRPr lang="de-DE" sz="1250">
              <a:solidFill>
                <a:schemeClr val="tx1"/>
              </a:solidFill>
              <a:latin typeface="+mn-lt"/>
            </a:endParaRPr>
          </a:p>
          <a:p>
            <a:pPr marL="385754" indent="-385754">
              <a:buAutoNum type="arabicPeriod"/>
              <a:defRPr/>
            </a:pPr>
            <a:r>
              <a:rPr lang="de-DE" sz="1250">
                <a:solidFill>
                  <a:schemeClr val="tx1"/>
                </a:solidFill>
                <a:latin typeface="+mn-lt"/>
              </a:rPr>
              <a:t>Als erstes fragst du mich, worum es in dem Prompt gehen soll. Ich werde dir meine Antwort geben, aber wir müssen sie durch ständige Wiederholungen verbessern, indem du die nächsten Schritte durchgehst.</a:t>
            </a:r>
            <a:endParaRPr/>
          </a:p>
          <a:p>
            <a:pPr marL="385754" indent="-385754">
              <a:buAutoNum type="arabicPeriod"/>
              <a:defRPr/>
            </a:pPr>
            <a:r>
              <a:rPr lang="de-DE" sz="1250">
                <a:solidFill>
                  <a:schemeClr val="tx1"/>
                </a:solidFill>
                <a:latin typeface="+mn-lt"/>
              </a:rPr>
              <a:t>Auf der Grundlage meines Inputs erstellst du drei Abschnitte:</a:t>
            </a:r>
            <a:endParaRPr/>
          </a:p>
          <a:p>
            <a:pPr marL="672693" lvl="1" indent="-385754">
              <a:buFont typeface="+mj-lt"/>
              <a:buAutoNum type="alphaLcParenR"/>
              <a:defRPr/>
            </a:pPr>
            <a:r>
              <a:rPr lang="de-DE" sz="1250">
                <a:solidFill>
                  <a:schemeClr val="tx1"/>
                </a:solidFill>
              </a:rPr>
              <a:t>Überarbeiteter Prompt: du schreibst einen überarbeiteten Prompt. Er soll klar, präzise und für dich leicht verständlich sein.</a:t>
            </a:r>
            <a:endParaRPr/>
          </a:p>
          <a:p>
            <a:pPr marL="672693" lvl="1" indent="-385754">
              <a:buFont typeface="+mj-lt"/>
              <a:buAutoNum type="alphaLcParenR"/>
              <a:defRPr/>
            </a:pPr>
            <a:r>
              <a:rPr lang="de-DE" sz="1250">
                <a:solidFill>
                  <a:schemeClr val="tx1"/>
                </a:solidFill>
              </a:rPr>
              <a:t>Vorschläge: du machst Vorschläge, welche Details du in den Prompt einbauen solltest, um ihn zu verbessern.</a:t>
            </a:r>
            <a:endParaRPr/>
          </a:p>
          <a:p>
            <a:pPr marL="672693" lvl="1" indent="-385754">
              <a:buFont typeface="+mj-lt"/>
              <a:buAutoNum type="alphaLcParenR"/>
              <a:defRPr/>
            </a:pPr>
            <a:r>
              <a:rPr lang="de-DE" sz="1250">
                <a:solidFill>
                  <a:schemeClr val="tx1"/>
                </a:solidFill>
              </a:rPr>
              <a:t>Fragen: du stellst relevante Fragen dazu, welche zusätzlichen Informationen ich brauche, um den Prompt zu verbessern.</a:t>
            </a:r>
            <a:endParaRPr/>
          </a:p>
          <a:p>
            <a:pPr marL="385754" indent="-385754">
              <a:buFont typeface="+mj-lt"/>
              <a:buAutoNum type="arabicPeriod"/>
              <a:defRPr/>
            </a:pPr>
            <a:r>
              <a:rPr lang="de-DE" sz="1250">
                <a:solidFill>
                  <a:schemeClr val="tx1"/>
                </a:solidFill>
                <a:latin typeface="+mn-lt"/>
              </a:rPr>
              <a:t>Der Prompt, den du bereitstellst, sollte die Form einer Anfrage von mir haben, die von einer generativen KI ausgeführt werden soll.</a:t>
            </a:r>
            <a:endParaRPr/>
          </a:p>
          <a:p>
            <a:pPr marL="385754" indent="-385754">
              <a:buFont typeface="+mj-lt"/>
              <a:buAutoNum type="arabicPeriod"/>
              <a:defRPr/>
            </a:pPr>
            <a:r>
              <a:rPr lang="de-DE" sz="1250">
                <a:solidFill>
                  <a:schemeClr val="tx1"/>
                </a:solidFill>
                <a:latin typeface="+mn-lt"/>
              </a:rPr>
              <a:t>Wir werden diesen iterativen Prozess fortsetzen, indem ich dir zusätzliche Informationen liefere und du die Aufforderung im Abschnitt „Überarbeitete Aufforderung“ aktualisierst, bis sie vollständig ist.</a:t>
            </a:r>
            <a:endParaRPr lang="de-DE" sz="1250"/>
          </a:p>
        </p:txBody>
      </p:sp>
      <p:sp>
        <p:nvSpPr>
          <p:cNvPr id="7" name="Textfeld 6"/>
          <p:cNvSpPr txBox="1"/>
          <p:nvPr/>
        </p:nvSpPr>
        <p:spPr bwMode="auto">
          <a:xfrm rot="16199999">
            <a:off x="7732440" y="3392438"/>
            <a:ext cx="2592288" cy="230832"/>
          </a:xfrm>
          <a:prstGeom prst="rect">
            <a:avLst/>
          </a:prstGeom>
          <a:noFill/>
        </p:spPr>
        <p:txBody>
          <a:bodyPr wrap="square">
            <a:spAutoFit/>
          </a:bodyPr>
          <a:lstStyle/>
          <a:p>
            <a:pPr defTabSz="685800">
              <a:defRPr/>
            </a:pPr>
            <a:r>
              <a:rPr lang="de-DE" sz="900">
                <a:solidFill>
                  <a:prstClr val="black"/>
                </a:solidFill>
                <a:latin typeface="Calibri"/>
                <a:cs typeface="Arial"/>
              </a:rPr>
              <a:t>Beispiel aus dem </a:t>
            </a:r>
            <a:r>
              <a:rPr lang="de-DE" sz="900" u="sng">
                <a:solidFill>
                  <a:prstClr val="black"/>
                </a:solidFill>
                <a:latin typeface="Calibri"/>
                <a:cs typeface="Arial"/>
                <a:hlinkClick r:id="rId3" tooltip="https://ki-campus.org/prompt-labor"/>
              </a:rPr>
              <a:t>Prompt-Labor des KI-Campus</a:t>
            </a:r>
            <a:endParaRPr lang="de-DE" sz="900">
              <a:solidFill>
                <a:prstClr val="black"/>
              </a:solidFill>
              <a:latin typeface="Calibri"/>
              <a:cs typeface="Arial"/>
            </a:endParaRPr>
          </a:p>
        </p:txBody>
      </p:sp>
      <p:sp>
        <p:nvSpPr>
          <p:cNvPr id="5" name="Pfeil: Fünfeck 4">
            <a:hlinkClick r:id="rId4" action="ppaction://hlinksldjump"/>
          </p:cNvPr>
          <p:cNvSpPr/>
          <p:nvPr/>
        </p:nvSpPr>
        <p:spPr bwMode="auto">
          <a:xfrm rot="16199999">
            <a:off x="8568444" y="4551970"/>
            <a:ext cx="216024" cy="144016"/>
          </a:xfrm>
          <a:prstGeom prst="homePlate">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b="0">
                <a:solidFill>
                  <a:schemeClr val="tx2"/>
                </a:solidFill>
                <a:latin typeface="+mj-lt"/>
              </a:rPr>
              <a:t>Kostenfreie Prompt-Bibliotheken</a:t>
            </a:r>
            <a:endParaRPr lang="de-DE" sz="2800"/>
          </a:p>
        </p:txBody>
      </p:sp>
      <p:sp>
        <p:nvSpPr>
          <p:cNvPr id="3" name="Textplatzhalter 2"/>
          <p:cNvSpPr>
            <a:spLocks noGrp="1"/>
          </p:cNvSpPr>
          <p:nvPr>
            <p:ph type="body" idx="1"/>
          </p:nvPr>
        </p:nvSpPr>
        <p:spPr bwMode="auto">
          <a:xfrm>
            <a:off x="660800" y="1635646"/>
            <a:ext cx="7295576" cy="230832"/>
          </a:xfrm>
        </p:spPr>
        <p:txBody>
          <a:bodyPr/>
          <a:lstStyle/>
          <a:p>
            <a:pPr>
              <a:spcBef>
                <a:spcPts val="600"/>
              </a:spcBef>
              <a:defRPr/>
            </a:pPr>
            <a:r>
              <a:rPr lang="de-DE" sz="1600">
                <a:solidFill>
                  <a:srgbClr val="575756"/>
                </a:solidFill>
                <a:latin typeface="+mj-lt"/>
              </a:rPr>
              <a:t>Hier sind einige kostenfreie Prompt-Bibliotheken aus dem Hochschulbereich:</a:t>
            </a:r>
            <a:endParaRPr/>
          </a:p>
          <a:p>
            <a:pPr marL="285750" indent="-285750" algn="just">
              <a:spcBef>
                <a:spcPts val="600"/>
              </a:spcBef>
              <a:buFont typeface="Wingdings"/>
              <a:buChar char="Ø"/>
              <a:defRPr/>
            </a:pPr>
            <a:r>
              <a:rPr lang="de-DE" sz="1600" u="sng">
                <a:latin typeface="+mj-lt"/>
                <a:hlinkClick r:id="rId3" tooltip="https://kurzlinks.de/w715"/>
              </a:rPr>
              <a:t>Artikelserie Student Use Cases for AI (Harvard Business Publishing, 2023)</a:t>
            </a:r>
            <a:r>
              <a:rPr lang="de-DE" sz="1600">
                <a:latin typeface="+mj-lt"/>
              </a:rPr>
              <a:t> </a:t>
            </a:r>
            <a:r>
              <a:rPr lang="de-DE" sz="1600">
                <a:solidFill>
                  <a:srgbClr val="575756"/>
                </a:solidFill>
                <a:latin typeface="+mj-lt"/>
              </a:rPr>
              <a:t>– Ein umfassender Überblick über studentische Anwendungen von KI.</a:t>
            </a:r>
            <a:endParaRPr/>
          </a:p>
          <a:p>
            <a:pPr marL="285750" indent="-285750" algn="just">
              <a:spcBef>
                <a:spcPts val="600"/>
              </a:spcBef>
              <a:buFont typeface="Wingdings"/>
              <a:buChar char="Ø"/>
              <a:defRPr/>
            </a:pPr>
            <a:r>
              <a:rPr lang="de-DE" sz="1600" u="sng">
                <a:latin typeface="+mj-lt"/>
                <a:hlinkClick r:id="rId4" tooltip="https://coda.io/@kic/prompt-katalog"/>
              </a:rPr>
              <a:t>Offener Prompt-Katalog erprobter Prompts aus Anwendungskontexten im Bereich der Hochschullehre (Prompt-Labor)</a:t>
            </a:r>
            <a:r>
              <a:rPr lang="de-DE" sz="1600">
                <a:latin typeface="+mj-lt"/>
              </a:rPr>
              <a:t> </a:t>
            </a:r>
            <a:r>
              <a:rPr lang="de-DE" sz="1600">
                <a:solidFill>
                  <a:srgbClr val="575756"/>
                </a:solidFill>
                <a:latin typeface="+mj-lt"/>
              </a:rPr>
              <a:t>– Ein Katalog von erprobten Prompts speziell für die Hochschullehre.</a:t>
            </a:r>
            <a:endParaRPr/>
          </a:p>
          <a:p>
            <a:pPr marL="285750" indent="-285750" algn="just">
              <a:spcBef>
                <a:spcPts val="600"/>
              </a:spcBef>
              <a:buFont typeface="Wingdings"/>
              <a:buChar char="Ø"/>
              <a:defRPr/>
            </a:pPr>
            <a:r>
              <a:rPr lang="de-DE" sz="1600" u="sng">
                <a:latin typeface="+mj-lt"/>
                <a:hlinkClick r:id="rId5" tooltip="https://kurzlinks.de/3t1a"/>
              </a:rPr>
              <a:t>250+ Prompts for Learning &amp; Development (Josh Cavalier)</a:t>
            </a:r>
            <a:r>
              <a:rPr lang="de-DE" sz="1600">
                <a:latin typeface="+mj-lt"/>
              </a:rPr>
              <a:t> </a:t>
            </a:r>
            <a:r>
              <a:rPr lang="de-DE" sz="1600">
                <a:solidFill>
                  <a:srgbClr val="575756"/>
                </a:solidFill>
                <a:latin typeface="+mj-lt"/>
              </a:rPr>
              <a:t>– Eine Sammlung von über 250 Prompts für Lernen und Entwicklung.</a:t>
            </a:r>
            <a:endParaRPr/>
          </a:p>
          <a:p>
            <a:pPr marL="285750" indent="-285750" algn="just">
              <a:spcBef>
                <a:spcPts val="600"/>
              </a:spcBef>
              <a:buFont typeface="Wingdings"/>
              <a:buChar char="Ø"/>
              <a:defRPr/>
            </a:pPr>
            <a:r>
              <a:rPr lang="de-DE" sz="1600" u="sng">
                <a:solidFill>
                  <a:srgbClr val="575756"/>
                </a:solidFill>
                <a:latin typeface="+mj-lt"/>
                <a:hlinkClick r:id="rId6" tooltip="https://padlet.com/innovative_lehre/prompt-sammlung-f-r-wissenschaftliches-arbeiten-8aim1m1ppxxl8vn2"/>
              </a:rPr>
              <a:t>https://padlet.com/innovative_lehre/prompt-sammlung-f-r-wissenschaftliches-arbeiten-8aim1m1ppxxl8vn2</a:t>
            </a:r>
            <a:r>
              <a:rPr lang="de-DE" sz="1600">
                <a:solidFill>
                  <a:srgbClr val="575756"/>
                </a:solidFill>
              </a:rPr>
              <a:t> </a:t>
            </a:r>
            <a:r>
              <a:rPr lang="de-DE" sz="1600">
                <a:solidFill>
                  <a:srgbClr val="575756"/>
                </a:solidFill>
                <a:latin typeface="+mj-lt"/>
              </a:rPr>
              <a:t>–</a:t>
            </a:r>
            <a:r>
              <a:rPr lang="de-DE" sz="1600">
                <a:solidFill>
                  <a:srgbClr val="575756"/>
                </a:solidFill>
              </a:rPr>
              <a:t> Sammlung von Prompts für wissenschaftliches Arbeiten von Barbara Geyer</a:t>
            </a:r>
            <a:endParaRPr/>
          </a:p>
          <a:p>
            <a:pPr algn="just">
              <a:spcBef>
                <a:spcPts val="600"/>
              </a:spcBef>
              <a:defRPr/>
            </a:pPr>
            <a:endParaRPr lang="de-DE" sz="1600">
              <a:solidFill>
                <a:srgbClr val="575756"/>
              </a:solidFill>
              <a:latin typeface="+mj-lt"/>
            </a:endParaRPr>
          </a:p>
          <a:p>
            <a:pPr>
              <a:defRPr/>
            </a:pPr>
            <a:endParaRPr lang="de-DE" sz="1600"/>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09.04.2026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16</a:t>
            </a:fld>
            <a:endParaRPr lang="de-DE"/>
          </a:p>
        </p:txBody>
      </p:sp>
      <p:sp>
        <p:nvSpPr>
          <p:cNvPr id="7" name="Textplatzhalter 6"/>
          <p:cNvSpPr>
            <a:spLocks noGrp="1"/>
          </p:cNvSpPr>
          <p:nvPr>
            <p:ph type="body" sz="quarter" idx="12"/>
          </p:nvPr>
        </p:nvSpPr>
        <p:spPr bwMode="auto"/>
        <p:txBody>
          <a:bodyPr/>
          <a:lstStyle/>
          <a:p>
            <a:pPr>
              <a:defRPr/>
            </a:pPr>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b="0">
                <a:solidFill>
                  <a:schemeClr val="tx2"/>
                </a:solidFill>
                <a:latin typeface="+mj-lt"/>
              </a:rPr>
              <a:t>Offener Prompt-Katalog</a:t>
            </a:r>
            <a:endParaRPr/>
          </a:p>
        </p:txBody>
      </p:sp>
      <p:sp>
        <p:nvSpPr>
          <p:cNvPr id="3" name="Textplatzhalter 2"/>
          <p:cNvSpPr>
            <a:spLocks noGrp="1"/>
          </p:cNvSpPr>
          <p:nvPr>
            <p:ph type="body" idx="1"/>
          </p:nvPr>
        </p:nvSpPr>
        <p:spPr bwMode="auto">
          <a:xfrm>
            <a:off x="660797" y="1635646"/>
            <a:ext cx="7799635" cy="307777"/>
          </a:xfrm>
        </p:spPr>
        <p:txBody>
          <a:bodyPr/>
          <a:lstStyle/>
          <a:p>
            <a:pPr>
              <a:defRPr/>
            </a:pPr>
            <a:r>
              <a:rPr lang="de-DE" sz="1800">
                <a:solidFill>
                  <a:srgbClr val="575756"/>
                </a:solidFill>
                <a:latin typeface="Calibri"/>
              </a:rPr>
              <a:t>Ein Katalog erprobter Prompts aus Anwendungskontexten im Bereich der Hochschullehre</a:t>
            </a:r>
            <a:endParaRPr/>
          </a:p>
        </p:txBody>
      </p:sp>
      <p:pic>
        <p:nvPicPr>
          <p:cNvPr id="12" name="Grafik 11"/>
          <p:cNvPicPr>
            <a:picLocks noChangeAspect="1"/>
          </p:cNvPicPr>
          <p:nvPr/>
        </p:nvPicPr>
        <p:blipFill>
          <a:blip r:embed="rId3"/>
          <a:stretch/>
        </p:blipFill>
        <p:spPr bwMode="auto">
          <a:xfrm>
            <a:off x="5863065" y="2705707"/>
            <a:ext cx="1651341" cy="1651341"/>
          </a:xfrm>
          <a:prstGeom prst="rect">
            <a:avLst/>
          </a:prstGeom>
        </p:spPr>
      </p:pic>
      <p:sp>
        <p:nvSpPr>
          <p:cNvPr id="7" name="Textfeld 6"/>
          <p:cNvSpPr txBox="1"/>
          <p:nvPr/>
        </p:nvSpPr>
        <p:spPr bwMode="auto">
          <a:xfrm>
            <a:off x="5267644" y="4421849"/>
            <a:ext cx="2842181" cy="300082"/>
          </a:xfrm>
          <a:prstGeom prst="rect">
            <a:avLst/>
          </a:prstGeom>
          <a:noFill/>
        </p:spPr>
        <p:txBody>
          <a:bodyPr wrap="square" rtlCol="0">
            <a:spAutoFit/>
          </a:bodyPr>
          <a:lstStyle/>
          <a:p>
            <a:pPr defTabSz="685800">
              <a:defRPr/>
            </a:pPr>
            <a:r>
              <a:rPr lang="de-DE" sz="1350" u="sng">
                <a:solidFill>
                  <a:prstClr val="black"/>
                </a:solidFill>
                <a:latin typeface="Calibri"/>
                <a:cs typeface="Arial"/>
                <a:hlinkClick r:id="rId4" tooltip="https://coda.io/@kic/prompt-katalog"/>
              </a:rPr>
              <a:t>https://coda.io/@kic/prompt-katalog</a:t>
            </a:r>
            <a:endParaRPr lang="de-DE" sz="1350">
              <a:solidFill>
                <a:prstClr val="black"/>
              </a:solidFill>
              <a:latin typeface="Calibri"/>
              <a:cs typeface="Arial"/>
            </a:endParaRPr>
          </a:p>
        </p:txBody>
      </p:sp>
      <p:sp>
        <p:nvSpPr>
          <p:cNvPr id="8" name="Freeform 5">
            <a:extLst>
              <a:ext uri="{FF2B5EF4-FFF2-40B4-BE49-F238E27FC236}">
                <a16:creationId xmlns:a16="http://schemas.microsoft.com/office/drawing/2014/main" id="{D3DAD218-C176-4B6E-AFDF-5137652C2DF3}"/>
              </a:ext>
            </a:extLst>
          </p:cNvPr>
          <p:cNvSpPr/>
          <p:nvPr/>
        </p:nvSpPr>
        <p:spPr>
          <a:xfrm rot="7128669">
            <a:off x="3346454" y="1248672"/>
            <a:ext cx="1144790" cy="3808128"/>
          </a:xfrm>
          <a:custGeom>
            <a:avLst/>
            <a:gdLst/>
            <a:ahLst/>
            <a:cxnLst/>
            <a:rect l="l" t="t" r="r" b="b"/>
            <a:pathLst>
              <a:path w="2020941" h="5537378">
                <a:moveTo>
                  <a:pt x="0" y="0"/>
                </a:moveTo>
                <a:lnTo>
                  <a:pt x="2020941" y="0"/>
                </a:lnTo>
                <a:lnTo>
                  <a:pt x="2020941" y="5537378"/>
                </a:lnTo>
                <a:lnTo>
                  <a:pt x="0" y="5537378"/>
                </a:lnTo>
                <a:lnTo>
                  <a:pt x="0" y="0"/>
                </a:lnTo>
                <a:close/>
              </a:path>
            </a:pathLst>
          </a:custGeom>
          <a:blipFill>
            <a:blip r:embed="rId5"/>
            <a:stretch>
              <a:fillRect/>
            </a:stretch>
          </a:blipFill>
        </p:spPr>
      </p:sp>
      <p:sp>
        <p:nvSpPr>
          <p:cNvPr id="11" name="Freeform 2">
            <a:extLst>
              <a:ext uri="{FF2B5EF4-FFF2-40B4-BE49-F238E27FC236}">
                <a16:creationId xmlns:a16="http://schemas.microsoft.com/office/drawing/2014/main" id="{B811F503-597C-4387-9882-D58FA81DE37B}"/>
              </a:ext>
            </a:extLst>
          </p:cNvPr>
          <p:cNvSpPr>
            <a:spLocks noChangeAspect="1"/>
          </p:cNvSpPr>
          <p:nvPr/>
        </p:nvSpPr>
        <p:spPr bwMode="auto">
          <a:xfrm>
            <a:off x="5492786" y="2170539"/>
            <a:ext cx="2304257" cy="2429371"/>
          </a:xfrm>
          <a:custGeom>
            <a:avLst/>
            <a:gdLst/>
            <a:ahLst/>
            <a:cxnLst/>
            <a:rect l="l" t="t" r="r" b="b"/>
            <a:pathLst>
              <a:path w="4790296" h="5017325">
                <a:moveTo>
                  <a:pt x="0" y="0"/>
                </a:moveTo>
                <a:lnTo>
                  <a:pt x="4790297" y="0"/>
                </a:lnTo>
                <a:lnTo>
                  <a:pt x="4790297" y="5017325"/>
                </a:lnTo>
                <a:lnTo>
                  <a:pt x="0" y="5017325"/>
                </a:lnTo>
                <a:lnTo>
                  <a:pt x="0" y="0"/>
                </a:lnTo>
                <a:close/>
              </a:path>
            </a:pathLst>
          </a:custGeom>
          <a:blipFill>
            <a:blip r:embed="rId6"/>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b="0">
                <a:solidFill>
                  <a:schemeClr val="tx2"/>
                </a:solidFill>
                <a:latin typeface="+mj-lt"/>
              </a:rPr>
              <a:t>Prompt-Katalog als Inspiration</a:t>
            </a:r>
            <a:endParaRPr/>
          </a:p>
        </p:txBody>
      </p:sp>
      <p:sp>
        <p:nvSpPr>
          <p:cNvPr id="10" name="Textplatzhalter 3"/>
          <p:cNvSpPr>
            <a:spLocks noGrp="1"/>
          </p:cNvSpPr>
          <p:nvPr>
            <p:ph type="body" idx="1"/>
          </p:nvPr>
        </p:nvSpPr>
        <p:spPr bwMode="auto">
          <a:xfrm>
            <a:off x="654457" y="1675350"/>
            <a:ext cx="7439595" cy="307777"/>
          </a:xfrm>
        </p:spPr>
        <p:txBody>
          <a:bodyPr/>
          <a:lstStyle/>
          <a:p>
            <a:pPr algn="just">
              <a:lnSpc>
                <a:spcPts val="2200"/>
              </a:lnSpc>
              <a:defRPr/>
            </a:pPr>
            <a:r>
              <a:rPr lang="de-DE" sz="1800">
                <a:solidFill>
                  <a:srgbClr val="575756"/>
                </a:solidFill>
                <a:latin typeface="Calibri"/>
              </a:rPr>
              <a:t>Gehen Sie zum </a:t>
            </a:r>
            <a:r>
              <a:rPr lang="de-DE" sz="1800" u="sng">
                <a:solidFill>
                  <a:srgbClr val="575756"/>
                </a:solidFill>
                <a:latin typeface="Calibri"/>
                <a:hlinkClick r:id="rId3" tooltip="https://coda.io/d/Prompt-Katalog_dCKiMW9kP-4/Offener-Prompt-Katalog_suubDjAW#Prompt-Katalog_tu1ccd6a"/>
              </a:rPr>
              <a:t>Promptkatalog</a:t>
            </a:r>
            <a:r>
              <a:rPr lang="de-DE" sz="1800">
                <a:solidFill>
                  <a:srgbClr val="575756"/>
                </a:solidFill>
                <a:latin typeface="Calibri"/>
              </a:rPr>
              <a:t> und schauen Sie sich die Prompts an. Suchen Sie sich ein Prompt aus, den Sie für Ihre Lehre/Ihr Studium nutzen könnten. </a:t>
            </a:r>
          </a:p>
          <a:p>
            <a:pPr>
              <a:lnSpc>
                <a:spcPts val="2200"/>
              </a:lnSpc>
              <a:defRPr/>
            </a:pPr>
            <a:endParaRPr lang="de-DE" sz="1800"/>
          </a:p>
        </p:txBody>
      </p:sp>
      <p:pic>
        <p:nvPicPr>
          <p:cNvPr id="12" name="Grafik 11"/>
          <p:cNvPicPr>
            <a:picLocks noChangeAspect="1"/>
          </p:cNvPicPr>
          <p:nvPr/>
        </p:nvPicPr>
        <p:blipFill>
          <a:blip r:embed="rId4"/>
          <a:srcRect r="33777"/>
          <a:stretch/>
        </p:blipFill>
        <p:spPr bwMode="auto">
          <a:xfrm>
            <a:off x="3635896" y="2355726"/>
            <a:ext cx="5239158" cy="2498331"/>
          </a:xfrm>
          <a:prstGeom prst="rect">
            <a:avLst/>
          </a:prstGeom>
        </p:spPr>
      </p:pic>
      <p:sp>
        <p:nvSpPr>
          <p:cNvPr id="5" name="Textfeld 4">
            <a:extLst>
              <a:ext uri="{FF2B5EF4-FFF2-40B4-BE49-F238E27FC236}">
                <a16:creationId xmlns:a16="http://schemas.microsoft.com/office/drawing/2014/main" id="{C43760A0-5F9A-40B3-9643-AAAE8F381570}"/>
              </a:ext>
            </a:extLst>
          </p:cNvPr>
          <p:cNvSpPr txBox="1"/>
          <p:nvPr/>
        </p:nvSpPr>
        <p:spPr bwMode="auto">
          <a:xfrm>
            <a:off x="7164288" y="4854057"/>
            <a:ext cx="1787669" cy="246221"/>
          </a:xfrm>
          <a:prstGeom prst="rect">
            <a:avLst/>
          </a:prstGeom>
          <a:noFill/>
        </p:spPr>
        <p:txBody>
          <a:bodyPr wrap="none" rtlCol="0">
            <a:spAutoFit/>
          </a:bodyPr>
          <a:lstStyle/>
          <a:p>
            <a:r>
              <a:rPr lang="de-DE" sz="1000" dirty="0">
                <a:solidFill>
                  <a:schemeClr val="tx1">
                    <a:lumMod val="50000"/>
                    <a:lumOff val="50000"/>
                  </a:schemeClr>
                </a:solidFill>
              </a:rPr>
              <a:t>Screenshot von Promptkatalog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mc:Choice>
    <mc:Fallback xmlns="" xmlns:m="http://schemas.openxmlformats.org/officeDocument/2006/math" xmlns:w="http://schemas.openxmlformats.org/wordprocessingml/2006/main">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b="0">
                <a:solidFill>
                  <a:schemeClr val="tx2"/>
                </a:solidFill>
                <a:latin typeface="+mj-lt"/>
              </a:rPr>
              <a:t>chat.ai – Chatbot-Interface der GWDG</a:t>
            </a:r>
            <a:endParaRPr lang="de-DE" sz="2800"/>
          </a:p>
        </p:txBody>
      </p:sp>
      <p:sp>
        <p:nvSpPr>
          <p:cNvPr id="3" name="Textplatzhalter 2"/>
          <p:cNvSpPr>
            <a:spLocks noGrp="1"/>
          </p:cNvSpPr>
          <p:nvPr>
            <p:ph type="body" idx="1"/>
          </p:nvPr>
        </p:nvSpPr>
        <p:spPr bwMode="auto">
          <a:xfrm>
            <a:off x="769272" y="4156085"/>
            <a:ext cx="2887931" cy="230832"/>
          </a:xfrm>
        </p:spPr>
        <p:txBody>
          <a:bodyPr/>
          <a:lstStyle/>
          <a:p>
            <a:pPr algn="just">
              <a:defRPr/>
            </a:pPr>
            <a:r>
              <a:rPr lang="de-DE" sz="1600" u="sng" dirty="0">
                <a:solidFill>
                  <a:srgbClr val="575756"/>
                </a:solidFill>
                <a:hlinkClick r:id="rId3" tooltip="https://chat-ai.academiccloud.de/"/>
              </a:rPr>
              <a:t>https://chat-ai.academiccloud.de</a:t>
            </a:r>
            <a:endParaRPr lang="de-DE" sz="1600" dirty="0">
              <a:solidFill>
                <a:srgbClr val="575756"/>
              </a:solidFill>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endParaRPr/>
          </a:p>
        </p:txBody>
      </p:sp>
      <p:sp>
        <p:nvSpPr>
          <p:cNvPr id="5" name="Datumsplatzhalter 4"/>
          <p:cNvSpPr>
            <a:spLocks noGrp="1"/>
          </p:cNvSpPr>
          <p:nvPr>
            <p:ph type="dt" sz="half" idx="2"/>
          </p:nvPr>
        </p:nvSpPr>
        <p:spPr bwMode="auto"/>
        <p:txBody>
          <a:bodyPr/>
          <a:lstStyle/>
          <a:p>
            <a:pPr>
              <a:defRPr/>
            </a:pPr>
            <a:fld id="{ACF5EF15-2C16-6A49-87B6-C5AFB945A04B}" type="datetime1">
              <a:rPr lang="de-DE"/>
              <a:t>09.04.2026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19</a:t>
            </a:fld>
            <a:endParaRPr lang="de-DE"/>
          </a:p>
        </p:txBody>
      </p:sp>
      <p:sp>
        <p:nvSpPr>
          <p:cNvPr id="7" name="Textplatzhalter 6"/>
          <p:cNvSpPr>
            <a:spLocks noGrp="1"/>
          </p:cNvSpPr>
          <p:nvPr>
            <p:ph type="body" sz="quarter" idx="12"/>
          </p:nvPr>
        </p:nvSpPr>
        <p:spPr bwMode="auto"/>
        <p:txBody>
          <a:bodyPr/>
          <a:lstStyle/>
          <a:p>
            <a:pPr>
              <a:defRPr/>
            </a:pPr>
            <a:endParaRPr lang="de-DE"/>
          </a:p>
        </p:txBody>
      </p:sp>
      <p:pic>
        <p:nvPicPr>
          <p:cNvPr id="10" name="Grafik 9"/>
          <p:cNvPicPr>
            <a:picLocks noChangeAspect="1"/>
          </p:cNvPicPr>
          <p:nvPr/>
        </p:nvPicPr>
        <p:blipFill>
          <a:blip r:embed="rId4"/>
          <a:stretch/>
        </p:blipFill>
        <p:spPr bwMode="auto">
          <a:xfrm>
            <a:off x="1475656" y="2283718"/>
            <a:ext cx="1475164" cy="1475164"/>
          </a:xfrm>
          <a:prstGeom prst="rect">
            <a:avLst/>
          </a:prstGeom>
        </p:spPr>
      </p:pic>
      <p:sp>
        <p:nvSpPr>
          <p:cNvPr id="14" name="Freeform 2">
            <a:extLst>
              <a:ext uri="{FF2B5EF4-FFF2-40B4-BE49-F238E27FC236}">
                <a16:creationId xmlns:a16="http://schemas.microsoft.com/office/drawing/2014/main" id="{8431D3D8-3907-40FC-A6F9-CC630CF5DC61}"/>
              </a:ext>
            </a:extLst>
          </p:cNvPr>
          <p:cNvSpPr>
            <a:spLocks noChangeAspect="1"/>
          </p:cNvSpPr>
          <p:nvPr/>
        </p:nvSpPr>
        <p:spPr>
          <a:xfrm>
            <a:off x="840223" y="1501565"/>
            <a:ext cx="2611172" cy="2752951"/>
          </a:xfrm>
          <a:custGeom>
            <a:avLst/>
            <a:gdLst/>
            <a:ahLst/>
            <a:cxnLst/>
            <a:rect l="l" t="t" r="r" b="b"/>
            <a:pathLst>
              <a:path w="4790296" h="5017325">
                <a:moveTo>
                  <a:pt x="0" y="0"/>
                </a:moveTo>
                <a:lnTo>
                  <a:pt x="4790297" y="0"/>
                </a:lnTo>
                <a:lnTo>
                  <a:pt x="4790297" y="5017325"/>
                </a:lnTo>
                <a:lnTo>
                  <a:pt x="0" y="5017325"/>
                </a:lnTo>
                <a:lnTo>
                  <a:pt x="0" y="0"/>
                </a:lnTo>
                <a:close/>
              </a:path>
            </a:pathLst>
          </a:custGeom>
          <a:blipFill>
            <a:blip r:embed="rId5"/>
            <a:stretch>
              <a:fillRect/>
            </a:stretch>
          </a:blipFill>
        </p:spPr>
      </p:sp>
      <p:pic>
        <p:nvPicPr>
          <p:cNvPr id="28" name="Grafik 27">
            <a:extLst>
              <a:ext uri="{FF2B5EF4-FFF2-40B4-BE49-F238E27FC236}">
                <a16:creationId xmlns:a16="http://schemas.microsoft.com/office/drawing/2014/main" id="{5BBFCC42-FDBD-4194-B313-F04165C069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4236" y="1851670"/>
            <a:ext cx="4186257" cy="2917057"/>
          </a:xfrm>
          <a:prstGeom prst="rect">
            <a:avLst/>
          </a:prstGeom>
        </p:spPr>
      </p:pic>
      <p:sp>
        <p:nvSpPr>
          <p:cNvPr id="29" name="Textfeld 28">
            <a:extLst>
              <a:ext uri="{FF2B5EF4-FFF2-40B4-BE49-F238E27FC236}">
                <a16:creationId xmlns:a16="http://schemas.microsoft.com/office/drawing/2014/main" id="{97ED7C2F-D7B2-466B-8469-81A589C44BCB}"/>
              </a:ext>
            </a:extLst>
          </p:cNvPr>
          <p:cNvSpPr txBox="1"/>
          <p:nvPr/>
        </p:nvSpPr>
        <p:spPr bwMode="auto">
          <a:xfrm>
            <a:off x="5652120" y="4576751"/>
            <a:ext cx="2916183" cy="246221"/>
          </a:xfrm>
          <a:prstGeom prst="rect">
            <a:avLst/>
          </a:prstGeom>
          <a:noFill/>
        </p:spPr>
        <p:txBody>
          <a:bodyPr wrap="none" rtlCol="0">
            <a:spAutoFit/>
          </a:bodyPr>
          <a:lstStyle/>
          <a:p>
            <a:r>
              <a:rPr lang="de-DE" sz="1000" dirty="0">
                <a:solidFill>
                  <a:schemeClr val="tx1">
                    <a:lumMod val="50000"/>
                    <a:lumOff val="50000"/>
                  </a:schemeClr>
                </a:solidFill>
              </a:rPr>
              <a:t>Grafik KI-generiert mit gemini und </a:t>
            </a:r>
            <a:r>
              <a:rPr lang="de-DE" sz="1000" dirty="0" err="1">
                <a:solidFill>
                  <a:schemeClr val="tx1">
                    <a:lumMod val="50000"/>
                    <a:lumOff val="50000"/>
                  </a:schemeClr>
                </a:solidFill>
              </a:rPr>
              <a:t>canva</a:t>
            </a:r>
            <a:r>
              <a:rPr lang="de-DE" sz="1000" dirty="0">
                <a:solidFill>
                  <a:schemeClr val="tx1">
                    <a:lumMod val="50000"/>
                    <a:lumOff val="50000"/>
                  </a:schemeClr>
                </a:solidFill>
              </a:rPr>
              <a:t>, gemeinfrei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a:extLst>
              <a:ext uri="{FF2B5EF4-FFF2-40B4-BE49-F238E27FC236}">
                <a16:creationId xmlns:a16="http://schemas.microsoft.com/office/drawing/2014/main" id="{38762B9A-5CAF-499F-A4DC-8B818BB1B3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97" t="2344" r="22101" b="13601"/>
          <a:stretch/>
        </p:blipFill>
        <p:spPr bwMode="auto">
          <a:xfrm rot="5400000">
            <a:off x="6059517" y="2547097"/>
            <a:ext cx="2016222" cy="1921512"/>
          </a:xfrm>
          <a:prstGeom prst="rect">
            <a:avLst/>
          </a:prstGeom>
        </p:spPr>
      </p:pic>
      <p:sp>
        <p:nvSpPr>
          <p:cNvPr id="2" name="Titel 1"/>
          <p:cNvSpPr>
            <a:spLocks noGrp="1"/>
          </p:cNvSpPr>
          <p:nvPr>
            <p:ph type="title"/>
          </p:nvPr>
        </p:nvSpPr>
        <p:spPr bwMode="auto"/>
        <p:txBody>
          <a:bodyPr/>
          <a:lstStyle/>
          <a:p>
            <a:pPr>
              <a:defRPr/>
            </a:pPr>
            <a:r>
              <a:rPr lang="de-DE"/>
              <a:t>Lernziel</a:t>
            </a:r>
            <a:endParaRPr/>
          </a:p>
        </p:txBody>
      </p:sp>
      <p:sp>
        <p:nvSpPr>
          <p:cNvPr id="3" name="Textplatzhalter 2"/>
          <p:cNvSpPr>
            <a:spLocks noGrp="1"/>
          </p:cNvSpPr>
          <p:nvPr>
            <p:ph type="body" idx="1"/>
          </p:nvPr>
        </p:nvSpPr>
        <p:spPr bwMode="auto"/>
        <p:txBody>
          <a:bodyPr/>
          <a:lstStyle/>
          <a:p>
            <a:pPr>
              <a:defRPr/>
            </a:pPr>
            <a:r>
              <a:rPr lang="de-DE"/>
              <a:t>Am Ende dieses Lernnuggets können Sie </a:t>
            </a:r>
            <a:endParaRPr/>
          </a:p>
          <a:p>
            <a:pPr marL="342900" indent="-342900">
              <a:buFont typeface="Arial"/>
              <a:buChar char="•"/>
              <a:defRPr/>
            </a:pPr>
            <a:r>
              <a:rPr lang="de-DE"/>
              <a:t>grundlegende Prompting-Methoden für eigene Ziele auswählen;</a:t>
            </a:r>
            <a:endParaRPr/>
          </a:p>
          <a:p>
            <a:pPr marL="342900" indent="-342900">
              <a:buFont typeface="Arial"/>
              <a:buChar char="•"/>
              <a:defRPr/>
            </a:pPr>
            <a:r>
              <a:rPr lang="de-DE"/>
              <a:t>Prompts für komplexe Aufgaben erarbeiten;</a:t>
            </a:r>
            <a:endParaRPr/>
          </a:p>
          <a:p>
            <a:pPr marL="342900" indent="-342900">
              <a:buFont typeface="Arial"/>
              <a:buChar char="•"/>
              <a:defRPr/>
            </a:pPr>
            <a:r>
              <a:rPr lang="de-DE"/>
              <a:t>zeitsparende Strategien nutzen. </a:t>
            </a:r>
            <a:endParaRPr/>
          </a:p>
        </p:txBody>
      </p:sp>
      <p:sp>
        <p:nvSpPr>
          <p:cNvPr id="7" name="Textplatzhalter 6"/>
          <p:cNvSpPr>
            <a:spLocks noGrp="1"/>
          </p:cNvSpPr>
          <p:nvPr>
            <p:ph type="body" sz="quarter" idx="12"/>
          </p:nvPr>
        </p:nvSpPr>
        <p:spPr bwMode="auto"/>
        <p:txBody>
          <a:bodyPr/>
          <a:lstStyle/>
          <a:p>
            <a:pPr>
              <a:defRPr/>
            </a:pPr>
            <a:endParaRPr lang="de-DE"/>
          </a:p>
        </p:txBody>
      </p:sp>
      <p:sp>
        <p:nvSpPr>
          <p:cNvPr id="6" name="Textfeld 5">
            <a:extLst>
              <a:ext uri="{FF2B5EF4-FFF2-40B4-BE49-F238E27FC236}">
                <a16:creationId xmlns:a16="http://schemas.microsoft.com/office/drawing/2014/main" id="{4DA4E820-F9DF-4448-9189-9A873740A06F}"/>
              </a:ext>
            </a:extLst>
          </p:cNvPr>
          <p:cNvSpPr txBox="1"/>
          <p:nvPr/>
        </p:nvSpPr>
        <p:spPr bwMode="auto">
          <a:xfrm>
            <a:off x="5796496" y="4587974"/>
            <a:ext cx="2355132" cy="246221"/>
          </a:xfrm>
          <a:prstGeom prst="rect">
            <a:avLst/>
          </a:prstGeom>
          <a:noFill/>
        </p:spPr>
        <p:txBody>
          <a:bodyPr wrap="none" rtlCol="0">
            <a:spAutoFit/>
          </a:bodyPr>
          <a:lstStyle/>
          <a:p>
            <a:r>
              <a:rPr lang="de-DE" sz="1000" dirty="0">
                <a:solidFill>
                  <a:schemeClr val="tx1">
                    <a:lumMod val="50000"/>
                    <a:lumOff val="50000"/>
                  </a:schemeClr>
                </a:solidFill>
              </a:rPr>
              <a:t>Grafik KI-generiert mit gemini, gemeinfrei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Grafik 5">
            <a:extLst>
              <a:ext uri="{FF2B5EF4-FFF2-40B4-BE49-F238E27FC236}">
                <a16:creationId xmlns:a16="http://schemas.microsoft.com/office/drawing/2014/main" id="{A9E105CA-AE68-46AB-8193-4465D5557AFD}"/>
              </a:ext>
            </a:extLst>
          </p:cNvPr>
          <p:cNvPicPr>
            <a:picLocks noChangeAspect="1"/>
          </p:cNvPicPr>
          <p:nvPr/>
        </p:nvPicPr>
        <p:blipFill rotWithShape="1">
          <a:blip r:embed="rId3"/>
          <a:srcRect l="6445" t="6199" r="6415" b="9976"/>
          <a:stretch/>
        </p:blipFill>
        <p:spPr>
          <a:xfrm>
            <a:off x="6227807" y="483518"/>
            <a:ext cx="2233001" cy="2229836"/>
          </a:xfrm>
          <a:prstGeom prst="rect">
            <a:avLst/>
          </a:prstGeom>
        </p:spPr>
      </p:pic>
      <p:sp>
        <p:nvSpPr>
          <p:cNvPr id="2" name="Titel 1"/>
          <p:cNvSpPr>
            <a:spLocks noGrp="1"/>
          </p:cNvSpPr>
          <p:nvPr>
            <p:ph type="title"/>
          </p:nvPr>
        </p:nvSpPr>
        <p:spPr bwMode="auto"/>
        <p:txBody>
          <a:bodyPr/>
          <a:lstStyle/>
          <a:p>
            <a:pPr>
              <a:defRPr/>
            </a:pPr>
            <a:r>
              <a:rPr lang="de-DE"/>
              <a:t>Welches Modell?</a:t>
            </a:r>
            <a:endParaRPr/>
          </a:p>
        </p:txBody>
      </p:sp>
      <p:sp>
        <p:nvSpPr>
          <p:cNvPr id="3" name="Textplatzhalter 2"/>
          <p:cNvSpPr>
            <a:spLocks noGrp="1"/>
          </p:cNvSpPr>
          <p:nvPr>
            <p:ph type="body" idx="1"/>
          </p:nvPr>
        </p:nvSpPr>
        <p:spPr bwMode="auto">
          <a:xfrm>
            <a:off x="660797" y="1564938"/>
            <a:ext cx="4139856" cy="712473"/>
          </a:xfrm>
        </p:spPr>
        <p:txBody>
          <a:bodyPr/>
          <a:lstStyle/>
          <a:p>
            <a:pPr>
              <a:defRPr/>
            </a:pPr>
            <a:r>
              <a:rPr lang="de-DE" sz="1800" dirty="0">
                <a:solidFill>
                  <a:srgbClr val="575756"/>
                </a:solidFill>
                <a:latin typeface="Calibri"/>
              </a:rPr>
              <a:t>Beschreibung der innerhalb von ChatAI angebotenen Modelle:</a:t>
            </a:r>
            <a:endParaRPr dirty="0"/>
          </a:p>
        </p:txBody>
      </p:sp>
      <p:sp>
        <p:nvSpPr>
          <p:cNvPr id="4" name="Datumsplatzhalter 3"/>
          <p:cNvSpPr>
            <a:spLocks noGrp="1"/>
          </p:cNvSpPr>
          <p:nvPr>
            <p:ph type="dt" sz="half" idx="2"/>
          </p:nvPr>
        </p:nvSpPr>
        <p:spPr bwMode="auto"/>
        <p:txBody>
          <a:bodyPr/>
          <a:lstStyle/>
          <a:p>
            <a:pPr>
              <a:defRPr/>
            </a:pPr>
            <a:fld id="{7CDC7A70-8614-4573-A04A-E9BAC3AFBB62}" type="datetime1">
              <a:rPr lang="de-DE"/>
              <a:t>09.04.2026</a:t>
            </a:fld>
            <a:endParaRPr lang="en-US"/>
          </a:p>
        </p:txBody>
      </p:sp>
      <p:pic>
        <p:nvPicPr>
          <p:cNvPr id="8" name="Grafik 7"/>
          <p:cNvPicPr>
            <a:picLocks noChangeAspect="1"/>
          </p:cNvPicPr>
          <p:nvPr/>
        </p:nvPicPr>
        <p:blipFill rotWithShape="1">
          <a:blip r:embed="rId4"/>
          <a:srcRect l="10193" t="8308" r="10171" b="8265"/>
          <a:stretch/>
        </p:blipFill>
        <p:spPr bwMode="auto">
          <a:xfrm>
            <a:off x="6588224" y="843558"/>
            <a:ext cx="1512168" cy="1584176"/>
          </a:xfrm>
          <a:prstGeom prst="rect">
            <a:avLst/>
          </a:prstGeom>
        </p:spPr>
      </p:pic>
      <p:pic>
        <p:nvPicPr>
          <p:cNvPr id="10" name="Grafik 9"/>
          <p:cNvPicPr>
            <a:picLocks noChangeAspect="1"/>
          </p:cNvPicPr>
          <p:nvPr/>
        </p:nvPicPr>
        <p:blipFill>
          <a:blip r:embed="rId5"/>
          <a:stretch/>
        </p:blipFill>
        <p:spPr bwMode="auto">
          <a:xfrm>
            <a:off x="137153" y="2713354"/>
            <a:ext cx="4849185" cy="2360825"/>
          </a:xfrm>
          <a:prstGeom prst="rect">
            <a:avLst/>
          </a:prstGeom>
          <a:ln>
            <a:solidFill>
              <a:schemeClr val="accent1"/>
            </a:solidFill>
          </a:ln>
        </p:spPr>
      </p:pic>
      <p:sp>
        <p:nvSpPr>
          <p:cNvPr id="14" name="Textfeld 13"/>
          <p:cNvSpPr txBox="1"/>
          <p:nvPr/>
        </p:nvSpPr>
        <p:spPr bwMode="auto">
          <a:xfrm>
            <a:off x="6483123" y="2692542"/>
            <a:ext cx="1800953" cy="261610"/>
          </a:xfrm>
          <a:prstGeom prst="rect">
            <a:avLst/>
          </a:prstGeom>
          <a:noFill/>
        </p:spPr>
        <p:txBody>
          <a:bodyPr wrap="square">
            <a:spAutoFit/>
          </a:bodyPr>
          <a:lstStyle/>
          <a:p>
            <a:pPr>
              <a:defRPr/>
            </a:pPr>
            <a:r>
              <a:rPr lang="de-DE" sz="1100" u="sng" dirty="0">
                <a:hlinkClick r:id="rId6" tooltip="https://s.gwdg.de/fK5Dnr"/>
              </a:rPr>
              <a:t>https://s.gwdg.de/fK5Dnr</a:t>
            </a:r>
            <a:r>
              <a:rPr lang="de-DE" sz="1100" dirty="0"/>
              <a:t> </a:t>
            </a:r>
            <a:endParaRPr lang="de-DE" dirty="0"/>
          </a:p>
        </p:txBody>
      </p:sp>
      <p:sp>
        <p:nvSpPr>
          <p:cNvPr id="16" name="Freeform 5">
            <a:extLst>
              <a:ext uri="{FF2B5EF4-FFF2-40B4-BE49-F238E27FC236}">
                <a16:creationId xmlns:a16="http://schemas.microsoft.com/office/drawing/2014/main" id="{3140404A-DCC5-4CD1-8483-233A34F00F86}"/>
              </a:ext>
            </a:extLst>
          </p:cNvPr>
          <p:cNvSpPr/>
          <p:nvPr/>
        </p:nvSpPr>
        <p:spPr>
          <a:xfrm rot="5400000">
            <a:off x="4279814" y="1173903"/>
            <a:ext cx="1009628" cy="3384375"/>
          </a:xfrm>
          <a:custGeom>
            <a:avLst/>
            <a:gdLst/>
            <a:ahLst/>
            <a:cxnLst/>
            <a:rect l="l" t="t" r="r" b="b"/>
            <a:pathLst>
              <a:path w="2020941" h="5537378">
                <a:moveTo>
                  <a:pt x="0" y="0"/>
                </a:moveTo>
                <a:lnTo>
                  <a:pt x="2020941" y="0"/>
                </a:lnTo>
                <a:lnTo>
                  <a:pt x="2020941" y="5537378"/>
                </a:lnTo>
                <a:lnTo>
                  <a:pt x="0" y="5537378"/>
                </a:lnTo>
                <a:lnTo>
                  <a:pt x="0" y="0"/>
                </a:lnTo>
                <a:close/>
              </a:path>
            </a:pathLst>
          </a:custGeom>
          <a:blipFill>
            <a:blip r:embed="rId7"/>
            <a:stretch>
              <a:fillRect/>
            </a:stretch>
          </a:blipFill>
        </p:spPr>
      </p:sp>
      <p:sp>
        <p:nvSpPr>
          <p:cNvPr id="17" name="Textfeld 16">
            <a:extLst>
              <a:ext uri="{FF2B5EF4-FFF2-40B4-BE49-F238E27FC236}">
                <a16:creationId xmlns:a16="http://schemas.microsoft.com/office/drawing/2014/main" id="{25FC7852-7800-4962-A4AC-C3F6F423530A}"/>
              </a:ext>
            </a:extLst>
          </p:cNvPr>
          <p:cNvSpPr txBox="1"/>
          <p:nvPr/>
        </p:nvSpPr>
        <p:spPr bwMode="auto">
          <a:xfrm>
            <a:off x="4932040" y="4915196"/>
            <a:ext cx="1460656" cy="246221"/>
          </a:xfrm>
          <a:prstGeom prst="rect">
            <a:avLst/>
          </a:prstGeom>
          <a:noFill/>
        </p:spPr>
        <p:txBody>
          <a:bodyPr wrap="none" rtlCol="0">
            <a:spAutoFit/>
          </a:bodyPr>
          <a:lstStyle/>
          <a:p>
            <a:r>
              <a:rPr lang="de-DE" sz="1000" dirty="0">
                <a:solidFill>
                  <a:schemeClr val="tx1">
                    <a:lumMod val="50000"/>
                    <a:lumOff val="50000"/>
                  </a:schemeClr>
                </a:solidFill>
              </a:rPr>
              <a:t>Screenshot von gwdg.de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55576" y="1059582"/>
            <a:ext cx="7439595" cy="369332"/>
          </a:xfrm>
        </p:spPr>
        <p:txBody>
          <a:bodyPr/>
          <a:lstStyle/>
          <a:p>
            <a:pPr>
              <a:defRPr/>
            </a:pPr>
            <a:r>
              <a:rPr lang="de-DE" sz="2800" b="0">
                <a:solidFill>
                  <a:schemeClr val="tx2"/>
                </a:solidFill>
                <a:latin typeface="+mj-lt"/>
              </a:rPr>
              <a:t>Erarbeiten Sie einen eigenen Prompt:</a:t>
            </a:r>
            <a:br>
              <a:rPr lang="de-DE" sz="2800" b="0">
                <a:solidFill>
                  <a:schemeClr val="tx2"/>
                </a:solidFill>
                <a:latin typeface="+mj-lt"/>
              </a:rPr>
            </a:br>
            <a:endParaRPr lang="de-DE" sz="2800" b="0">
              <a:solidFill>
                <a:schemeClr val="tx2"/>
              </a:solidFill>
              <a:latin typeface="+mj-lt"/>
            </a:endParaRPr>
          </a:p>
        </p:txBody>
      </p:sp>
      <p:sp>
        <p:nvSpPr>
          <p:cNvPr id="3" name="Textplatzhalter 2"/>
          <p:cNvSpPr>
            <a:spLocks noGrp="1"/>
          </p:cNvSpPr>
          <p:nvPr>
            <p:ph type="body" idx="1"/>
          </p:nvPr>
        </p:nvSpPr>
        <p:spPr bwMode="auto">
          <a:xfrm>
            <a:off x="742422" y="1635646"/>
            <a:ext cx="7934033" cy="307777"/>
          </a:xfrm>
        </p:spPr>
        <p:txBody>
          <a:bodyPr/>
          <a:lstStyle/>
          <a:p>
            <a:pPr algn="just">
              <a:defRPr/>
            </a:pPr>
            <a:r>
              <a:rPr lang="de-DE" sz="1800" dirty="0">
                <a:solidFill>
                  <a:srgbClr val="575756"/>
                </a:solidFill>
                <a:latin typeface="Calibri"/>
              </a:rPr>
              <a:t>Nutzen Sie ChatAI </a:t>
            </a:r>
            <a:r>
              <a:rPr lang="de-DE" sz="1800" u="sng" dirty="0">
                <a:solidFill>
                  <a:srgbClr val="575756"/>
                </a:solidFill>
                <a:latin typeface="Calibri"/>
                <a:hlinkClick r:id="rId3" tooltip="https://chat-ai.academiccloud.de/"/>
              </a:rPr>
              <a:t>https://chat-ai.academiccloud.de/</a:t>
            </a:r>
            <a:r>
              <a:rPr lang="de-DE" sz="1800" dirty="0">
                <a:solidFill>
                  <a:srgbClr val="575756"/>
                </a:solidFill>
                <a:latin typeface="Calibri"/>
              </a:rPr>
              <a:t>, um </a:t>
            </a:r>
            <a:r>
              <a:rPr lang="de-DE" sz="1800" i="1" dirty="0">
                <a:solidFill>
                  <a:srgbClr val="575756"/>
                </a:solidFill>
                <a:latin typeface="Calibri"/>
              </a:rPr>
              <a:t>[Platz für eine Aufgabe aus Ihrem Fach]</a:t>
            </a:r>
            <a:endParaRPr dirty="0"/>
          </a:p>
          <a:p>
            <a:pPr algn="just">
              <a:defRPr/>
            </a:pPr>
            <a:endParaRPr lang="de-DE" sz="1800" dirty="0">
              <a:solidFill>
                <a:srgbClr val="575756"/>
              </a:solidFill>
              <a:latin typeface="Calibri"/>
            </a:endParaRPr>
          </a:p>
          <a:p>
            <a:pPr algn="just">
              <a:defRPr/>
            </a:pPr>
            <a:r>
              <a:rPr lang="de-DE" sz="1800" dirty="0">
                <a:solidFill>
                  <a:srgbClr val="575756"/>
                </a:solidFill>
                <a:latin typeface="Calibri"/>
              </a:rPr>
              <a:t>Experimentieren Sie auch mit dem Systemprompt, um den Stil und Länge der </a:t>
            </a:r>
            <a:r>
              <a:rPr lang="de-DE" sz="1800" dirty="0" err="1">
                <a:solidFill>
                  <a:srgbClr val="575756"/>
                </a:solidFill>
                <a:latin typeface="Calibri"/>
              </a:rPr>
              <a:t>ChatBot</a:t>
            </a:r>
            <a:r>
              <a:rPr lang="de-DE" sz="1800" dirty="0">
                <a:solidFill>
                  <a:srgbClr val="575756"/>
                </a:solidFill>
                <a:latin typeface="Calibri"/>
              </a:rPr>
              <a:t> – Antwort vorzugeben.</a:t>
            </a:r>
            <a:endParaRPr dirty="0"/>
          </a:p>
          <a:p>
            <a:pPr algn="just">
              <a:defRPr/>
            </a:pPr>
            <a:endParaRPr lang="de-DE" sz="1800" dirty="0">
              <a:solidFill>
                <a:srgbClr val="575756"/>
              </a:solidFill>
              <a:latin typeface="Calibri"/>
            </a:endParaRPr>
          </a:p>
          <a:p>
            <a:pPr algn="just">
              <a:defRPr/>
            </a:pPr>
            <a:r>
              <a:rPr lang="de-DE" sz="1800" dirty="0">
                <a:solidFill>
                  <a:srgbClr val="575756"/>
                </a:solidFill>
                <a:latin typeface="Calibri"/>
              </a:rPr>
              <a:t>Probieren Sie Ihren Prompt bei min. zwei LLM-Modellen (z.B. GPT OSS, </a:t>
            </a:r>
            <a:r>
              <a:rPr lang="de-DE" sz="1800" dirty="0" err="1">
                <a:solidFill>
                  <a:srgbClr val="575756"/>
                </a:solidFill>
                <a:latin typeface="Calibri"/>
              </a:rPr>
              <a:t>DeepSeek</a:t>
            </a:r>
            <a:r>
              <a:rPr lang="de-DE" sz="1800" dirty="0">
                <a:solidFill>
                  <a:srgbClr val="575756"/>
                </a:solidFill>
                <a:latin typeface="Calibri"/>
              </a:rPr>
              <a:t>...) aus. Verfeinern Sie Ihren Prompt.</a:t>
            </a:r>
            <a:endParaRPr dirty="0"/>
          </a:p>
          <a:p>
            <a:pPr algn="just">
              <a:defRPr/>
            </a:pPr>
            <a:endParaRPr lang="de-DE" sz="1800" dirty="0">
              <a:solidFill>
                <a:srgbClr val="575756"/>
              </a:solidFill>
              <a:latin typeface="Calibri"/>
            </a:endParaRPr>
          </a:p>
          <a:p>
            <a:pPr algn="just">
              <a:defRPr/>
            </a:pPr>
            <a:r>
              <a:rPr lang="de-DE" sz="1800" dirty="0">
                <a:solidFill>
                  <a:srgbClr val="575756"/>
                </a:solidFill>
                <a:latin typeface="Calibri"/>
              </a:rPr>
              <a:t>Welche Unterschiede können Sie feststellen?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t>Abschlusstest</a:t>
            </a:r>
            <a:endParaRP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09.04.2026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22</a:t>
            </a:fld>
            <a:endParaRPr lang="de-DE"/>
          </a:p>
        </p:txBody>
      </p:sp>
      <p:sp>
        <p:nvSpPr>
          <p:cNvPr id="7" name="Textplatzhalter 6"/>
          <p:cNvSpPr>
            <a:spLocks noGrp="1"/>
          </p:cNvSpPr>
          <p:nvPr>
            <p:ph type="body" sz="quarter" idx="12"/>
          </p:nvPr>
        </p:nvSpPr>
        <p:spPr bwMode="auto"/>
        <p:txBody>
          <a:bodyPr/>
          <a:lstStyle/>
          <a:p>
            <a:pPr>
              <a:defRPr/>
            </a:pPr>
            <a:endParaRPr lang="de-DE"/>
          </a:p>
        </p:txBody>
      </p:sp>
      <p:pic>
        <p:nvPicPr>
          <p:cNvPr id="9" name="Grafik 8"/>
          <p:cNvPicPr>
            <a:picLocks noChangeAspect="1"/>
          </p:cNvPicPr>
          <p:nvPr/>
        </p:nvPicPr>
        <p:blipFill>
          <a:blip r:embed="rId3"/>
          <a:stretch/>
        </p:blipFill>
        <p:spPr bwMode="auto">
          <a:xfrm>
            <a:off x="6169954" y="1874016"/>
            <a:ext cx="1497327" cy="1497327"/>
          </a:xfrm>
          <a:prstGeom prst="rect">
            <a:avLst/>
          </a:prstGeom>
        </p:spPr>
      </p:pic>
      <p:sp>
        <p:nvSpPr>
          <p:cNvPr id="12" name="Textfeld 11"/>
          <p:cNvSpPr txBox="1"/>
          <p:nvPr/>
        </p:nvSpPr>
        <p:spPr bwMode="auto">
          <a:xfrm>
            <a:off x="5690498" y="3725039"/>
            <a:ext cx="2456237" cy="430887"/>
          </a:xfrm>
          <a:prstGeom prst="rect">
            <a:avLst/>
          </a:prstGeom>
          <a:noFill/>
        </p:spPr>
        <p:txBody>
          <a:bodyPr wrap="square">
            <a:spAutoFit/>
          </a:bodyPr>
          <a:lstStyle/>
          <a:p>
            <a:pPr>
              <a:defRPr/>
            </a:pPr>
            <a:r>
              <a:rPr lang="de-DE" sz="1050" u="sng">
                <a:hlinkClick r:id="rId4" tooltip="https://app.wooclap.com/OXPDBN/questionnaires/6984b8e07d026b978465d586"/>
              </a:rPr>
              <a:t>https://app.wooclap.com/OXPDBN/questionnaires/6984b8e07d026b978465d586</a:t>
            </a:r>
            <a:r>
              <a:rPr lang="de-DE" sz="1050"/>
              <a:t> </a:t>
            </a:r>
            <a:endParaRPr/>
          </a:p>
        </p:txBody>
      </p:sp>
      <p:sp>
        <p:nvSpPr>
          <p:cNvPr id="15" name="Freeform 2">
            <a:extLst>
              <a:ext uri="{FF2B5EF4-FFF2-40B4-BE49-F238E27FC236}">
                <a16:creationId xmlns:a16="http://schemas.microsoft.com/office/drawing/2014/main" id="{D5C2ED95-0A6D-412B-93FA-C212405462FE}"/>
              </a:ext>
            </a:extLst>
          </p:cNvPr>
          <p:cNvSpPr>
            <a:spLocks noChangeAspect="1"/>
          </p:cNvSpPr>
          <p:nvPr/>
        </p:nvSpPr>
        <p:spPr>
          <a:xfrm>
            <a:off x="5589922" y="1156048"/>
            <a:ext cx="2570743" cy="2692579"/>
          </a:xfrm>
          <a:custGeom>
            <a:avLst/>
            <a:gdLst/>
            <a:ahLst/>
            <a:cxnLst/>
            <a:rect l="l" t="t" r="r" b="b"/>
            <a:pathLst>
              <a:path w="4790296" h="5017325">
                <a:moveTo>
                  <a:pt x="0" y="0"/>
                </a:moveTo>
                <a:lnTo>
                  <a:pt x="4790297" y="0"/>
                </a:lnTo>
                <a:lnTo>
                  <a:pt x="4790297" y="5017325"/>
                </a:lnTo>
                <a:lnTo>
                  <a:pt x="0" y="5017325"/>
                </a:lnTo>
                <a:lnTo>
                  <a:pt x="0" y="0"/>
                </a:lnTo>
                <a:close/>
              </a:path>
            </a:pathLst>
          </a:custGeom>
          <a:blipFill>
            <a:blip r:embed="rId5"/>
            <a:stretch>
              <a:fillRect/>
            </a:stretch>
          </a:blipFill>
        </p:spPr>
      </p:sp>
      <p:sp>
        <p:nvSpPr>
          <p:cNvPr id="18" name="Freeform 5">
            <a:extLst>
              <a:ext uri="{FF2B5EF4-FFF2-40B4-BE49-F238E27FC236}">
                <a16:creationId xmlns:a16="http://schemas.microsoft.com/office/drawing/2014/main" id="{778D2FCB-D0B6-4D01-B943-6715E0558F21}"/>
              </a:ext>
            </a:extLst>
          </p:cNvPr>
          <p:cNvSpPr>
            <a:spLocks noChangeAspect="1"/>
          </p:cNvSpPr>
          <p:nvPr/>
        </p:nvSpPr>
        <p:spPr>
          <a:xfrm rot="6259796">
            <a:off x="2632157" y="197750"/>
            <a:ext cx="1642692" cy="4500976"/>
          </a:xfrm>
          <a:custGeom>
            <a:avLst/>
            <a:gdLst/>
            <a:ahLst/>
            <a:cxnLst/>
            <a:rect l="l" t="t" r="r" b="b"/>
            <a:pathLst>
              <a:path w="2020941" h="5537378">
                <a:moveTo>
                  <a:pt x="0" y="0"/>
                </a:moveTo>
                <a:lnTo>
                  <a:pt x="2020941" y="0"/>
                </a:lnTo>
                <a:lnTo>
                  <a:pt x="2020941" y="5537378"/>
                </a:lnTo>
                <a:lnTo>
                  <a:pt x="0" y="5537378"/>
                </a:lnTo>
                <a:lnTo>
                  <a:pt x="0" y="0"/>
                </a:lnTo>
                <a:close/>
              </a:path>
            </a:pathLst>
          </a:custGeom>
          <a:blipFill>
            <a:blip r:embed="rId6"/>
            <a:stretch>
              <a:fillRect/>
            </a:stretch>
          </a:blipFill>
        </p:spPr>
        <p:txBody>
          <a:bodyPr/>
          <a:lstStyle/>
          <a:p>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b="0">
                <a:solidFill>
                  <a:schemeClr val="tx2"/>
                </a:solidFill>
                <a:latin typeface="+mj-lt"/>
              </a:rPr>
              <a:t>Prompting</a:t>
            </a:r>
          </a:p>
        </p:txBody>
      </p:sp>
      <p:sp>
        <p:nvSpPr>
          <p:cNvPr id="6" name="Textplatzhalter 5"/>
          <p:cNvSpPr>
            <a:spLocks noGrp="1"/>
          </p:cNvSpPr>
          <p:nvPr>
            <p:ph type="body" sz="quarter" idx="12"/>
          </p:nvPr>
        </p:nvSpPr>
        <p:spPr bwMode="auto"/>
        <p:txBody>
          <a:bodyPr/>
          <a:lstStyle/>
          <a:p>
            <a:pPr>
              <a:defRPr/>
            </a:pPr>
            <a:endParaRPr lang="de-DE"/>
          </a:p>
        </p:txBody>
      </p:sp>
      <p:pic>
        <p:nvPicPr>
          <p:cNvPr id="9" name="Grafik 8"/>
          <p:cNvPicPr>
            <a:picLocks noChangeAspect="1"/>
          </p:cNvPicPr>
          <p:nvPr/>
        </p:nvPicPr>
        <p:blipFill>
          <a:blip r:embed="rId3"/>
          <a:stretch/>
        </p:blipFill>
        <p:spPr bwMode="auto">
          <a:xfrm>
            <a:off x="5076056" y="1430414"/>
            <a:ext cx="3909524" cy="3218935"/>
          </a:xfrm>
          <a:prstGeom prst="rect">
            <a:avLst/>
          </a:prstGeom>
        </p:spPr>
      </p:pic>
      <p:sp>
        <p:nvSpPr>
          <p:cNvPr id="10" name="Textfeld 9"/>
          <p:cNvSpPr txBox="1"/>
          <p:nvPr/>
        </p:nvSpPr>
        <p:spPr bwMode="auto">
          <a:xfrm>
            <a:off x="615347" y="1694718"/>
            <a:ext cx="4100669" cy="877163"/>
          </a:xfrm>
          <a:prstGeom prst="rect">
            <a:avLst/>
          </a:prstGeom>
          <a:noFill/>
        </p:spPr>
        <p:txBody>
          <a:bodyPr wrap="square">
            <a:spAutoFit/>
          </a:bodyPr>
          <a:lstStyle/>
          <a:p>
            <a:pPr algn="just" defTabSz="685800">
              <a:defRPr/>
            </a:pPr>
            <a:r>
              <a:rPr lang="de-DE" sz="1700" b="1" dirty="0">
                <a:solidFill>
                  <a:prstClr val="black"/>
                </a:solidFill>
                <a:latin typeface="Calibri"/>
                <a:cs typeface="Arial"/>
              </a:rPr>
              <a:t>Prompts</a:t>
            </a:r>
            <a:r>
              <a:rPr lang="de-DE" sz="1700" dirty="0">
                <a:solidFill>
                  <a:srgbClr val="575756"/>
                </a:solidFill>
                <a:latin typeface="Calibri"/>
                <a:cs typeface="Arial"/>
              </a:rPr>
              <a:t> sind Eingaben oder Fragen – in der natürlichen Sprache - auf die die KI antwortet. </a:t>
            </a:r>
            <a:endParaRPr dirty="0"/>
          </a:p>
        </p:txBody>
      </p:sp>
      <p:sp>
        <p:nvSpPr>
          <p:cNvPr id="11" name="Textfeld 10"/>
          <p:cNvSpPr txBox="1"/>
          <p:nvPr/>
        </p:nvSpPr>
        <p:spPr bwMode="auto">
          <a:xfrm>
            <a:off x="615347" y="3060698"/>
            <a:ext cx="4100669" cy="1138773"/>
          </a:xfrm>
          <a:prstGeom prst="rect">
            <a:avLst/>
          </a:prstGeom>
          <a:noFill/>
        </p:spPr>
        <p:txBody>
          <a:bodyPr wrap="square">
            <a:spAutoFit/>
          </a:bodyPr>
          <a:lstStyle/>
          <a:p>
            <a:pPr algn="just" defTabSz="685800">
              <a:defRPr/>
            </a:pPr>
            <a:r>
              <a:rPr lang="de-DE" sz="1700" b="1" dirty="0">
                <a:solidFill>
                  <a:prstClr val="black"/>
                </a:solidFill>
                <a:latin typeface="Calibri"/>
                <a:cs typeface="Arial"/>
              </a:rPr>
              <a:t>"Prompt Engineering" </a:t>
            </a:r>
            <a:r>
              <a:rPr lang="de-DE" sz="1700" dirty="0">
                <a:solidFill>
                  <a:srgbClr val="575756"/>
                </a:solidFill>
                <a:latin typeface="Calibri"/>
                <a:cs typeface="Arial"/>
              </a:rPr>
              <a:t>bezeichnet das Vorgehen, diese Prompts so zu schreiben, dass die Ergebnisse, die die KI liefert, möglichst gut sind.</a:t>
            </a:r>
            <a:endParaRPr dirty="0"/>
          </a:p>
        </p:txBody>
      </p:sp>
      <p:sp>
        <p:nvSpPr>
          <p:cNvPr id="7" name="Textfeld 6">
            <a:extLst>
              <a:ext uri="{FF2B5EF4-FFF2-40B4-BE49-F238E27FC236}">
                <a16:creationId xmlns:a16="http://schemas.microsoft.com/office/drawing/2014/main" id="{9D89D56B-22A9-4FDA-B11F-6E0B3F62F5EC}"/>
              </a:ext>
            </a:extLst>
          </p:cNvPr>
          <p:cNvSpPr txBox="1"/>
          <p:nvPr/>
        </p:nvSpPr>
        <p:spPr bwMode="auto">
          <a:xfrm>
            <a:off x="6516216" y="4610333"/>
            <a:ext cx="2553904" cy="246221"/>
          </a:xfrm>
          <a:prstGeom prst="rect">
            <a:avLst/>
          </a:prstGeom>
          <a:noFill/>
        </p:spPr>
        <p:txBody>
          <a:bodyPr wrap="none" rtlCol="0">
            <a:spAutoFit/>
          </a:bodyPr>
          <a:lstStyle/>
          <a:p>
            <a:r>
              <a:rPr lang="de-DE" sz="1000" dirty="0">
                <a:solidFill>
                  <a:schemeClr val="tx1">
                    <a:lumMod val="50000"/>
                    <a:lumOff val="50000"/>
                  </a:schemeClr>
                </a:solidFill>
              </a:rPr>
              <a:t>Screenshot von einem Chatverlauf mit </a:t>
            </a:r>
            <a:r>
              <a:rPr lang="de-DE" sz="1000" dirty="0">
                <a:solidFill>
                  <a:schemeClr val="tx1">
                    <a:lumMod val="50000"/>
                    <a:lumOff val="50000"/>
                  </a:schemeClr>
                </a:solidFill>
                <a:hlinkClick r:id="rId4"/>
              </a:rPr>
              <a:t>ChatAI</a:t>
            </a:r>
            <a:endParaRPr lang="de-DE" sz="1000" dirty="0">
              <a:solidFill>
                <a:schemeClr val="tx1">
                  <a:lumMod val="50000"/>
                  <a:lumOff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2" name="Grafik 21">
            <a:extLst>
              <a:ext uri="{FF2B5EF4-FFF2-40B4-BE49-F238E27FC236}">
                <a16:creationId xmlns:a16="http://schemas.microsoft.com/office/drawing/2014/main" id="{4D852736-9832-4129-A571-F6D352941F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79" t="12201" r="16433" b="12201"/>
          <a:stretch/>
        </p:blipFill>
        <p:spPr bwMode="auto">
          <a:xfrm>
            <a:off x="318599" y="2676041"/>
            <a:ext cx="2047988" cy="1784820"/>
          </a:xfrm>
          <a:prstGeom prst="rect">
            <a:avLst/>
          </a:prstGeom>
        </p:spPr>
      </p:pic>
      <p:pic>
        <p:nvPicPr>
          <p:cNvPr id="20" name="Grafik 19">
            <a:extLst>
              <a:ext uri="{FF2B5EF4-FFF2-40B4-BE49-F238E27FC236}">
                <a16:creationId xmlns:a16="http://schemas.microsoft.com/office/drawing/2014/main" id="{9CF80BD2-3184-4AF7-B3EE-22DE7E7A4D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79" t="12201" r="16433" b="12201"/>
          <a:stretch/>
        </p:blipFill>
        <p:spPr bwMode="auto">
          <a:xfrm>
            <a:off x="2410877" y="1579018"/>
            <a:ext cx="2047988" cy="1784820"/>
          </a:xfrm>
          <a:prstGeom prst="rect">
            <a:avLst/>
          </a:prstGeom>
        </p:spPr>
      </p:pic>
      <p:pic>
        <p:nvPicPr>
          <p:cNvPr id="18" name="Grafik 17">
            <a:extLst>
              <a:ext uri="{FF2B5EF4-FFF2-40B4-BE49-F238E27FC236}">
                <a16:creationId xmlns:a16="http://schemas.microsoft.com/office/drawing/2014/main" id="{DBFF34E2-E88B-4D31-8A20-0E937C1469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79" t="12201" r="16433" b="12201"/>
          <a:stretch/>
        </p:blipFill>
        <p:spPr bwMode="auto">
          <a:xfrm>
            <a:off x="4564317" y="2676041"/>
            <a:ext cx="2047988" cy="1784820"/>
          </a:xfrm>
          <a:prstGeom prst="rect">
            <a:avLst/>
          </a:prstGeom>
        </p:spPr>
      </p:pic>
      <p:pic>
        <p:nvPicPr>
          <p:cNvPr id="6" name="Grafik 5">
            <a:extLst>
              <a:ext uri="{FF2B5EF4-FFF2-40B4-BE49-F238E27FC236}">
                <a16:creationId xmlns:a16="http://schemas.microsoft.com/office/drawing/2014/main" id="{F0F1D292-BBF3-4D2A-8E08-06357D7094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79" t="12201" r="16433" b="12201"/>
          <a:stretch/>
        </p:blipFill>
        <p:spPr>
          <a:xfrm>
            <a:off x="6656595" y="1579018"/>
            <a:ext cx="2047988" cy="1784820"/>
          </a:xfrm>
          <a:prstGeom prst="rect">
            <a:avLst/>
          </a:prstGeom>
        </p:spPr>
      </p:pic>
      <p:sp>
        <p:nvSpPr>
          <p:cNvPr id="2" name="Titel 1"/>
          <p:cNvSpPr>
            <a:spLocks noGrp="1"/>
          </p:cNvSpPr>
          <p:nvPr>
            <p:ph type="title"/>
          </p:nvPr>
        </p:nvSpPr>
        <p:spPr bwMode="auto"/>
        <p:txBody>
          <a:bodyPr/>
          <a:lstStyle/>
          <a:p>
            <a:pPr>
              <a:defRPr/>
            </a:pPr>
            <a:r>
              <a:rPr lang="de-DE" sz="2800" b="0">
                <a:solidFill>
                  <a:schemeClr val="tx2"/>
                </a:solidFill>
                <a:latin typeface="+mj-lt"/>
              </a:rPr>
              <a:t>Instruction Prompting </a:t>
            </a:r>
            <a:endParaRPr/>
          </a:p>
        </p:txBody>
      </p:sp>
      <p:sp>
        <p:nvSpPr>
          <p:cNvPr id="17" name="TextBox 10"/>
          <p:cNvSpPr txBox="1"/>
          <p:nvPr/>
        </p:nvSpPr>
        <p:spPr bwMode="auto">
          <a:xfrm>
            <a:off x="439417" y="2931790"/>
            <a:ext cx="1880020" cy="990207"/>
          </a:xfrm>
          <a:prstGeom prst="rect">
            <a:avLst/>
          </a:prstGeom>
        </p:spPr>
        <p:txBody>
          <a:bodyPr wrap="square" lIns="0" tIns="0" rIns="0" bIns="0" rtlCol="0" anchor="t">
            <a:spAutoFit/>
          </a:bodyPr>
          <a:lstStyle/>
          <a:p>
            <a:pPr algn="ctr" defTabSz="685800">
              <a:lnSpc>
                <a:spcPts val="2660"/>
              </a:lnSpc>
              <a:spcBef>
                <a:spcPts val="0"/>
              </a:spcBef>
              <a:defRPr/>
            </a:pPr>
            <a:r>
              <a:rPr lang="de-DE" sz="1200" dirty="0">
                <a:solidFill>
                  <a:srgbClr val="000000"/>
                </a:solidFill>
                <a:latin typeface="Montserrat"/>
                <a:ea typeface="Montserrat"/>
                <a:cs typeface="Montserrat"/>
              </a:rPr>
              <a:t>Übersetze “Guten Morgen” </a:t>
            </a:r>
            <a:endParaRPr dirty="0"/>
          </a:p>
          <a:p>
            <a:pPr algn="ctr" defTabSz="685800">
              <a:lnSpc>
                <a:spcPts val="2660"/>
              </a:lnSpc>
              <a:spcBef>
                <a:spcPts val="0"/>
              </a:spcBef>
              <a:defRPr/>
            </a:pPr>
            <a:r>
              <a:rPr lang="de-DE" sz="1200" dirty="0">
                <a:solidFill>
                  <a:srgbClr val="000000"/>
                </a:solidFill>
                <a:latin typeface="Montserrat"/>
                <a:ea typeface="Montserrat"/>
                <a:cs typeface="Montserrat"/>
              </a:rPr>
              <a:t>ins Französische</a:t>
            </a:r>
            <a:endParaRPr dirty="0"/>
          </a:p>
        </p:txBody>
      </p:sp>
      <p:sp>
        <p:nvSpPr>
          <p:cNvPr id="19" name="TextBox 10"/>
          <p:cNvSpPr txBox="1"/>
          <p:nvPr/>
        </p:nvSpPr>
        <p:spPr bwMode="auto">
          <a:xfrm>
            <a:off x="2631767" y="2032082"/>
            <a:ext cx="1721646" cy="643959"/>
          </a:xfrm>
          <a:prstGeom prst="rect">
            <a:avLst/>
          </a:prstGeom>
        </p:spPr>
        <p:txBody>
          <a:bodyPr wrap="square" lIns="0" tIns="0" rIns="0" bIns="0" rtlCol="0" anchor="t">
            <a:spAutoFit/>
          </a:bodyPr>
          <a:lstStyle/>
          <a:p>
            <a:pPr algn="ctr" defTabSz="685800">
              <a:lnSpc>
                <a:spcPts val="2660"/>
              </a:lnSpc>
              <a:spcBef>
                <a:spcPts val="0"/>
              </a:spcBef>
              <a:defRPr/>
            </a:pPr>
            <a:r>
              <a:rPr lang="de-DE" sz="1200" dirty="0">
                <a:solidFill>
                  <a:srgbClr val="000000"/>
                </a:solidFill>
                <a:latin typeface="Montserrat"/>
                <a:ea typeface="Montserrat"/>
                <a:cs typeface="Montserrat"/>
              </a:rPr>
              <a:t>Formuliere diesen Satz um...</a:t>
            </a:r>
            <a:endParaRPr dirty="0"/>
          </a:p>
        </p:txBody>
      </p:sp>
      <p:sp>
        <p:nvSpPr>
          <p:cNvPr id="21" name="TextBox 10"/>
          <p:cNvSpPr txBox="1"/>
          <p:nvPr/>
        </p:nvSpPr>
        <p:spPr bwMode="auto">
          <a:xfrm>
            <a:off x="4764041" y="2952199"/>
            <a:ext cx="1721646" cy="990207"/>
          </a:xfrm>
          <a:prstGeom prst="rect">
            <a:avLst/>
          </a:prstGeom>
        </p:spPr>
        <p:txBody>
          <a:bodyPr wrap="square" lIns="0" tIns="0" rIns="0" bIns="0" rtlCol="0" anchor="t">
            <a:spAutoFit/>
          </a:bodyPr>
          <a:lstStyle/>
          <a:p>
            <a:pPr algn="ctr" defTabSz="685800">
              <a:lnSpc>
                <a:spcPts val="2660"/>
              </a:lnSpc>
              <a:spcBef>
                <a:spcPts val="0"/>
              </a:spcBef>
              <a:defRPr/>
            </a:pPr>
            <a:r>
              <a:rPr lang="de-DE" sz="1200" dirty="0">
                <a:solidFill>
                  <a:srgbClr val="000000"/>
                </a:solidFill>
                <a:latin typeface="Montserrat"/>
                <a:ea typeface="Montserrat"/>
                <a:cs typeface="Montserrat"/>
              </a:rPr>
              <a:t>Nenne drei Vorteile von erneuerbaren Energien</a:t>
            </a:r>
            <a:endParaRPr dirty="0"/>
          </a:p>
        </p:txBody>
      </p:sp>
      <p:sp>
        <p:nvSpPr>
          <p:cNvPr id="23" name="TextBox 10"/>
          <p:cNvSpPr txBox="1"/>
          <p:nvPr/>
        </p:nvSpPr>
        <p:spPr bwMode="auto">
          <a:xfrm>
            <a:off x="6762269" y="1869575"/>
            <a:ext cx="1898024" cy="990207"/>
          </a:xfrm>
          <a:prstGeom prst="rect">
            <a:avLst/>
          </a:prstGeom>
        </p:spPr>
        <p:txBody>
          <a:bodyPr wrap="square" lIns="0" tIns="0" rIns="0" bIns="0" rtlCol="0" anchor="t">
            <a:spAutoFit/>
          </a:bodyPr>
          <a:lstStyle/>
          <a:p>
            <a:pPr algn="ctr" defTabSz="685800">
              <a:lnSpc>
                <a:spcPts val="2660"/>
              </a:lnSpc>
              <a:spcBef>
                <a:spcPts val="0"/>
              </a:spcBef>
              <a:defRPr/>
            </a:pPr>
            <a:r>
              <a:rPr lang="de-DE" sz="1200" dirty="0">
                <a:solidFill>
                  <a:srgbClr val="000000"/>
                </a:solidFill>
                <a:latin typeface="Montserrat"/>
                <a:ea typeface="Montserrat"/>
                <a:cs typeface="Montserrat"/>
              </a:rPr>
              <a:t>Fasse den folgenden Text in 10 Sätzen zusammen</a:t>
            </a:r>
            <a:endParaRPr dirty="0"/>
          </a:p>
        </p:txBody>
      </p:sp>
      <p:sp>
        <p:nvSpPr>
          <p:cNvPr id="28" name="Textfeld 27">
            <a:extLst>
              <a:ext uri="{FF2B5EF4-FFF2-40B4-BE49-F238E27FC236}">
                <a16:creationId xmlns:a16="http://schemas.microsoft.com/office/drawing/2014/main" id="{64963726-56E6-4D1D-93C9-64D349E06D56}"/>
              </a:ext>
            </a:extLst>
          </p:cNvPr>
          <p:cNvSpPr txBox="1"/>
          <p:nvPr/>
        </p:nvSpPr>
        <p:spPr bwMode="auto">
          <a:xfrm>
            <a:off x="6054693" y="4551055"/>
            <a:ext cx="3089307" cy="246221"/>
          </a:xfrm>
          <a:prstGeom prst="rect">
            <a:avLst/>
          </a:prstGeom>
          <a:noFill/>
        </p:spPr>
        <p:txBody>
          <a:bodyPr wrap="none" rtlCol="0">
            <a:spAutoFit/>
          </a:bodyPr>
          <a:lstStyle/>
          <a:p>
            <a:r>
              <a:rPr lang="de-DE" sz="1000" dirty="0">
                <a:solidFill>
                  <a:schemeClr val="tx1">
                    <a:lumMod val="50000"/>
                    <a:lumOff val="50000"/>
                  </a:schemeClr>
                </a:solidFill>
              </a:rPr>
              <a:t>Sprechblasen-Grafik KI-generiert mit gemini, gemeinfrei</a:t>
            </a:r>
          </a:p>
        </p:txBody>
      </p:sp>
    </p:spTree>
    <p:extLst>
      <p:ext uri="{BB962C8B-B14F-4D97-AF65-F5344CB8AC3E}">
        <p14:creationId xmlns:p14="http://schemas.microsoft.com/office/powerpoint/2010/main" val="374888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 name="Grafik 19">
            <a:extLst>
              <a:ext uri="{FF2B5EF4-FFF2-40B4-BE49-F238E27FC236}">
                <a16:creationId xmlns:a16="http://schemas.microsoft.com/office/drawing/2014/main" id="{0CFBCAB6-B3A7-4E80-84A7-5ACF021173CD}"/>
              </a:ext>
            </a:extLst>
          </p:cNvPr>
          <p:cNvPicPr>
            <a:picLocks noChangeAspect="1"/>
          </p:cNvPicPr>
          <p:nvPr/>
        </p:nvPicPr>
        <p:blipFill rotWithShape="1">
          <a:blip r:embed="rId3">
            <a:extLst>
              <a:ext uri="{28A0092B-C50C-407E-A947-70E740481C1C}">
                <a14:useLocalDpi xmlns:a14="http://schemas.microsoft.com/office/drawing/2010/main" val="0"/>
              </a:ext>
            </a:extLst>
          </a:blip>
          <a:srcRect l="14590" t="12201" r="15663" b="12201"/>
          <a:stretch/>
        </p:blipFill>
        <p:spPr bwMode="auto">
          <a:xfrm>
            <a:off x="802248" y="1563638"/>
            <a:ext cx="3553728" cy="2952328"/>
          </a:xfrm>
          <a:prstGeom prst="rect">
            <a:avLst/>
          </a:prstGeom>
        </p:spPr>
      </p:pic>
      <p:pic>
        <p:nvPicPr>
          <p:cNvPr id="18" name="Grafik 17">
            <a:extLst>
              <a:ext uri="{FF2B5EF4-FFF2-40B4-BE49-F238E27FC236}">
                <a16:creationId xmlns:a16="http://schemas.microsoft.com/office/drawing/2014/main" id="{E75D85A9-A476-46F6-BCB6-49235F4E0370}"/>
              </a:ext>
            </a:extLst>
          </p:cNvPr>
          <p:cNvPicPr>
            <a:picLocks noChangeAspect="1"/>
          </p:cNvPicPr>
          <p:nvPr/>
        </p:nvPicPr>
        <p:blipFill rotWithShape="1">
          <a:blip r:embed="rId3">
            <a:extLst>
              <a:ext uri="{28A0092B-C50C-407E-A947-70E740481C1C}">
                <a14:useLocalDpi xmlns:a14="http://schemas.microsoft.com/office/drawing/2010/main" val="0"/>
              </a:ext>
            </a:extLst>
          </a:blip>
          <a:srcRect l="14590" t="12201" r="15663" b="12201"/>
          <a:stretch/>
        </p:blipFill>
        <p:spPr bwMode="auto">
          <a:xfrm>
            <a:off x="4834696" y="1562684"/>
            <a:ext cx="3553728" cy="2952328"/>
          </a:xfrm>
          <a:prstGeom prst="rect">
            <a:avLst/>
          </a:prstGeom>
        </p:spPr>
      </p:pic>
      <p:sp>
        <p:nvSpPr>
          <p:cNvPr id="2" name="Titel 1"/>
          <p:cNvSpPr>
            <a:spLocks noGrp="1"/>
          </p:cNvSpPr>
          <p:nvPr>
            <p:ph type="title"/>
          </p:nvPr>
        </p:nvSpPr>
        <p:spPr bwMode="auto"/>
        <p:txBody>
          <a:bodyPr/>
          <a:lstStyle/>
          <a:p>
            <a:pPr>
              <a:defRPr/>
            </a:pPr>
            <a:r>
              <a:rPr lang="de-DE" sz="2800" b="0">
                <a:solidFill>
                  <a:schemeClr val="tx2"/>
                </a:solidFill>
                <a:latin typeface="+mj-lt"/>
              </a:rPr>
              <a:t>Few-Shot-Prompting </a:t>
            </a:r>
            <a:endParaRPr/>
          </a:p>
        </p:txBody>
      </p:sp>
      <p:sp>
        <p:nvSpPr>
          <p:cNvPr id="15" name="Textfeld 14"/>
          <p:cNvSpPr txBox="1"/>
          <p:nvPr/>
        </p:nvSpPr>
        <p:spPr bwMode="auto">
          <a:xfrm>
            <a:off x="1405354" y="2138748"/>
            <a:ext cx="2502043" cy="1446102"/>
          </a:xfrm>
          <a:prstGeom prst="rect">
            <a:avLst/>
          </a:prstGeom>
          <a:noFill/>
        </p:spPr>
        <p:txBody>
          <a:bodyPr wrap="square">
            <a:spAutoFit/>
          </a:bodyPr>
          <a:lstStyle/>
          <a:p>
            <a:pPr algn="just" defTabSz="914378">
              <a:lnSpc>
                <a:spcPct val="150000"/>
              </a:lnSpc>
              <a:spcAft>
                <a:spcPts val="0"/>
              </a:spcAft>
              <a:defRPr/>
            </a:pPr>
            <a:r>
              <a:rPr lang="de-DE" sz="1200" dirty="0">
                <a:solidFill>
                  <a:srgbClr val="000000"/>
                </a:solidFill>
                <a:latin typeface="Montserrat"/>
                <a:cs typeface="Arial"/>
              </a:rPr>
              <a:t>Erkläre Begriffe wie in diesen Beispielen: KI ist wie ein Gehirn, Cloud ist wie ein unsichtbarer Speicher. Erkläre in dieser Art die Blockchain.</a:t>
            </a:r>
          </a:p>
        </p:txBody>
      </p:sp>
      <p:sp>
        <p:nvSpPr>
          <p:cNvPr id="7" name="Textfeld 6"/>
          <p:cNvSpPr txBox="1"/>
          <p:nvPr/>
        </p:nvSpPr>
        <p:spPr bwMode="auto">
          <a:xfrm>
            <a:off x="5533484" y="1946472"/>
            <a:ext cx="2736304" cy="2004010"/>
          </a:xfrm>
          <a:prstGeom prst="rect">
            <a:avLst/>
          </a:prstGeom>
          <a:noFill/>
        </p:spPr>
        <p:txBody>
          <a:bodyPr wrap="square">
            <a:spAutoFit/>
          </a:bodyPr>
          <a:lstStyle/>
          <a:p>
            <a:pPr defTabSz="914378">
              <a:lnSpc>
                <a:spcPct val="150000"/>
              </a:lnSpc>
              <a:spcAft>
                <a:spcPts val="0"/>
              </a:spcAft>
              <a:defRPr/>
            </a:pPr>
            <a:r>
              <a:rPr lang="de-DE" sz="1050" dirty="0">
                <a:solidFill>
                  <a:srgbClr val="000000"/>
                </a:solidFill>
                <a:latin typeface="Montserrat"/>
                <a:cs typeface="Arial"/>
              </a:rPr>
              <a:t>Kategorisiere jede Bewertung als POSITIV, NEUTRAL oder NEGATIV. </a:t>
            </a:r>
            <a:endParaRPr dirty="0"/>
          </a:p>
          <a:p>
            <a:pPr marL="228600" indent="-228600" defTabSz="914378">
              <a:lnSpc>
                <a:spcPct val="150000"/>
              </a:lnSpc>
              <a:spcAft>
                <a:spcPts val="0"/>
              </a:spcAft>
              <a:buAutoNum type="arabicPeriod"/>
              <a:defRPr/>
            </a:pPr>
            <a:r>
              <a:rPr lang="de-DE" sz="1050" dirty="0">
                <a:solidFill>
                  <a:srgbClr val="000000"/>
                </a:solidFill>
                <a:latin typeface="Montserrat"/>
                <a:cs typeface="Arial"/>
              </a:rPr>
              <a:t>"Dieses Buch war spannend und gut geschrieben." → POSITIV </a:t>
            </a:r>
            <a:endParaRPr dirty="0"/>
          </a:p>
          <a:p>
            <a:pPr marL="228600" indent="-228600" defTabSz="914378">
              <a:lnSpc>
                <a:spcPct val="150000"/>
              </a:lnSpc>
              <a:spcAft>
                <a:spcPts val="0"/>
              </a:spcAft>
              <a:buAutoNum type="arabicPeriod"/>
              <a:defRPr/>
            </a:pPr>
            <a:r>
              <a:rPr lang="de-DE" sz="1050" dirty="0">
                <a:solidFill>
                  <a:srgbClr val="000000"/>
                </a:solidFill>
                <a:latin typeface="Montserrat"/>
                <a:cs typeface="Arial"/>
              </a:rPr>
              <a:t>"Es ist in Ordnung, aber nichts Besonderes." → NEUTRAL </a:t>
            </a:r>
            <a:endParaRPr dirty="0"/>
          </a:p>
          <a:p>
            <a:pPr marL="228600" indent="-228600" defTabSz="914378">
              <a:lnSpc>
                <a:spcPct val="150000"/>
              </a:lnSpc>
              <a:spcAft>
                <a:spcPts val="0"/>
              </a:spcAft>
              <a:buAutoNum type="arabicPeriod"/>
              <a:defRPr/>
            </a:pPr>
            <a:r>
              <a:rPr lang="de-DE" sz="1050" dirty="0">
                <a:solidFill>
                  <a:srgbClr val="000000"/>
                </a:solidFill>
                <a:latin typeface="Montserrat"/>
                <a:cs typeface="Arial"/>
              </a:rPr>
              <a:t>"Das Gerät ist schon nach einer Woche kaputt gegangen."  </a:t>
            </a:r>
            <a:endParaRPr dirty="0"/>
          </a:p>
        </p:txBody>
      </p:sp>
      <p:sp>
        <p:nvSpPr>
          <p:cNvPr id="22" name="Textfeld 21">
            <a:extLst>
              <a:ext uri="{FF2B5EF4-FFF2-40B4-BE49-F238E27FC236}">
                <a16:creationId xmlns:a16="http://schemas.microsoft.com/office/drawing/2014/main" id="{ACA6EA99-F6FE-4746-9296-68ECD842214C}"/>
              </a:ext>
            </a:extLst>
          </p:cNvPr>
          <p:cNvSpPr txBox="1"/>
          <p:nvPr/>
        </p:nvSpPr>
        <p:spPr bwMode="auto">
          <a:xfrm>
            <a:off x="6054693" y="4551055"/>
            <a:ext cx="3089307" cy="246221"/>
          </a:xfrm>
          <a:prstGeom prst="rect">
            <a:avLst/>
          </a:prstGeom>
          <a:noFill/>
        </p:spPr>
        <p:txBody>
          <a:bodyPr wrap="none" rtlCol="0">
            <a:spAutoFit/>
          </a:bodyPr>
          <a:lstStyle/>
          <a:p>
            <a:r>
              <a:rPr lang="de-DE" sz="1000" dirty="0">
                <a:solidFill>
                  <a:schemeClr val="tx1">
                    <a:lumMod val="50000"/>
                    <a:lumOff val="50000"/>
                  </a:schemeClr>
                </a:solidFill>
              </a:rPr>
              <a:t>Sprechblasen-Grafik KI-generiert mit gemini, gemeinfrei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 name="Grafik 12">
            <a:extLst>
              <a:ext uri="{FF2B5EF4-FFF2-40B4-BE49-F238E27FC236}">
                <a16:creationId xmlns:a16="http://schemas.microsoft.com/office/drawing/2014/main" id="{CC196757-46B3-4A27-8957-199DF81CFC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90" t="12201" r="15663" b="12201"/>
          <a:stretch/>
        </p:blipFill>
        <p:spPr bwMode="auto">
          <a:xfrm>
            <a:off x="5112777" y="1635646"/>
            <a:ext cx="3205073" cy="2662676"/>
          </a:xfrm>
          <a:prstGeom prst="rect">
            <a:avLst/>
          </a:prstGeom>
        </p:spPr>
      </p:pic>
      <p:pic>
        <p:nvPicPr>
          <p:cNvPr id="7" name="Grafik 6">
            <a:extLst>
              <a:ext uri="{FF2B5EF4-FFF2-40B4-BE49-F238E27FC236}">
                <a16:creationId xmlns:a16="http://schemas.microsoft.com/office/drawing/2014/main" id="{A3ED7A26-BEDC-4AEE-A826-4974E33ADC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90" t="12201" r="15663" b="12201"/>
          <a:stretch/>
        </p:blipFill>
        <p:spPr bwMode="auto">
          <a:xfrm>
            <a:off x="827584" y="1635646"/>
            <a:ext cx="3205073" cy="2662676"/>
          </a:xfrm>
          <a:prstGeom prst="rect">
            <a:avLst/>
          </a:prstGeom>
        </p:spPr>
      </p:pic>
      <p:sp>
        <p:nvSpPr>
          <p:cNvPr id="2" name="Titel 1"/>
          <p:cNvSpPr>
            <a:spLocks noGrp="1"/>
          </p:cNvSpPr>
          <p:nvPr>
            <p:ph type="title"/>
          </p:nvPr>
        </p:nvSpPr>
        <p:spPr bwMode="auto"/>
        <p:txBody>
          <a:bodyPr/>
          <a:lstStyle/>
          <a:p>
            <a:pPr>
              <a:defRPr/>
            </a:pPr>
            <a:r>
              <a:rPr lang="de-DE" sz="2800" b="0">
                <a:solidFill>
                  <a:schemeClr val="tx2"/>
                </a:solidFill>
                <a:latin typeface="+mj-lt"/>
              </a:rPr>
              <a:t>Chain-of-Thought-Prompting</a:t>
            </a:r>
            <a:r>
              <a:rPr lang="de-DE" sz="2400"/>
              <a:t> </a:t>
            </a:r>
            <a:endParaRPr lang="de-DE"/>
          </a:p>
        </p:txBody>
      </p:sp>
      <p:sp>
        <p:nvSpPr>
          <p:cNvPr id="9" name="Textfeld 8"/>
          <p:cNvSpPr txBox="1"/>
          <p:nvPr/>
        </p:nvSpPr>
        <p:spPr bwMode="auto">
          <a:xfrm>
            <a:off x="1431332" y="2032933"/>
            <a:ext cx="2232248" cy="1584601"/>
          </a:xfrm>
          <a:prstGeom prst="rect">
            <a:avLst/>
          </a:prstGeom>
          <a:noFill/>
        </p:spPr>
        <p:txBody>
          <a:bodyPr wrap="square">
            <a:spAutoFit/>
          </a:bodyPr>
          <a:lstStyle/>
          <a:p>
            <a:pPr algn="just" defTabSz="685800">
              <a:lnSpc>
                <a:spcPct val="150000"/>
              </a:lnSpc>
              <a:defRPr/>
            </a:pPr>
            <a:r>
              <a:rPr lang="de-DE" sz="1200">
                <a:solidFill>
                  <a:srgbClr val="000000"/>
                </a:solidFill>
                <a:latin typeface="Montserrat"/>
                <a:cs typeface="Arial"/>
              </a:rPr>
              <a:t>Ein Zug fährt mit 60 km/h von Stadt A nach Stadt B, die 120 km entfernt sind. Berechne die Fahrzeit</a:t>
            </a:r>
            <a:r>
              <a:rPr lang="de-DE" sz="1800">
                <a:solidFill>
                  <a:srgbClr val="000000"/>
                </a:solidFill>
                <a:latin typeface="Calibri"/>
                <a:ea typeface="Calibri"/>
                <a:cs typeface="Calibri"/>
              </a:rPr>
              <a:t> </a:t>
            </a:r>
            <a:r>
              <a:rPr lang="de-DE" sz="1200">
                <a:solidFill>
                  <a:srgbClr val="000000"/>
                </a:solidFill>
                <a:latin typeface="Montserrat"/>
                <a:cs typeface="Arial"/>
              </a:rPr>
              <a:t>und Erkläre den Rechenweg.</a:t>
            </a:r>
            <a:endParaRPr/>
          </a:p>
        </p:txBody>
      </p:sp>
      <p:sp>
        <p:nvSpPr>
          <p:cNvPr id="11" name="Textfeld 10"/>
          <p:cNvSpPr txBox="1"/>
          <p:nvPr/>
        </p:nvSpPr>
        <p:spPr bwMode="auto">
          <a:xfrm>
            <a:off x="5683457" y="2058085"/>
            <a:ext cx="2309640" cy="1587166"/>
          </a:xfrm>
          <a:prstGeom prst="rect">
            <a:avLst/>
          </a:prstGeom>
          <a:noFill/>
        </p:spPr>
        <p:txBody>
          <a:bodyPr wrap="square">
            <a:spAutoFit/>
          </a:bodyPr>
          <a:lstStyle/>
          <a:p>
            <a:pPr algn="just" defTabSz="685800">
              <a:lnSpc>
                <a:spcPct val="150000"/>
              </a:lnSpc>
              <a:defRPr/>
            </a:pPr>
            <a:r>
              <a:rPr lang="de-DE" dirty="0">
                <a:solidFill>
                  <a:srgbClr val="000000"/>
                </a:solidFill>
                <a:latin typeface="Montserrat"/>
                <a:cs typeface="Arial"/>
              </a:rPr>
              <a:t>Hier ist ein Python-Fehler:  </a:t>
            </a:r>
            <a:endParaRPr dirty="0"/>
          </a:p>
          <a:p>
            <a:pPr algn="just" defTabSz="685800">
              <a:lnSpc>
                <a:spcPct val="150000"/>
              </a:lnSpc>
              <a:defRPr/>
            </a:pPr>
            <a:r>
              <a:rPr lang="de-DE" dirty="0" err="1">
                <a:solidFill>
                  <a:srgbClr val="000000"/>
                </a:solidFill>
                <a:latin typeface="Montserrat"/>
                <a:cs typeface="Arial"/>
              </a:rPr>
              <a:t>Traceback</a:t>
            </a:r>
            <a:r>
              <a:rPr lang="de-DE" dirty="0">
                <a:solidFill>
                  <a:srgbClr val="000000"/>
                </a:solidFill>
                <a:latin typeface="Montserrat"/>
                <a:cs typeface="Arial"/>
              </a:rPr>
              <a:t>: </a:t>
            </a:r>
            <a:r>
              <a:rPr lang="de-DE" dirty="0" err="1">
                <a:solidFill>
                  <a:srgbClr val="000000"/>
                </a:solidFill>
                <a:latin typeface="Montserrat"/>
                <a:cs typeface="Arial"/>
              </a:rPr>
              <a:t>NameError</a:t>
            </a:r>
            <a:r>
              <a:rPr lang="de-DE" dirty="0">
                <a:solidFill>
                  <a:srgbClr val="000000"/>
                </a:solidFill>
                <a:latin typeface="Montserrat"/>
                <a:cs typeface="Arial"/>
              </a:rPr>
              <a:t>: </a:t>
            </a:r>
            <a:r>
              <a:rPr lang="de-DE" dirty="0" err="1">
                <a:solidFill>
                  <a:srgbClr val="000000"/>
                </a:solidFill>
                <a:latin typeface="Montserrat"/>
                <a:cs typeface="Arial"/>
              </a:rPr>
              <a:t>name</a:t>
            </a:r>
            <a:r>
              <a:rPr lang="de-DE" dirty="0">
                <a:solidFill>
                  <a:srgbClr val="000000"/>
                </a:solidFill>
                <a:latin typeface="Montserrat"/>
                <a:cs typeface="Arial"/>
              </a:rPr>
              <a:t> '</a:t>
            </a:r>
            <a:r>
              <a:rPr lang="de-DE" dirty="0" err="1">
                <a:solidFill>
                  <a:srgbClr val="000000"/>
                </a:solidFill>
                <a:latin typeface="Montserrat"/>
                <a:cs typeface="Arial"/>
              </a:rPr>
              <a:t>data_list</a:t>
            </a:r>
            <a:r>
              <a:rPr lang="de-DE" dirty="0">
                <a:solidFill>
                  <a:srgbClr val="000000"/>
                </a:solidFill>
                <a:latin typeface="Montserrat"/>
                <a:cs typeface="Arial"/>
              </a:rPr>
              <a:t>' </a:t>
            </a:r>
            <a:r>
              <a:rPr lang="de-DE" dirty="0" err="1">
                <a:solidFill>
                  <a:srgbClr val="000000"/>
                </a:solidFill>
                <a:latin typeface="Montserrat"/>
                <a:cs typeface="Arial"/>
              </a:rPr>
              <a:t>is</a:t>
            </a:r>
            <a:r>
              <a:rPr lang="de-DE" dirty="0">
                <a:solidFill>
                  <a:srgbClr val="000000"/>
                </a:solidFill>
                <a:latin typeface="Montserrat"/>
                <a:cs typeface="Arial"/>
              </a:rPr>
              <a:t> not </a:t>
            </a:r>
            <a:r>
              <a:rPr lang="de-DE" dirty="0" err="1">
                <a:solidFill>
                  <a:srgbClr val="000000"/>
                </a:solidFill>
                <a:latin typeface="Montserrat"/>
                <a:cs typeface="Arial"/>
              </a:rPr>
              <a:t>defined</a:t>
            </a:r>
            <a:r>
              <a:rPr lang="de-DE" dirty="0">
                <a:solidFill>
                  <a:srgbClr val="000000"/>
                </a:solidFill>
                <a:latin typeface="Montserrat"/>
                <a:cs typeface="Arial"/>
              </a:rPr>
              <a:t>  </a:t>
            </a:r>
            <a:endParaRPr dirty="0"/>
          </a:p>
          <a:p>
            <a:pPr algn="just" defTabSz="685800">
              <a:lnSpc>
                <a:spcPct val="150000"/>
              </a:lnSpc>
              <a:defRPr/>
            </a:pPr>
            <a:r>
              <a:rPr lang="de-DE" dirty="0">
                <a:solidFill>
                  <a:srgbClr val="000000"/>
                </a:solidFill>
                <a:latin typeface="Montserrat"/>
                <a:cs typeface="Arial"/>
              </a:rPr>
              <a:t>Gehe schrittweise vor, um den Fehler zu identifizieren und zu beheben.</a:t>
            </a:r>
            <a:endParaRPr dirty="0"/>
          </a:p>
        </p:txBody>
      </p:sp>
      <p:sp>
        <p:nvSpPr>
          <p:cNvPr id="15" name="Textfeld 14">
            <a:extLst>
              <a:ext uri="{FF2B5EF4-FFF2-40B4-BE49-F238E27FC236}">
                <a16:creationId xmlns:a16="http://schemas.microsoft.com/office/drawing/2014/main" id="{0E6B22E7-E653-45B9-8605-68165B62E6ED}"/>
              </a:ext>
            </a:extLst>
          </p:cNvPr>
          <p:cNvSpPr txBox="1"/>
          <p:nvPr/>
        </p:nvSpPr>
        <p:spPr bwMode="auto">
          <a:xfrm>
            <a:off x="6054693" y="4551055"/>
            <a:ext cx="3089307" cy="246221"/>
          </a:xfrm>
          <a:prstGeom prst="rect">
            <a:avLst/>
          </a:prstGeom>
          <a:noFill/>
        </p:spPr>
        <p:txBody>
          <a:bodyPr wrap="none" rtlCol="0">
            <a:spAutoFit/>
          </a:bodyPr>
          <a:lstStyle/>
          <a:p>
            <a:r>
              <a:rPr lang="de-DE" sz="1000" dirty="0">
                <a:solidFill>
                  <a:schemeClr val="tx1">
                    <a:lumMod val="50000"/>
                    <a:lumOff val="50000"/>
                  </a:schemeClr>
                </a:solidFill>
              </a:rPr>
              <a:t>Sprechblasen-Grafik KI-generiert mit gemini, gemeinfrei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 name="Grafik 19">
            <a:extLst>
              <a:ext uri="{FF2B5EF4-FFF2-40B4-BE49-F238E27FC236}">
                <a16:creationId xmlns:a16="http://schemas.microsoft.com/office/drawing/2014/main" id="{85A9C758-80D0-41BD-9DB1-BACEFC74B1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90" t="12201" r="15663" b="12201"/>
          <a:stretch/>
        </p:blipFill>
        <p:spPr bwMode="auto">
          <a:xfrm>
            <a:off x="614058" y="1618843"/>
            <a:ext cx="2504018" cy="2080261"/>
          </a:xfrm>
          <a:prstGeom prst="rect">
            <a:avLst/>
          </a:prstGeom>
        </p:spPr>
      </p:pic>
      <p:pic>
        <p:nvPicPr>
          <p:cNvPr id="19" name="Grafik 18">
            <a:extLst>
              <a:ext uri="{FF2B5EF4-FFF2-40B4-BE49-F238E27FC236}">
                <a16:creationId xmlns:a16="http://schemas.microsoft.com/office/drawing/2014/main" id="{881BE287-462A-423E-A0B7-31C8C8FF7B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90" t="12201" r="15663" b="12201"/>
          <a:stretch/>
        </p:blipFill>
        <p:spPr bwMode="auto">
          <a:xfrm>
            <a:off x="3202200" y="2027231"/>
            <a:ext cx="2504018" cy="2080261"/>
          </a:xfrm>
          <a:prstGeom prst="rect">
            <a:avLst/>
          </a:prstGeom>
        </p:spPr>
      </p:pic>
      <p:pic>
        <p:nvPicPr>
          <p:cNvPr id="18" name="Grafik 17">
            <a:extLst>
              <a:ext uri="{FF2B5EF4-FFF2-40B4-BE49-F238E27FC236}">
                <a16:creationId xmlns:a16="http://schemas.microsoft.com/office/drawing/2014/main" id="{42755790-DBE6-4C78-9CD4-A5366A6C8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590" t="12201" r="15663" b="12201"/>
          <a:stretch/>
        </p:blipFill>
        <p:spPr bwMode="auto">
          <a:xfrm>
            <a:off x="5790342" y="1618844"/>
            <a:ext cx="2504018" cy="2080261"/>
          </a:xfrm>
          <a:prstGeom prst="rect">
            <a:avLst/>
          </a:prstGeom>
        </p:spPr>
      </p:pic>
      <p:sp>
        <p:nvSpPr>
          <p:cNvPr id="2" name="Titel 1"/>
          <p:cNvSpPr>
            <a:spLocks noGrp="1"/>
          </p:cNvSpPr>
          <p:nvPr>
            <p:ph type="title"/>
          </p:nvPr>
        </p:nvSpPr>
        <p:spPr bwMode="auto"/>
        <p:txBody>
          <a:bodyPr/>
          <a:lstStyle/>
          <a:p>
            <a:pPr>
              <a:defRPr/>
            </a:pPr>
            <a:r>
              <a:rPr lang="de-DE" sz="2800" b="0">
                <a:solidFill>
                  <a:schemeClr val="tx2"/>
                </a:solidFill>
                <a:latin typeface="+mj-lt"/>
              </a:rPr>
              <a:t>Rollenbasiertes Prompting </a:t>
            </a:r>
            <a:endParaRPr/>
          </a:p>
        </p:txBody>
      </p:sp>
      <p:sp>
        <p:nvSpPr>
          <p:cNvPr id="6" name="Textplatzhalter 5"/>
          <p:cNvSpPr>
            <a:spLocks noGrp="1"/>
          </p:cNvSpPr>
          <p:nvPr>
            <p:ph type="body" sz="quarter" idx="12"/>
          </p:nvPr>
        </p:nvSpPr>
        <p:spPr bwMode="auto"/>
        <p:txBody>
          <a:bodyPr/>
          <a:lstStyle/>
          <a:p>
            <a:pPr>
              <a:defRPr/>
            </a:pPr>
            <a:endParaRPr lang="de-DE"/>
          </a:p>
        </p:txBody>
      </p:sp>
      <p:sp>
        <p:nvSpPr>
          <p:cNvPr id="15" name="TextBox 10"/>
          <p:cNvSpPr txBox="1"/>
          <p:nvPr/>
        </p:nvSpPr>
        <p:spPr bwMode="auto">
          <a:xfrm>
            <a:off x="976662" y="2027231"/>
            <a:ext cx="1911300" cy="1076770"/>
          </a:xfrm>
          <a:prstGeom prst="rect">
            <a:avLst/>
          </a:prstGeom>
        </p:spPr>
        <p:txBody>
          <a:bodyPr wrap="square" lIns="0" tIns="0" rIns="0" bIns="0" rtlCol="0" anchor="t">
            <a:spAutoFit/>
          </a:bodyPr>
          <a:lstStyle/>
          <a:p>
            <a:pPr algn="ctr" defTabSz="685800">
              <a:lnSpc>
                <a:spcPct val="150000"/>
              </a:lnSpc>
              <a:defRPr/>
            </a:pPr>
            <a:r>
              <a:rPr lang="de-DE" sz="1200">
                <a:solidFill>
                  <a:srgbClr val="000000"/>
                </a:solidFill>
                <a:latin typeface="Montserrat"/>
                <a:cs typeface="Arial"/>
              </a:rPr>
              <a:t>Du bist eine hilfsbereite Dozentin im Fach Wirtschaftsinformatik. Hilf mir bei… </a:t>
            </a:r>
            <a:endParaRPr/>
          </a:p>
        </p:txBody>
      </p:sp>
      <p:sp>
        <p:nvSpPr>
          <p:cNvPr id="16" name="TextBox 10"/>
          <p:cNvSpPr txBox="1"/>
          <p:nvPr/>
        </p:nvSpPr>
        <p:spPr bwMode="auto">
          <a:xfrm>
            <a:off x="3546323" y="2400348"/>
            <a:ext cx="1911300" cy="1076770"/>
          </a:xfrm>
          <a:prstGeom prst="rect">
            <a:avLst/>
          </a:prstGeom>
        </p:spPr>
        <p:txBody>
          <a:bodyPr wrap="square" lIns="0" tIns="0" rIns="0" bIns="0" rtlCol="0" anchor="t">
            <a:spAutoFit/>
          </a:bodyPr>
          <a:lstStyle/>
          <a:p>
            <a:pPr algn="ctr" defTabSz="685800">
              <a:lnSpc>
                <a:spcPct val="150000"/>
              </a:lnSpc>
              <a:defRPr/>
            </a:pPr>
            <a:r>
              <a:rPr lang="de-DE" sz="1200">
                <a:solidFill>
                  <a:srgbClr val="000000"/>
                </a:solidFill>
                <a:latin typeface="Montserrat"/>
                <a:cs typeface="Arial"/>
              </a:rPr>
              <a:t>Verhalte dich wie ein strenger Kritiker. Hinterfrage kritisch meine Argumente.</a:t>
            </a:r>
            <a:endParaRPr/>
          </a:p>
        </p:txBody>
      </p:sp>
      <p:sp>
        <p:nvSpPr>
          <p:cNvPr id="17" name="TextBox 10"/>
          <p:cNvSpPr txBox="1"/>
          <p:nvPr/>
        </p:nvSpPr>
        <p:spPr bwMode="auto">
          <a:xfrm>
            <a:off x="6228184" y="1965915"/>
            <a:ext cx="1800200" cy="1217834"/>
          </a:xfrm>
          <a:prstGeom prst="rect">
            <a:avLst/>
          </a:prstGeom>
        </p:spPr>
        <p:txBody>
          <a:bodyPr wrap="square" lIns="0" tIns="0" rIns="0" bIns="0" rtlCol="0" anchor="t">
            <a:spAutoFit/>
          </a:bodyPr>
          <a:lstStyle/>
          <a:p>
            <a:pPr algn="just" defTabSz="685800">
              <a:lnSpc>
                <a:spcPts val="1600"/>
              </a:lnSpc>
              <a:defRPr/>
            </a:pPr>
            <a:r>
              <a:rPr lang="de-DE" sz="1200" dirty="0">
                <a:solidFill>
                  <a:srgbClr val="000000"/>
                </a:solidFill>
                <a:latin typeface="Montserrat"/>
                <a:cs typeface="Arial"/>
              </a:rPr>
              <a:t>Verhalte dich wie eine Bachelor-Studentin der Psychologie im ersten Semester. Biete vier Antworten auf die oben genannte Frage.</a:t>
            </a:r>
            <a:endParaRPr dirty="0"/>
          </a:p>
        </p:txBody>
      </p:sp>
      <p:sp>
        <p:nvSpPr>
          <p:cNvPr id="22" name="Textfeld 21">
            <a:extLst>
              <a:ext uri="{FF2B5EF4-FFF2-40B4-BE49-F238E27FC236}">
                <a16:creationId xmlns:a16="http://schemas.microsoft.com/office/drawing/2014/main" id="{CF7A2F61-6EF1-402F-9E22-84D94356CCCE}"/>
              </a:ext>
            </a:extLst>
          </p:cNvPr>
          <p:cNvSpPr txBox="1"/>
          <p:nvPr/>
        </p:nvSpPr>
        <p:spPr bwMode="auto">
          <a:xfrm>
            <a:off x="6054693" y="4551055"/>
            <a:ext cx="3089307" cy="246221"/>
          </a:xfrm>
          <a:prstGeom prst="rect">
            <a:avLst/>
          </a:prstGeom>
          <a:noFill/>
        </p:spPr>
        <p:txBody>
          <a:bodyPr wrap="none" rtlCol="0">
            <a:spAutoFit/>
          </a:bodyPr>
          <a:lstStyle/>
          <a:p>
            <a:r>
              <a:rPr lang="de-DE" sz="1000" dirty="0">
                <a:solidFill>
                  <a:schemeClr val="tx1">
                    <a:lumMod val="50000"/>
                    <a:lumOff val="50000"/>
                  </a:schemeClr>
                </a:solidFill>
              </a:rPr>
              <a:t>Sprechblasen-Grafik KI-generiert mit gemini, gemeinfrei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Grafik 11">
            <a:extLst>
              <a:ext uri="{FF2B5EF4-FFF2-40B4-BE49-F238E27FC236}">
                <a16:creationId xmlns:a16="http://schemas.microsoft.com/office/drawing/2014/main" id="{AB837B62-9042-4FEC-9742-5CBEB6775627}"/>
              </a:ext>
            </a:extLst>
          </p:cNvPr>
          <p:cNvPicPr>
            <a:picLocks noChangeAspect="1"/>
          </p:cNvPicPr>
          <p:nvPr/>
        </p:nvPicPr>
        <p:blipFill rotWithShape="1">
          <a:blip r:embed="rId3"/>
          <a:srcRect l="6445" t="6199" r="6415" b="9976"/>
          <a:stretch/>
        </p:blipFill>
        <p:spPr bwMode="auto">
          <a:xfrm>
            <a:off x="6024482" y="2410049"/>
            <a:ext cx="2041339" cy="2038445"/>
          </a:xfrm>
          <a:prstGeom prst="rect">
            <a:avLst/>
          </a:prstGeom>
        </p:spPr>
      </p:pic>
      <p:sp>
        <p:nvSpPr>
          <p:cNvPr id="2" name="Titel 1"/>
          <p:cNvSpPr>
            <a:spLocks noGrp="1"/>
          </p:cNvSpPr>
          <p:nvPr>
            <p:ph type="title"/>
          </p:nvPr>
        </p:nvSpPr>
        <p:spPr bwMode="auto"/>
        <p:txBody>
          <a:bodyPr/>
          <a:lstStyle/>
          <a:p>
            <a:pPr>
              <a:defRPr/>
            </a:pPr>
            <a:r>
              <a:rPr lang="de-DE" sz="3200"/>
              <a:t>Probieren geht über Studieren</a:t>
            </a:r>
            <a:endParaRPr/>
          </a:p>
        </p:txBody>
      </p:sp>
      <p:sp>
        <p:nvSpPr>
          <p:cNvPr id="3" name="Textplatzhalter 2"/>
          <p:cNvSpPr>
            <a:spLocks noGrp="1"/>
          </p:cNvSpPr>
          <p:nvPr>
            <p:ph type="body" idx="1"/>
          </p:nvPr>
        </p:nvSpPr>
        <p:spPr bwMode="auto">
          <a:xfrm>
            <a:off x="660800" y="1714972"/>
            <a:ext cx="7623279" cy="230832"/>
          </a:xfrm>
        </p:spPr>
        <p:txBody>
          <a:bodyPr/>
          <a:lstStyle/>
          <a:p>
            <a:pPr algn="just">
              <a:defRPr/>
            </a:pPr>
            <a:r>
              <a:rPr lang="de-DE" sz="1600" dirty="0">
                <a:latin typeface="+mn-lt"/>
              </a:rPr>
              <a:t>Versuchen Sie nun selbst zu prompten und schauen Sie, welche Ergebnisse Sie mit welchen Prompts erzielen können. Sie können die auf den vorherigen Seiten vorgestellten Prompts übernehmen oder Ihre eigene einfache Befehle ausarbeiten. </a:t>
            </a:r>
            <a:endParaRPr dirty="0"/>
          </a:p>
          <a:p>
            <a:pPr algn="just">
              <a:defRPr/>
            </a:pPr>
            <a:r>
              <a:rPr lang="de-DE" sz="1600" dirty="0">
                <a:latin typeface="+mn-lt"/>
              </a:rPr>
              <a:t>Nutzen Sie dafür den uniinternen GWDG-Dienst ChatAI</a:t>
            </a:r>
          </a:p>
        </p:txBody>
      </p:sp>
      <p:sp>
        <p:nvSpPr>
          <p:cNvPr id="4" name="Fußzeilenplatzhalter 3"/>
          <p:cNvSpPr>
            <a:spLocks noGrp="1"/>
          </p:cNvSpPr>
          <p:nvPr>
            <p:ph type="ftr" sz="quarter" idx="3"/>
          </p:nvPr>
        </p:nvSpPr>
        <p:spPr bwMode="auto"/>
        <p:txBody>
          <a:bodyPr/>
          <a:lstStyle/>
          <a:p>
            <a:pPr>
              <a:defRPr/>
            </a:pPr>
            <a:r>
              <a:rPr lang="de-DE"/>
              <a:t>Georg-August-Universität Göttingen</a:t>
            </a:r>
          </a:p>
        </p:txBody>
      </p:sp>
      <p:sp>
        <p:nvSpPr>
          <p:cNvPr id="5" name="Datumsplatzhalter 4"/>
          <p:cNvSpPr>
            <a:spLocks noGrp="1"/>
          </p:cNvSpPr>
          <p:nvPr>
            <p:ph type="dt" sz="half" idx="2"/>
          </p:nvPr>
        </p:nvSpPr>
        <p:spPr bwMode="auto"/>
        <p:txBody>
          <a:bodyPr/>
          <a:lstStyle/>
          <a:p>
            <a:pPr>
              <a:defRPr/>
            </a:pPr>
            <a:fld id="{ACF5EF15-2C16-6A49-87B6-C5AFB945A04B}" type="datetime1">
              <a:rPr lang="de-DE"/>
              <a:t>09.04.2026</a:t>
            </a:fld>
            <a:endParaRPr lang="en-US"/>
          </a:p>
        </p:txBody>
      </p:sp>
      <p:sp>
        <p:nvSpPr>
          <p:cNvPr id="6" name="Foliennummernplatzhalter 5"/>
          <p:cNvSpPr>
            <a:spLocks noGrp="1"/>
          </p:cNvSpPr>
          <p:nvPr>
            <p:ph type="sldNum" sz="quarter" idx="4"/>
          </p:nvPr>
        </p:nvSpPr>
        <p:spPr bwMode="auto"/>
        <p:txBody>
          <a:bodyPr/>
          <a:lstStyle/>
          <a:p>
            <a:pPr>
              <a:defRPr/>
            </a:pPr>
            <a:fld id="{B6F15528-21DE-4FAA-801E-634DDDAF4B2B}" type="slidenum">
              <a:rPr lang="de-DE"/>
              <a:t>8</a:t>
            </a:fld>
            <a:endParaRPr lang="de-DE"/>
          </a:p>
        </p:txBody>
      </p:sp>
      <p:sp>
        <p:nvSpPr>
          <p:cNvPr id="7" name="Textplatzhalter 6"/>
          <p:cNvSpPr>
            <a:spLocks noGrp="1"/>
          </p:cNvSpPr>
          <p:nvPr>
            <p:ph type="body" sz="quarter" idx="12"/>
          </p:nvPr>
        </p:nvSpPr>
        <p:spPr bwMode="auto"/>
        <p:txBody>
          <a:bodyPr/>
          <a:lstStyle/>
          <a:p>
            <a:pPr>
              <a:defRPr/>
            </a:pPr>
            <a:endParaRPr lang="de-DE"/>
          </a:p>
        </p:txBody>
      </p:sp>
      <p:pic>
        <p:nvPicPr>
          <p:cNvPr id="9" name="Grafik 8"/>
          <p:cNvPicPr>
            <a:picLocks noChangeAspect="1"/>
          </p:cNvPicPr>
          <p:nvPr/>
        </p:nvPicPr>
        <p:blipFill>
          <a:blip r:embed="rId4"/>
          <a:stretch/>
        </p:blipFill>
        <p:spPr bwMode="auto">
          <a:xfrm>
            <a:off x="6374228" y="2733485"/>
            <a:ext cx="1341849" cy="1341849"/>
          </a:xfrm>
          <a:prstGeom prst="rect">
            <a:avLst/>
          </a:prstGeom>
        </p:spPr>
      </p:pic>
      <p:sp>
        <p:nvSpPr>
          <p:cNvPr id="13" name="Textfeld 12"/>
          <p:cNvSpPr txBox="1"/>
          <p:nvPr/>
        </p:nvSpPr>
        <p:spPr bwMode="auto">
          <a:xfrm>
            <a:off x="5965034" y="4331456"/>
            <a:ext cx="2160240" cy="320024"/>
          </a:xfrm>
          <a:prstGeom prst="rect">
            <a:avLst/>
          </a:prstGeom>
          <a:noFill/>
        </p:spPr>
        <p:txBody>
          <a:bodyPr wrap="square">
            <a:spAutoFit/>
          </a:bodyPr>
          <a:lstStyle/>
          <a:p>
            <a:pPr>
              <a:lnSpc>
                <a:spcPct val="150000"/>
              </a:lnSpc>
              <a:defRPr/>
            </a:pPr>
            <a:r>
              <a:rPr lang="de-DE" sz="1100" u="sng">
                <a:latin typeface="+mn-lt"/>
                <a:hlinkClick r:id="rId5" tooltip="https://chat-ai.academiccloud.de/"/>
              </a:rPr>
              <a:t>https://chat-ai.academiccloud.de/</a:t>
            </a:r>
            <a:r>
              <a:rPr lang="de-DE" sz="1100">
                <a:latin typeface="+mn-lt"/>
              </a:rPr>
              <a:t> </a:t>
            </a:r>
            <a:endParaRPr lang="de-DE" sz="1100"/>
          </a:p>
        </p:txBody>
      </p:sp>
      <p:sp>
        <p:nvSpPr>
          <p:cNvPr id="15" name="Freeform 5">
            <a:extLst>
              <a:ext uri="{FF2B5EF4-FFF2-40B4-BE49-F238E27FC236}">
                <a16:creationId xmlns:a16="http://schemas.microsoft.com/office/drawing/2014/main" id="{EA69FA2B-1E69-47BB-9567-611148901FD6}"/>
              </a:ext>
            </a:extLst>
          </p:cNvPr>
          <p:cNvSpPr>
            <a:spLocks noChangeAspect="1"/>
          </p:cNvSpPr>
          <p:nvPr/>
        </p:nvSpPr>
        <p:spPr>
          <a:xfrm rot="5989245">
            <a:off x="2927027" y="1217932"/>
            <a:ext cx="1690944" cy="4633188"/>
          </a:xfrm>
          <a:custGeom>
            <a:avLst/>
            <a:gdLst/>
            <a:ahLst/>
            <a:cxnLst/>
            <a:rect l="l" t="t" r="r" b="b"/>
            <a:pathLst>
              <a:path w="2020941" h="5537378">
                <a:moveTo>
                  <a:pt x="0" y="0"/>
                </a:moveTo>
                <a:lnTo>
                  <a:pt x="2020941" y="0"/>
                </a:lnTo>
                <a:lnTo>
                  <a:pt x="2020941" y="5537378"/>
                </a:lnTo>
                <a:lnTo>
                  <a:pt x="0" y="5537378"/>
                </a:lnTo>
                <a:lnTo>
                  <a:pt x="0" y="0"/>
                </a:lnTo>
                <a:close/>
              </a:path>
            </a:pathLst>
          </a:custGeom>
          <a:blipFill>
            <a:blip r:embed="rId6"/>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Grafik 6"/>
          <p:cNvPicPr>
            <a:picLocks noChangeAspect="1"/>
          </p:cNvPicPr>
          <p:nvPr/>
        </p:nvPicPr>
        <p:blipFill>
          <a:blip r:embed="rId3"/>
          <a:stretch/>
        </p:blipFill>
        <p:spPr bwMode="auto">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Farben Uni Göttingen">
      <a:dk1>
        <a:sysClr val="windowText" lastClr="000000"/>
      </a:dk1>
      <a:lt1>
        <a:sysClr val="window" lastClr="FFFFFF"/>
      </a:lt1>
      <a:dk2>
        <a:srgbClr val="005F9B"/>
      </a:dk2>
      <a:lt2>
        <a:srgbClr val="50A5D2"/>
      </a:lt2>
      <a:accent1>
        <a:srgbClr val="153268"/>
      </a:accent1>
      <a:accent2>
        <a:srgbClr val="3B3B3A"/>
      </a:accent2>
      <a:accent3>
        <a:srgbClr val="84BFEA"/>
      </a:accent3>
      <a:accent4>
        <a:srgbClr val="EAE2D8"/>
      </a:accent4>
      <a:accent5>
        <a:srgbClr val="F6F4F0"/>
      </a:accent5>
      <a:accent6>
        <a:srgbClr val="575756"/>
      </a:accent6>
      <a:hlink>
        <a:srgbClr val="0033CC"/>
      </a:hlink>
      <a:folHlink>
        <a:srgbClr val="6600CC"/>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2529</Words>
  <Application>Microsoft Office PowerPoint</Application>
  <DocSecurity>0</DocSecurity>
  <PresentationFormat>Bildschirmpräsentation (16:9)</PresentationFormat>
  <Paragraphs>191</Paragraphs>
  <Slides>22</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Montserrat</vt:lpstr>
      <vt:lpstr>Wingdings</vt:lpstr>
      <vt:lpstr>Office Theme</vt:lpstr>
      <vt:lpstr>Prompting für Texte</vt:lpstr>
      <vt:lpstr>Lernziel</vt:lpstr>
      <vt:lpstr>Prompting</vt:lpstr>
      <vt:lpstr>Instruction Prompting </vt:lpstr>
      <vt:lpstr>Few-Shot-Prompting </vt:lpstr>
      <vt:lpstr>Chain-of-Thought-Prompting </vt:lpstr>
      <vt:lpstr>Rollenbasiertes Prompting </vt:lpstr>
      <vt:lpstr>Probieren geht über Studieren</vt:lpstr>
      <vt:lpstr>PowerPoint-Präsentation</vt:lpstr>
      <vt:lpstr>Noch ein paar Tipps:</vt:lpstr>
      <vt:lpstr>Quiz zur Promptstruktur</vt:lpstr>
      <vt:lpstr>Übung: aus Prompt wird Megaprompt</vt:lpstr>
      <vt:lpstr>Zeit sparen beim Prompten</vt:lpstr>
      <vt:lpstr>PowerPoint-Präsentation</vt:lpstr>
      <vt:lpstr>Beispiel: „Sei mein Prompt-Generator“</vt:lpstr>
      <vt:lpstr>Kostenfreie Prompt-Bibliotheken</vt:lpstr>
      <vt:lpstr>Offener Prompt-Katalog</vt:lpstr>
      <vt:lpstr>Prompt-Katalog als Inspiration</vt:lpstr>
      <vt:lpstr>chat.ai – Chatbot-Interface der GWDG</vt:lpstr>
      <vt:lpstr>Welches Modell?</vt:lpstr>
      <vt:lpstr>Erarbeiten Sie einen eigenen Prompt: </vt:lpstr>
      <vt:lpstr>Abschlusstest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Lange, Regina (ZVW);Voss, Christine</dc:creator>
  <cp:keywords/>
  <dc:description/>
  <cp:lastModifiedBy>Tasche, Tatyana</cp:lastModifiedBy>
  <cp:revision>353</cp:revision>
  <cp:lastPrinted>2026-04-08T12:18:38Z</cp:lastPrinted>
  <dcterms:created xsi:type="dcterms:W3CDTF">2017-08-09T09:33:14Z</dcterms:created>
  <dcterms:modified xsi:type="dcterms:W3CDTF">2026-04-09T16:02:59Z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2016-08-08T00:00:00Z</vt:filetime>
  </property>
  <property fmtid="{D5CDD505-2E9C-101B-9397-08002B2CF9AE}" pid="3" name="Creator">
    <vt:lpwstr>Adobe InDesign CC 2015 (Macintosh)</vt:lpwstr>
  </property>
  <property fmtid="{D5CDD505-2E9C-101B-9397-08002B2CF9AE}" pid="4" name="LastSaved">
    <vt:filetime>2016-08-08T00:00:00Z</vt:filetime>
  </property>
</Properties>
</file>