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13004800" cy="9753600"/>
  <p:defaultTextStyle>
    <a:defPPr>
      <a:defRPr lang="de-DE"/>
    </a:defPPr>
    <a:lvl1pPr marL="0" algn="l" defTabSz="286962">
      <a:defRPr sz="1100">
        <a:solidFill>
          <a:schemeClr val="tx1"/>
        </a:solidFill>
        <a:latin typeface="+mn-lt"/>
        <a:ea typeface="+mn-ea"/>
        <a:cs typeface="+mn-cs"/>
      </a:defRPr>
    </a:lvl1pPr>
    <a:lvl2pPr marL="286962" algn="l" defTabSz="286962">
      <a:defRPr sz="1100">
        <a:solidFill>
          <a:schemeClr val="tx1"/>
        </a:solidFill>
        <a:latin typeface="+mn-lt"/>
        <a:ea typeface="+mn-ea"/>
        <a:cs typeface="+mn-cs"/>
      </a:defRPr>
    </a:lvl2pPr>
    <a:lvl3pPr marL="573925" algn="l" defTabSz="286962">
      <a:defRPr sz="1100">
        <a:solidFill>
          <a:schemeClr val="tx1"/>
        </a:solidFill>
        <a:latin typeface="+mn-lt"/>
        <a:ea typeface="+mn-ea"/>
        <a:cs typeface="+mn-cs"/>
      </a:defRPr>
    </a:lvl3pPr>
    <a:lvl4pPr marL="860887" algn="l" defTabSz="286962">
      <a:defRPr sz="1100">
        <a:solidFill>
          <a:schemeClr val="tx1"/>
        </a:solidFill>
        <a:latin typeface="+mn-lt"/>
        <a:ea typeface="+mn-ea"/>
        <a:cs typeface="+mn-cs"/>
      </a:defRPr>
    </a:lvl4pPr>
    <a:lvl5pPr marL="1147851" algn="l" defTabSz="286962">
      <a:defRPr sz="1100">
        <a:solidFill>
          <a:schemeClr val="tx1"/>
        </a:solidFill>
        <a:latin typeface="+mn-lt"/>
        <a:ea typeface="+mn-ea"/>
        <a:cs typeface="+mn-cs"/>
      </a:defRPr>
    </a:lvl5pPr>
    <a:lvl6pPr marL="1434813" algn="l" defTabSz="286962">
      <a:defRPr sz="1100">
        <a:solidFill>
          <a:schemeClr val="tx1"/>
        </a:solidFill>
        <a:latin typeface="+mn-lt"/>
        <a:ea typeface="+mn-ea"/>
        <a:cs typeface="+mn-cs"/>
      </a:defRPr>
    </a:lvl6pPr>
    <a:lvl7pPr marL="1721776" algn="l" defTabSz="286962">
      <a:defRPr sz="1100">
        <a:solidFill>
          <a:schemeClr val="tx1"/>
        </a:solidFill>
        <a:latin typeface="+mn-lt"/>
        <a:ea typeface="+mn-ea"/>
        <a:cs typeface="+mn-cs"/>
      </a:defRPr>
    </a:lvl7pPr>
    <a:lvl8pPr marL="2008738" algn="l" defTabSz="286962">
      <a:defRPr sz="1100">
        <a:solidFill>
          <a:schemeClr val="tx1"/>
        </a:solidFill>
        <a:latin typeface="+mn-lt"/>
        <a:ea typeface="+mn-ea"/>
        <a:cs typeface="+mn-cs"/>
      </a:defRPr>
    </a:lvl8pPr>
    <a:lvl9pPr marL="2295702" algn="l" defTabSz="286962">
      <a:defRPr sz="11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6" d="100"/>
          <a:sy n="136" d="100"/>
        </p:scale>
        <p:origin x="816" y="120"/>
      </p:cViewPr>
      <p:guideLst>
        <p:guide orient="horz"/>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5635625" cy="48736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7366000" y="0"/>
            <a:ext cx="5635625" cy="487363"/>
          </a:xfrm>
          <a:prstGeom prst="rect">
            <a:avLst/>
          </a:prstGeom>
        </p:spPr>
        <p:txBody>
          <a:bodyPr vert="horz" lIns="91440" tIns="45720" rIns="91440" bIns="45720" rtlCol="0"/>
          <a:lstStyle>
            <a:lvl1pPr algn="r">
              <a:defRPr sz="1200"/>
            </a:lvl1pPr>
          </a:lstStyle>
          <a:p>
            <a:pPr>
              <a:defRPr/>
            </a:pPr>
            <a:fld id="{66C661A5-9AB9-1949-9B9A-C46C190AE8BF}" type="datetime1">
              <a:rPr lang="de-DE"/>
              <a:t>07.04.2026</a:t>
            </a:fld>
            <a:endParaRPr lang="de-DE"/>
          </a:p>
        </p:txBody>
      </p:sp>
      <p:sp>
        <p:nvSpPr>
          <p:cNvPr id="4" name="Folienbildplatzhalter 3"/>
          <p:cNvSpPr>
            <a:spLocks noGrp="1" noRot="1" noChangeAspect="1"/>
          </p:cNvSpPr>
          <p:nvPr>
            <p:ph type="sldImg" idx="2"/>
          </p:nvPr>
        </p:nvSpPr>
        <p:spPr bwMode="auto">
          <a:xfrm>
            <a:off x="3251200" y="731838"/>
            <a:ext cx="6502400" cy="36576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1300163" y="4632325"/>
            <a:ext cx="10404475" cy="43894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264650"/>
            <a:ext cx="5635625" cy="487363"/>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7366000" y="9264650"/>
            <a:ext cx="5635625" cy="487363"/>
          </a:xfrm>
          <a:prstGeom prst="rect">
            <a:avLst/>
          </a:prstGeom>
        </p:spPr>
        <p:txBody>
          <a:bodyPr vert="horz" lIns="91440" tIns="45720" rIns="91440" bIns="45720" rtlCol="0" anchor="b"/>
          <a:lstStyle>
            <a:lvl1pPr algn="r">
              <a:defRPr sz="1200"/>
            </a:lvl1pPr>
          </a:lstStyle>
          <a:p>
            <a:pPr>
              <a:defRPr/>
            </a:pPr>
            <a:fld id="{584A433B-D369-FE47-BCB2-D5C24AAD91F8}" type="slidenum">
              <a:rPr lang="de-DE"/>
              <a:t>‹Nr.›</a:t>
            </a:fld>
            <a:endParaRPr lang="de-DE"/>
          </a:p>
        </p:txBody>
      </p:sp>
    </p:spTree>
  </p:cSld>
  <p:clrMap bg1="lt1" tx1="dk1" bg2="lt2" tx2="dk2" accent1="accent1" accent2="accent2" accent3="accent3" accent4="accent4" accent5="accent5" accent6="accent6" hlink="hlink" folHlink="folHlink"/>
  <p:hf sldNum="0" hdr="0" ftr="0" dt="0"/>
  <p:notesStyle>
    <a:lvl1pPr marL="0" algn="l" defTabSz="286962">
      <a:defRPr sz="800">
        <a:solidFill>
          <a:schemeClr val="tx1"/>
        </a:solidFill>
        <a:latin typeface="+mn-lt"/>
        <a:ea typeface="+mn-ea"/>
        <a:cs typeface="+mn-cs"/>
      </a:defRPr>
    </a:lvl1pPr>
    <a:lvl2pPr marL="286962" algn="l" defTabSz="286962">
      <a:defRPr sz="800">
        <a:solidFill>
          <a:schemeClr val="tx1"/>
        </a:solidFill>
        <a:latin typeface="+mn-lt"/>
        <a:ea typeface="+mn-ea"/>
        <a:cs typeface="+mn-cs"/>
      </a:defRPr>
    </a:lvl2pPr>
    <a:lvl3pPr marL="573925" algn="l" defTabSz="286962">
      <a:defRPr sz="800">
        <a:solidFill>
          <a:schemeClr val="tx1"/>
        </a:solidFill>
        <a:latin typeface="+mn-lt"/>
        <a:ea typeface="+mn-ea"/>
        <a:cs typeface="+mn-cs"/>
      </a:defRPr>
    </a:lvl3pPr>
    <a:lvl4pPr marL="860887" algn="l" defTabSz="286962">
      <a:defRPr sz="800">
        <a:solidFill>
          <a:schemeClr val="tx1"/>
        </a:solidFill>
        <a:latin typeface="+mn-lt"/>
        <a:ea typeface="+mn-ea"/>
        <a:cs typeface="+mn-cs"/>
      </a:defRPr>
    </a:lvl4pPr>
    <a:lvl5pPr marL="1147851" algn="l" defTabSz="286962">
      <a:defRPr sz="800">
        <a:solidFill>
          <a:schemeClr val="tx1"/>
        </a:solidFill>
        <a:latin typeface="+mn-lt"/>
        <a:ea typeface="+mn-ea"/>
        <a:cs typeface="+mn-cs"/>
      </a:defRPr>
    </a:lvl5pPr>
    <a:lvl6pPr marL="1434813" algn="l" defTabSz="286962">
      <a:defRPr sz="800">
        <a:solidFill>
          <a:schemeClr val="tx1"/>
        </a:solidFill>
        <a:latin typeface="+mn-lt"/>
        <a:ea typeface="+mn-ea"/>
        <a:cs typeface="+mn-cs"/>
      </a:defRPr>
    </a:lvl6pPr>
    <a:lvl7pPr marL="1721776" algn="l" defTabSz="286962">
      <a:defRPr sz="800">
        <a:solidFill>
          <a:schemeClr val="tx1"/>
        </a:solidFill>
        <a:latin typeface="+mn-lt"/>
        <a:ea typeface="+mn-ea"/>
        <a:cs typeface="+mn-cs"/>
      </a:defRPr>
    </a:lvl7pPr>
    <a:lvl8pPr marL="2008738" algn="l" defTabSz="286962">
      <a:defRPr sz="800">
        <a:solidFill>
          <a:schemeClr val="tx1"/>
        </a:solidFill>
        <a:latin typeface="+mn-lt"/>
        <a:ea typeface="+mn-ea"/>
        <a:cs typeface="+mn-cs"/>
      </a:defRPr>
    </a:lvl8pPr>
    <a:lvl9pPr marL="2295702" algn="l" defTabSz="286962">
      <a:defRPr sz="8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063479-775A-4221-C1EF-C479FD3642D1}"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237A18D-5642-E8EC-17F9-A391044F670E}"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897D87A-68A3-3B9A-30BA-D0FFF53826CC}" type="slidenum">
              <a:rPr/>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E06B630-4086-59DB-BD18-217FAC725C2B}"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9D3D93-10E5-D62D-ACCB-54A1F27C57C6}"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092987-6C72-69B7-7CDD-F18714298B73}"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BFE5FC6-9DC4-92F8-0AC5-6EC5EEFCAAC3}"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604344E-1C1D-7F5E-5AB6-56E886B7340E}"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1DA101A-C8CC-1E89-4AB0-C3EE84C85268}"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1F09B66-FEB8-C9D2-14E9-6FFF8B24F343}"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52B99C-3E26-B721-1175-4BAAD8855641}"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
    <p:spTree>
      <p:nvGrpSpPr>
        <p:cNvPr id="1" name=""/>
        <p:cNvGrpSpPr/>
        <p:nvPr/>
      </p:nvGrpSpPr>
      <p:grpSpPr bwMode="auto">
        <a:xfrm>
          <a:off x="0" y="0"/>
          <a:ext cx="0" cy="0"/>
          <a:chOff x="0" y="0"/>
          <a:chExt cx="0" cy="0"/>
        </a:xfrm>
      </p:grpSpPr>
      <p:sp>
        <p:nvSpPr>
          <p:cNvPr id="81" name="object 2"/>
          <p:cNvSpPr/>
          <p:nvPr userDrawn="1"/>
        </p:nvSpPr>
        <p:spPr bwMode="auto">
          <a:xfrm>
            <a:off x="0" y="4781848"/>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100">
              <a:solidFill>
                <a:schemeClr val="bg1">
                  <a:lumMod val="85000"/>
                </a:schemeClr>
              </a:solidFill>
            </a:endParaRPr>
          </a:p>
        </p:txBody>
      </p:sp>
      <p:sp>
        <p:nvSpPr>
          <p:cNvPr id="8"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C5DFC1A0-EAC7-FF46-B484-6832FF4081D7}" type="datetime1">
              <a:rPr lang="de-DE"/>
              <a:t>07.04.2026</a:t>
            </a:fld>
            <a:endParaRPr lang="en-US"/>
          </a:p>
        </p:txBody>
      </p:sp>
      <p:sp>
        <p:nvSpPr>
          <p:cNvPr id="10" name="Holder 6"/>
          <p:cNvSpPr>
            <a:spLocks noGrp="1"/>
          </p:cNvSpPr>
          <p:nvPr>
            <p:ph type="sldNum" sz="quarter" idx="10"/>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
        <p:nvSpPr>
          <p:cNvPr id="15" name="Titel 14"/>
          <p:cNvSpPr>
            <a:spLocks noGrp="1"/>
          </p:cNvSpPr>
          <p:nvPr>
            <p:ph type="title"/>
          </p:nvPr>
        </p:nvSpPr>
        <p:spPr bwMode="auto">
          <a:xfrm>
            <a:off x="549124" y="2451200"/>
            <a:ext cx="7623279" cy="584775"/>
          </a:xfrm>
          <a:prstGeom prst="rect">
            <a:avLst/>
          </a:prstGeom>
        </p:spPr>
        <p:txBody>
          <a:bodyPr vert="horz"/>
          <a:lstStyle>
            <a:lvl1pPr>
              <a:defRPr sz="4000">
                <a:solidFill>
                  <a:schemeClr val="tx2"/>
                </a:solidFill>
                <a:latin typeface="+mj-lt"/>
              </a:defRPr>
            </a:lvl1pPr>
          </a:lstStyle>
          <a:p>
            <a:pPr>
              <a:defRPr/>
            </a:pPr>
            <a:endParaRPr lang="de-DE"/>
          </a:p>
        </p:txBody>
      </p:sp>
      <p:sp>
        <p:nvSpPr>
          <p:cNvPr id="74" name="Holder 3"/>
          <p:cNvSpPr>
            <a:spLocks noGrp="1"/>
          </p:cNvSpPr>
          <p:nvPr>
            <p:ph type="body" idx="1"/>
          </p:nvPr>
        </p:nvSpPr>
        <p:spPr bwMode="auto">
          <a:xfrm>
            <a:off x="660797" y="2198515"/>
            <a:ext cx="5786438" cy="301228"/>
          </a:xfrm>
          <a:prstGeom prst="rect">
            <a:avLst/>
          </a:prstGeom>
        </p:spPr>
        <p:txBody>
          <a:bodyPr lIns="0" tIns="0" rIns="0" bIns="0"/>
          <a:lstStyle>
            <a:lvl1pPr>
              <a:defRPr sz="2000" b="0" i="0" cap="small">
                <a:solidFill>
                  <a:schemeClr val="accent6"/>
                </a:solidFill>
                <a:latin typeface="+mj-lt"/>
                <a:cs typeface="DINPro"/>
              </a:defRPr>
            </a:lvl1pPr>
          </a:lstStyle>
          <a:p>
            <a:pPr>
              <a:defRPr/>
            </a:pPr>
            <a:endParaRPr/>
          </a:p>
        </p:txBody>
      </p:sp>
      <p:sp>
        <p:nvSpPr>
          <p:cNvPr id="13"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
        <p:nvSpPr>
          <p:cNvPr id="11" name="Untertitel 1"/>
          <p:cNvSpPr>
            <a:spLocks noGrp="1"/>
          </p:cNvSpPr>
          <p:nvPr>
            <p:ph type="subTitle" idx="4"/>
          </p:nvPr>
        </p:nvSpPr>
        <p:spPr bwMode="auto">
          <a:xfrm>
            <a:off x="611560" y="3129628"/>
            <a:ext cx="6400800" cy="276999"/>
          </a:xfrm>
          <a:prstGeom prst="rect">
            <a:avLst/>
          </a:prstGeom>
        </p:spPr>
        <p:txBody>
          <a:bodyPr/>
          <a:lstStyle>
            <a:lvl1pPr>
              <a:defRPr>
                <a:solidFill>
                  <a:schemeClr val="accent6"/>
                </a:solidFill>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extfolie">
    <p:spTree>
      <p:nvGrpSpPr>
        <p:cNvPr id="1" name=""/>
        <p:cNvGrpSpPr/>
        <p:nvPr/>
      </p:nvGrpSpPr>
      <p:grpSpPr bwMode="auto">
        <a:xfrm>
          <a:off x="0" y="0"/>
          <a:ext cx="0" cy="0"/>
          <a:chOff x="0" y="0"/>
          <a:chExt cx="0" cy="0"/>
        </a:xfrm>
      </p:grpSpPr>
      <p:sp>
        <p:nvSpPr>
          <p:cNvPr id="75" name="object 2"/>
          <p:cNvSpPr/>
          <p:nvPr userDrawn="1"/>
        </p:nvSpPr>
        <p:spPr bwMode="auto">
          <a:xfrm>
            <a:off x="0" y="4781848"/>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100">
              <a:solidFill>
                <a:schemeClr val="bg1">
                  <a:lumMod val="85000"/>
                </a:schemeClr>
              </a:solidFill>
            </a:endParaRPr>
          </a:p>
        </p:txBody>
      </p:sp>
      <p:sp>
        <p:nvSpPr>
          <p:cNvPr id="2" name="Holder 2"/>
          <p:cNvSpPr>
            <a:spLocks noGrp="1"/>
          </p:cNvSpPr>
          <p:nvPr>
            <p:ph type="title"/>
          </p:nvPr>
        </p:nvSpPr>
        <p:spPr bwMode="auto">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pPr>
              <a:defRPr/>
            </a:pPr>
            <a:endParaRPr/>
          </a:p>
        </p:txBody>
      </p:sp>
      <p:sp>
        <p:nvSpPr>
          <p:cNvPr id="3" name="Holder 3"/>
          <p:cNvSpPr>
            <a:spLocks noGrp="1"/>
          </p:cNvSpPr>
          <p:nvPr>
            <p:ph type="body" idx="1"/>
          </p:nvPr>
        </p:nvSpPr>
        <p:spPr bwMode="auto">
          <a:xfrm>
            <a:off x="1187624" y="1635646"/>
            <a:ext cx="5786438" cy="230832"/>
          </a:xfrm>
          <a:prstGeom prst="rect">
            <a:avLst/>
          </a:prstGeom>
        </p:spPr>
        <p:txBody>
          <a:bodyPr lIns="0" tIns="0" rIns="0" bIns="0"/>
          <a:lstStyle>
            <a:lvl1pPr>
              <a:defRPr sz="2000" b="0" i="0">
                <a:solidFill>
                  <a:schemeClr val="accent6"/>
                </a:solidFill>
                <a:latin typeface="+mj-lt"/>
                <a:cs typeface="Arial"/>
              </a:defRPr>
            </a:lvl1pPr>
          </a:lstStyle>
          <a:p>
            <a:pPr>
              <a:defRPr/>
            </a:pPr>
            <a:endParaRPr/>
          </a:p>
        </p:txBody>
      </p:sp>
      <p:sp>
        <p:nvSpPr>
          <p:cNvPr id="8"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ACF5EF15-2C16-6A49-87B6-C5AFB945A04B}" type="datetime1">
              <a:rPr lang="de-DE"/>
              <a:t>07.04.2026</a:t>
            </a:fld>
            <a:endParaRPr lang="en-US"/>
          </a:p>
        </p:txBody>
      </p:sp>
      <p:sp>
        <p:nvSpPr>
          <p:cNvPr id="10"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
        <p:nvSpPr>
          <p:cNvPr id="13"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sp>
        <p:nvSpPr>
          <p:cNvPr id="74" name="object 2"/>
          <p:cNvSpPr/>
          <p:nvPr userDrawn="1"/>
        </p:nvSpPr>
        <p:spPr bwMode="auto">
          <a:xfrm>
            <a:off x="0" y="4781848"/>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100">
              <a:solidFill>
                <a:schemeClr val="bg1">
                  <a:lumMod val="85000"/>
                </a:schemeClr>
              </a:solidFill>
            </a:endParaRPr>
          </a:p>
        </p:txBody>
      </p:sp>
      <p:sp>
        <p:nvSpPr>
          <p:cNvPr id="2" name="Holder 2"/>
          <p:cNvSpPr>
            <a:spLocks noGrp="1"/>
          </p:cNvSpPr>
          <p:nvPr>
            <p:ph type="title"/>
          </p:nvPr>
        </p:nvSpPr>
        <p:spPr bwMode="auto">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pPr>
              <a:defRPr/>
            </a:pPr>
            <a:endParaRPr/>
          </a:p>
        </p:txBody>
      </p:sp>
      <p:sp>
        <p:nvSpPr>
          <p:cNvPr id="3" name="Holder 3"/>
          <p:cNvSpPr>
            <a:spLocks noGrp="1"/>
          </p:cNvSpPr>
          <p:nvPr>
            <p:ph type="body" idx="1"/>
          </p:nvPr>
        </p:nvSpPr>
        <p:spPr bwMode="auto">
          <a:xfrm>
            <a:off x="899595" y="1635646"/>
            <a:ext cx="5811749" cy="230832"/>
          </a:xfrm>
          <a:prstGeom prst="rect">
            <a:avLst/>
          </a:prstGeom>
        </p:spPr>
        <p:txBody>
          <a:bodyPr lIns="0" tIns="0" rIns="0" bIns="0"/>
          <a:lstStyle>
            <a:lvl1pPr marL="285750" indent="-285750">
              <a:spcAft>
                <a:spcPts val="377"/>
              </a:spcAft>
              <a:buClr>
                <a:schemeClr val="tx2"/>
              </a:buClr>
              <a:buSzPct val="104000"/>
              <a:buFont typeface="Calibri"/>
              <a:buChar char="•"/>
              <a:defRPr sz="2000" b="0" i="0">
                <a:solidFill>
                  <a:schemeClr val="accent6"/>
                </a:solidFill>
                <a:latin typeface="+mj-lt"/>
                <a:cs typeface="Arial"/>
              </a:defRPr>
            </a:lvl1pPr>
          </a:lstStyle>
          <a:p>
            <a:pPr>
              <a:defRPr/>
            </a:pPr>
            <a:endParaRPr lang="de-DE"/>
          </a:p>
        </p:txBody>
      </p:sp>
      <p:sp>
        <p:nvSpPr>
          <p:cNvPr id="11"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
        <p:nvSpPr>
          <p:cNvPr id="8"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ACF5EF15-2C16-6A49-87B6-C5AFB945A04B}" type="datetime1">
              <a:rPr lang="de-DE"/>
              <a:t>07.04.2026</a:t>
            </a:fld>
            <a:endParaRPr lang="en-US"/>
          </a:p>
        </p:txBody>
      </p:sp>
      <p:sp>
        <p:nvSpPr>
          <p:cNvPr id="10"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Großes Bild">
    <p:spTree>
      <p:nvGrpSpPr>
        <p:cNvPr id="1" name=""/>
        <p:cNvGrpSpPr/>
        <p:nvPr/>
      </p:nvGrpSpPr>
      <p:grpSpPr bwMode="auto">
        <a:xfrm>
          <a:off x="0" y="0"/>
          <a:ext cx="0" cy="0"/>
          <a:chOff x="0" y="0"/>
          <a:chExt cx="0" cy="0"/>
        </a:xfrm>
      </p:grpSpPr>
      <p:sp>
        <p:nvSpPr>
          <p:cNvPr id="5"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
        <p:nvSpPr>
          <p:cNvPr id="3" name="Bildplatzhalter 2"/>
          <p:cNvSpPr>
            <a:spLocks noGrp="1"/>
          </p:cNvSpPr>
          <p:nvPr>
            <p:ph type="pic" sz="quarter" idx="13"/>
          </p:nvPr>
        </p:nvSpPr>
        <p:spPr bwMode="auto">
          <a:xfrm>
            <a:off x="0" y="700088"/>
            <a:ext cx="9144000" cy="4103910"/>
          </a:xfrm>
          <a:prstGeom prst="rect">
            <a:avLst/>
          </a:prstGeom>
        </p:spPr>
        <p:txBody>
          <a:bodyPr/>
          <a:lstStyle/>
          <a:p>
            <a:pPr>
              <a:defRPr/>
            </a:pPr>
            <a:endParaRPr lang="de-DE"/>
          </a:p>
        </p:txBody>
      </p:sp>
      <p:sp>
        <p:nvSpPr>
          <p:cNvPr id="7"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8"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ACF5EF15-2C16-6A49-87B6-C5AFB945A04B}" type="datetime1">
              <a:rPr lang="de-DE"/>
              <a:t>07.04.2026</a:t>
            </a:fld>
            <a:endParaRPr lang="en-US"/>
          </a:p>
        </p:txBody>
      </p:sp>
      <p:sp>
        <p:nvSpPr>
          <p:cNvPr id="9"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14" name="Bild 13"/>
          <p:cNvPicPr>
            <a:picLocks noChangeAspect="1"/>
          </p:cNvPicPr>
          <p:nvPr userDrawn="1"/>
        </p:nvPicPr>
        <p:blipFill>
          <a:blip r:embed="rId6">
            <a:extLst>
              <a:ext uri="{96DAC541-7B7A-43D3-8B79-37D633B846F1}">
                <asvg:svgBlip xmlns:asvg="http://schemas.microsoft.com/office/drawing/2016/SVG/main" r:embed="rId7"/>
              </a:ext>
            </a:extLst>
          </a:blip>
          <a:stretch/>
        </p:blipFill>
        <p:spPr bwMode="auto">
          <a:xfrm>
            <a:off x="2708" y="1525"/>
            <a:ext cx="9130468" cy="5140454"/>
          </a:xfrm>
          <a:prstGeom prst="rect">
            <a:avLst/>
          </a:prstGeom>
        </p:spPr>
      </p:pic>
      <p:sp>
        <p:nvSpPr>
          <p:cNvPr id="7"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rgbClr val="17375E"/>
                </a:solidFill>
              </a:defRPr>
            </a:lvl1pPr>
          </a:lstStyle>
          <a:p>
            <a:pPr>
              <a:defRPr/>
            </a:pPr>
            <a:r>
              <a:rPr lang="de-DE"/>
              <a:t>Georg-August-Universität Göttingen</a:t>
            </a:r>
            <a:endParaRPr/>
          </a:p>
        </p:txBody>
      </p:sp>
      <p:sp>
        <p:nvSpPr>
          <p:cNvPr id="8"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C8A51442-76F6-0047-9EC6-9C35C6FEA6B1}" type="datetime1">
              <a:rPr lang="de-DE"/>
              <a:t>07.04.2026</a:t>
            </a:fld>
            <a:endParaRPr lang="en-US"/>
          </a:p>
        </p:txBody>
      </p:sp>
      <p:sp>
        <p:nvSpPr>
          <p:cNvPr id="9"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a:defRPr>
          <a:latin typeface="+mj-lt"/>
          <a:ea typeface="+mj-ea"/>
          <a:cs typeface="+mj-cs"/>
        </a:defRPr>
      </a:lvl1pPr>
    </p:titleStyle>
    <p:body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bodyStyle>
    <p:other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lias.uni-marburg.de/ilias.php?baseClass=illmpresentationgui&amp;cmd=layout&amp;ref_id=4032910&amp;obj_id=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549125" y="2451200"/>
            <a:ext cx="7263236" cy="584775"/>
          </a:xfrm>
        </p:spPr>
        <p:txBody>
          <a:bodyPr/>
          <a:lstStyle/>
          <a:p>
            <a:pPr>
              <a:defRPr/>
            </a:pPr>
            <a:r>
              <a:rPr lang="de-DE" sz="4000"/>
              <a:t>Wie funktioniert eine textgenerative KI?</a:t>
            </a:r>
            <a:endParaRPr/>
          </a:p>
        </p:txBody>
      </p:sp>
      <p:sp>
        <p:nvSpPr>
          <p:cNvPr id="3" name="Textplatzhalter 2"/>
          <p:cNvSpPr>
            <a:spLocks noGrp="1"/>
          </p:cNvSpPr>
          <p:nvPr>
            <p:ph type="body" idx="1"/>
          </p:nvPr>
        </p:nvSpPr>
        <p:spPr bwMode="auto"/>
        <p:txBody>
          <a:bodyPr/>
          <a:lstStyle/>
          <a:p>
            <a:pPr>
              <a:defRPr/>
            </a:pPr>
            <a:r>
              <a:rPr lang="de-DE"/>
              <a:t>Learningnugget</a:t>
            </a:r>
          </a:p>
        </p:txBody>
      </p:sp>
      <p:sp>
        <p:nvSpPr>
          <p:cNvPr id="4" name="Textplatzhalter 3"/>
          <p:cNvSpPr>
            <a:spLocks noGrp="1"/>
          </p:cNvSpPr>
          <p:nvPr>
            <p:ph type="body" sz="quarter" idx="12"/>
          </p:nvPr>
        </p:nvSpPr>
        <p:spPr bwMode="auto"/>
        <p:txBody>
          <a:bodyPr/>
          <a:lstStyle/>
          <a:p>
            <a:pPr>
              <a:defRPr/>
            </a:pPr>
            <a:endParaRPr lang="de-DE"/>
          </a:p>
        </p:txBody>
      </p:sp>
      <p:sp>
        <p:nvSpPr>
          <p:cNvPr id="6" name="Textfeld 5"/>
          <p:cNvSpPr txBox="1"/>
          <p:nvPr/>
        </p:nvSpPr>
        <p:spPr bwMode="auto">
          <a:xfrm>
            <a:off x="1230262" y="4897279"/>
            <a:ext cx="7848872" cy="246221"/>
          </a:xfrm>
          <a:prstGeom prst="rect">
            <a:avLst/>
          </a:prstGeom>
          <a:noFill/>
        </p:spPr>
        <p:txBody>
          <a:bodyPr wrap="square" rtlCol="0">
            <a:spAutoFit/>
          </a:bodyPr>
          <a:lstStyle/>
          <a:p>
            <a:pPr>
              <a:defRPr/>
            </a:pPr>
            <a:r>
              <a:rPr lang="de-DE" sz="1000"/>
              <a:t>Erstellt von DLL / Uni Göttingen auf Grundlage vom </a:t>
            </a:r>
            <a:r>
              <a:rPr lang="de-DE" sz="1000" u="sng">
                <a:hlinkClick r:id="rId3" tooltip="https://ilias.uni-marburg.de/ilias.php?baseClass=illmpresentationgui&amp;cmd=layout&amp;ref_id=4032910&amp;obj_id=1"/>
              </a:rPr>
              <a:t>Lernmodul zu Generativen KI</a:t>
            </a:r>
            <a:r>
              <a:rPr lang="de-DE" sz="1000"/>
              <a:t> der Universität Marburg, lizensiert unter CC BY 4.0</a:t>
            </a:r>
            <a:endParaRPr/>
          </a:p>
        </p:txBody>
      </p:sp>
      <p:pic>
        <p:nvPicPr>
          <p:cNvPr id="10" name="Grafik 9"/>
          <p:cNvPicPr>
            <a:picLocks noChangeAspect="1"/>
          </p:cNvPicPr>
          <p:nvPr/>
        </p:nvPicPr>
        <p:blipFill>
          <a:blip r:embed="rId4"/>
          <a:srcRect l="11413" t="24485" r="10625" b="24485"/>
          <a:stretch/>
        </p:blipFill>
        <p:spPr bwMode="auto">
          <a:xfrm>
            <a:off x="8244408" y="4803998"/>
            <a:ext cx="828377" cy="301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7" name="Grafik 26">
            <a:extLst>
              <a:ext uri="{FF2B5EF4-FFF2-40B4-BE49-F238E27FC236}">
                <a16:creationId xmlns:a16="http://schemas.microsoft.com/office/drawing/2014/main" id="{31703614-ECDF-4D2D-AAE5-D892DB382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6963" y="2353757"/>
            <a:ext cx="3143853" cy="2411723"/>
          </a:xfrm>
          <a:prstGeom prst="rect">
            <a:avLst/>
          </a:prstGeom>
        </p:spPr>
      </p:pic>
      <p:sp>
        <p:nvSpPr>
          <p:cNvPr id="3" name="Textplatzhalter 2"/>
          <p:cNvSpPr>
            <a:spLocks noGrp="1"/>
          </p:cNvSpPr>
          <p:nvPr>
            <p:ph type="body" idx="1"/>
          </p:nvPr>
        </p:nvSpPr>
        <p:spPr bwMode="auto">
          <a:xfrm>
            <a:off x="402591" y="929474"/>
            <a:ext cx="8273865" cy="230832"/>
          </a:xfrm>
        </p:spPr>
        <p:txBody>
          <a:bodyPr/>
          <a:lstStyle/>
          <a:p>
            <a:pPr algn="just">
              <a:lnSpc>
                <a:spcPct val="107000"/>
              </a:lnSpc>
              <a:spcAft>
                <a:spcPts val="800"/>
              </a:spcAft>
              <a:defRPr/>
            </a:pPr>
            <a:r>
              <a:rPr lang="de-DE" sz="1400">
                <a:latin typeface="Calibri"/>
                <a:ea typeface="Calibri"/>
                <a:cs typeface="Times New Roman"/>
              </a:rPr>
              <a:t>Ist die KI allerdings so eingestellt, dass sie kreative Vervollständigungen verwenden soll, wird sie eher "Die Sonne scheint und der Himmel ist voller Schäfchenwolken“ oder "Die Sonne scheint und der Himmel ist nicht zu sehen, weil das Fenster direkt zur Wand des Nachbarhauses hinausgeht“ ausgeben – also Fortsetzungen, die in den Trainingsdaten eher selten vorkamen. Selbstverständlich kann textgenerative KI nicht nur einzelne Sätze vervollständigen, sondern auch eigene, längere Texte schreiben und damit auf Fragen antworten, indem sie Wort für Wort Vorhersagen trifft und dabei den gesamten bisher generierten Kontext berücksichtigt</a:t>
            </a:r>
            <a:endParaRPr lang="de-DE" sz="1200">
              <a:latin typeface="Calibri"/>
              <a:ea typeface="Calibri"/>
              <a:cs typeface="Times New Roman"/>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10</a:t>
            </a:fld>
            <a:endParaRPr lang="de-DE"/>
          </a:p>
        </p:txBody>
      </p:sp>
      <p:sp>
        <p:nvSpPr>
          <p:cNvPr id="7" name="Textplatzhalter 6"/>
          <p:cNvSpPr>
            <a:spLocks noGrp="1"/>
          </p:cNvSpPr>
          <p:nvPr>
            <p:ph type="body" sz="quarter" idx="12"/>
          </p:nvPr>
        </p:nvSpPr>
        <p:spPr bwMode="auto"/>
        <p:txBody>
          <a:bodyPr/>
          <a:lstStyle/>
          <a:p>
            <a:pPr>
              <a:defRPr/>
            </a:pPr>
            <a:endParaRPr lang="de-DE"/>
          </a:p>
        </p:txBody>
      </p:sp>
      <p:pic>
        <p:nvPicPr>
          <p:cNvPr id="18" name="Grafik 17"/>
          <p:cNvPicPr>
            <a:picLocks noChangeAspect="1"/>
          </p:cNvPicPr>
          <p:nvPr/>
        </p:nvPicPr>
        <p:blipFill>
          <a:blip r:embed="rId4"/>
          <a:stretch/>
        </p:blipFill>
        <p:spPr bwMode="auto">
          <a:xfrm>
            <a:off x="5717572" y="2421049"/>
            <a:ext cx="2724211" cy="2277140"/>
          </a:xfrm>
          <a:prstGeom prst="rect">
            <a:avLst/>
          </a:prstGeom>
        </p:spPr>
      </p:pic>
      <p:sp>
        <p:nvSpPr>
          <p:cNvPr id="20" name="Textfeld 19"/>
          <p:cNvSpPr txBox="1"/>
          <p:nvPr/>
        </p:nvSpPr>
        <p:spPr bwMode="auto">
          <a:xfrm>
            <a:off x="899592" y="3147814"/>
            <a:ext cx="2748396" cy="923330"/>
          </a:xfrm>
          <a:prstGeom prst="rect">
            <a:avLst/>
          </a:prstGeom>
          <a:noFill/>
        </p:spPr>
        <p:txBody>
          <a:bodyPr wrap="square" rtlCol="0">
            <a:spAutoFit/>
          </a:bodyPr>
          <a:lstStyle/>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Blau			 			0.16</a:t>
            </a:r>
            <a:endParaRPr dirty="0"/>
          </a:p>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Klar			  			0.15</a:t>
            </a:r>
            <a:endParaRPr dirty="0"/>
          </a:p>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Bewölkt			 			0.06</a:t>
            </a:r>
            <a:endParaRPr dirty="0"/>
          </a:p>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voller Schäfchenwolken			0.03</a:t>
            </a:r>
            <a:endParaRPr dirty="0"/>
          </a:p>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nicht zu sehen, weil das Fenster 		0.01</a:t>
            </a:r>
            <a:endParaRPr dirty="0"/>
          </a:p>
          <a:p>
            <a:pPr>
              <a:defRPr/>
            </a:pPr>
            <a:r>
              <a:rPr lang="de-DE" sz="550" dirty="0">
                <a:latin typeface="Calibri"/>
                <a:ea typeface="Calibri"/>
                <a:cs typeface="Times New Roman"/>
              </a:rPr>
              <a:t>         </a:t>
            </a:r>
            <a:r>
              <a:rPr lang="de-DE" sz="900" dirty="0">
                <a:latin typeface="Calibri"/>
                <a:ea typeface="Calibri"/>
                <a:cs typeface="Times New Roman"/>
              </a:rPr>
              <a:t>direkt zur Wand des Nachbarhauses hinausgeht</a:t>
            </a:r>
            <a:endParaRPr dirty="0"/>
          </a:p>
        </p:txBody>
      </p:sp>
      <p:cxnSp>
        <p:nvCxnSpPr>
          <p:cNvPr id="21" name="Gerader Verbinder 20"/>
          <p:cNvCxnSpPr>
            <a:cxnSpLocks/>
          </p:cNvCxnSpPr>
          <p:nvPr/>
        </p:nvCxnSpPr>
        <p:spPr bwMode="auto">
          <a:xfrm>
            <a:off x="1392735" y="3263210"/>
            <a:ext cx="158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22" name="Gerader Verbinder 21"/>
          <p:cNvCxnSpPr>
            <a:cxnSpLocks/>
          </p:cNvCxnSpPr>
          <p:nvPr/>
        </p:nvCxnSpPr>
        <p:spPr bwMode="auto">
          <a:xfrm>
            <a:off x="1367536" y="3396410"/>
            <a:ext cx="158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23" name="Gerader Verbinder 22"/>
          <p:cNvCxnSpPr>
            <a:cxnSpLocks/>
          </p:cNvCxnSpPr>
          <p:nvPr/>
        </p:nvCxnSpPr>
        <p:spPr bwMode="auto">
          <a:xfrm>
            <a:off x="1547536" y="3531294"/>
            <a:ext cx="140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24" name="Gerader Verbinder 23"/>
          <p:cNvCxnSpPr>
            <a:cxnSpLocks/>
          </p:cNvCxnSpPr>
          <p:nvPr/>
        </p:nvCxnSpPr>
        <p:spPr bwMode="auto">
          <a:xfrm>
            <a:off x="2267536" y="3678744"/>
            <a:ext cx="68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cxnSpLocks/>
          </p:cNvCxnSpPr>
          <p:nvPr/>
        </p:nvCxnSpPr>
        <p:spPr bwMode="auto">
          <a:xfrm>
            <a:off x="2627536" y="3809867"/>
            <a:ext cx="32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sp>
        <p:nvSpPr>
          <p:cNvPr id="28" name="Pfeil: nach rechts 27">
            <a:extLst>
              <a:ext uri="{FF2B5EF4-FFF2-40B4-BE49-F238E27FC236}">
                <a16:creationId xmlns:a16="http://schemas.microsoft.com/office/drawing/2014/main" id="{656FDC0B-B37D-4F3C-8E45-5251EFD008CA}"/>
              </a:ext>
            </a:extLst>
          </p:cNvPr>
          <p:cNvSpPr/>
          <p:nvPr/>
        </p:nvSpPr>
        <p:spPr bwMode="auto">
          <a:xfrm>
            <a:off x="3739764" y="3349502"/>
            <a:ext cx="1722715" cy="460668"/>
          </a:xfrm>
          <a:prstGeom prst="rightArrow">
            <a:avLst/>
          </a:prstGeom>
          <a:solidFill>
            <a:srgbClr val="0B5A78"/>
          </a:solidFill>
          <a:ln>
            <a:solidFill>
              <a:srgbClr val="225D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153269"/>
              </a:solidFill>
            </a:endParaRPr>
          </a:p>
        </p:txBody>
      </p:sp>
      <p:sp>
        <p:nvSpPr>
          <p:cNvPr id="29" name="Freeform 2">
            <a:extLst>
              <a:ext uri="{FF2B5EF4-FFF2-40B4-BE49-F238E27FC236}">
                <a16:creationId xmlns:a16="http://schemas.microsoft.com/office/drawing/2014/main" id="{06CFA4CF-F5CE-4DDA-87A8-F46F0E84FC12}"/>
              </a:ext>
            </a:extLst>
          </p:cNvPr>
          <p:cNvSpPr>
            <a:spLocks noChangeAspect="1"/>
          </p:cNvSpPr>
          <p:nvPr/>
        </p:nvSpPr>
        <p:spPr bwMode="auto">
          <a:xfrm>
            <a:off x="3903081" y="2421049"/>
            <a:ext cx="1453937" cy="1114079"/>
          </a:xfrm>
          <a:custGeom>
            <a:avLst/>
            <a:gdLst/>
            <a:ahLst/>
            <a:cxnLst/>
            <a:rect l="l" t="t" r="r" b="b"/>
            <a:pathLst>
              <a:path w="7827571" h="5997876">
                <a:moveTo>
                  <a:pt x="0" y="0"/>
                </a:moveTo>
                <a:lnTo>
                  <a:pt x="7827570" y="0"/>
                </a:lnTo>
                <a:lnTo>
                  <a:pt x="7827570" y="5997876"/>
                </a:lnTo>
                <a:lnTo>
                  <a:pt x="0" y="5997876"/>
                </a:lnTo>
                <a:lnTo>
                  <a:pt x="0" y="0"/>
                </a:lnTo>
                <a:close/>
              </a:path>
            </a:pathLst>
          </a:custGeom>
          <a:blipFill>
            <a:blip r:embed="rId5"/>
            <a:stretch>
              <a:fillRect/>
            </a:stretch>
          </a:blipFill>
        </p:spPr>
      </p:sp>
      <p:sp>
        <p:nvSpPr>
          <p:cNvPr id="30" name="Textfeld 29">
            <a:extLst>
              <a:ext uri="{FF2B5EF4-FFF2-40B4-BE49-F238E27FC236}">
                <a16:creationId xmlns:a16="http://schemas.microsoft.com/office/drawing/2014/main" id="{9C98EEB9-096B-442F-9197-3367D797238A}"/>
              </a:ext>
            </a:extLst>
          </p:cNvPr>
          <p:cNvSpPr txBox="1"/>
          <p:nvPr/>
        </p:nvSpPr>
        <p:spPr bwMode="auto">
          <a:xfrm>
            <a:off x="6660232" y="4750145"/>
            <a:ext cx="2085827"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r>
              <a:rPr lang="de-DE" sz="900" dirty="0">
                <a:solidFill>
                  <a:schemeClr val="tx1">
                    <a:lumMod val="50000"/>
                    <a:lumOff val="50000"/>
                  </a:schemeClr>
                </a:solidFill>
              </a:rPr>
              <a:t> und </a:t>
            </a:r>
            <a:r>
              <a:rPr lang="de-DE" sz="900" dirty="0" err="1">
                <a:solidFill>
                  <a:schemeClr val="tx1">
                    <a:lumMod val="50000"/>
                    <a:lumOff val="50000"/>
                  </a:schemeClr>
                </a:solidFill>
              </a:rPr>
              <a:t>canva</a:t>
            </a:r>
            <a:endParaRPr lang="de-DE" sz="900" dirty="0">
              <a:solidFill>
                <a:schemeClr val="tx1">
                  <a:lumMod val="50000"/>
                  <a:lumOff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11</a:t>
            </a:fld>
            <a:endParaRPr lang="de-DE"/>
          </a:p>
        </p:txBody>
      </p:sp>
      <p:sp>
        <p:nvSpPr>
          <p:cNvPr id="7" name="Textplatzhalter 6"/>
          <p:cNvSpPr>
            <a:spLocks noGrp="1"/>
          </p:cNvSpPr>
          <p:nvPr>
            <p:ph type="body" sz="quarter" idx="12"/>
          </p:nvPr>
        </p:nvSpPr>
        <p:spPr bwMode="auto"/>
        <p:txBody>
          <a:bodyPr/>
          <a:lstStyle/>
          <a:p>
            <a:pPr>
              <a:defRPr/>
            </a:pPr>
            <a:endParaRPr lang="de-DE"/>
          </a:p>
        </p:txBody>
      </p:sp>
      <p:sp>
        <p:nvSpPr>
          <p:cNvPr id="8" name="Textplatzhalter 7"/>
          <p:cNvSpPr>
            <a:spLocks noGrp="1"/>
          </p:cNvSpPr>
          <p:nvPr>
            <p:ph type="body" idx="1"/>
          </p:nvPr>
        </p:nvSpPr>
        <p:spPr bwMode="auto">
          <a:xfrm>
            <a:off x="539552" y="1131590"/>
            <a:ext cx="8208912" cy="792087"/>
          </a:xfrm>
        </p:spPr>
        <p:txBody>
          <a:bodyPr/>
          <a:lstStyle/>
          <a:p>
            <a:pPr algn="just">
              <a:defRPr/>
            </a:pPr>
            <a:r>
              <a:rPr lang="de-DE" sz="1600">
                <a:latin typeface="Calibri"/>
                <a:ea typeface="Calibri"/>
                <a:cs typeface="Times New Roman"/>
              </a:rPr>
              <a:t>Wichtig zu beachten ist: Dabei arbeitet die KI allein statistisch. Die Bedeutung von Wörtern kann sie nicht wie Menschen wirklich verstehen, auch wenn sie natürlich auf Anfragen wie „was bedeutet…“ antworten kann. Aber das geschieht allein aufgrund des Modells, dass die KI aus den Trainingsdaten erlernt hat.</a:t>
            </a:r>
            <a:endParaRPr/>
          </a:p>
        </p:txBody>
      </p:sp>
      <p:pic>
        <p:nvPicPr>
          <p:cNvPr id="3" name="Grafik 2"/>
          <p:cNvPicPr>
            <a:picLocks noChangeAspect="1"/>
          </p:cNvPicPr>
          <p:nvPr/>
        </p:nvPicPr>
        <p:blipFill>
          <a:blip r:embed="rId3"/>
          <a:srcRect t="31287" b="23802"/>
          <a:stretch/>
        </p:blipFill>
        <p:spPr bwMode="auto">
          <a:xfrm>
            <a:off x="1771650" y="2427734"/>
            <a:ext cx="5600700" cy="17281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480655" y="1059582"/>
            <a:ext cx="8195799" cy="230832"/>
          </a:xfrm>
        </p:spPr>
        <p:txBody>
          <a:bodyPr/>
          <a:lstStyle/>
          <a:p>
            <a:pPr algn="just">
              <a:lnSpc>
                <a:spcPct val="107000"/>
              </a:lnSpc>
              <a:spcAft>
                <a:spcPts val="600"/>
              </a:spcAft>
              <a:defRPr/>
            </a:pPr>
            <a:r>
              <a:rPr lang="de-DE" sz="1600">
                <a:latin typeface="Calibri"/>
                <a:ea typeface="Calibri"/>
                <a:cs typeface="Times New Roman"/>
              </a:rPr>
              <a:t>Ein gängiger Ansatz für textgenerative KI sind sogenannte </a:t>
            </a:r>
            <a:r>
              <a:rPr lang="de-DE" sz="1600" b="1">
                <a:latin typeface="Calibri"/>
                <a:ea typeface="Calibri"/>
                <a:cs typeface="Times New Roman"/>
              </a:rPr>
              <a:t>Transformermodelle</a:t>
            </a:r>
            <a:r>
              <a:rPr lang="de-DE" sz="1600">
                <a:latin typeface="Calibri"/>
                <a:ea typeface="Calibri"/>
                <a:cs typeface="Times New Roman"/>
              </a:rPr>
              <a:t>. Diese Modelle nutzen eine spezielle Architektur, die es ihnen ermöglicht, die Bedeutung von Wörtern </a:t>
            </a:r>
            <a:r>
              <a:rPr lang="de-DE" sz="1600" u="sng">
                <a:latin typeface="Calibri"/>
                <a:ea typeface="Calibri"/>
                <a:cs typeface="Times New Roman"/>
              </a:rPr>
              <a:t>im Kontext </a:t>
            </a:r>
            <a:r>
              <a:rPr lang="de-DE" sz="1600">
                <a:latin typeface="Calibri"/>
                <a:ea typeface="Calibri"/>
                <a:cs typeface="Times New Roman"/>
              </a:rPr>
              <a:t>ihrer Nachbarwörter zu verstehen. </a:t>
            </a:r>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2</a:t>
            </a:fld>
            <a:endParaRPr lang="de-DE"/>
          </a:p>
        </p:txBody>
      </p:sp>
      <p:sp>
        <p:nvSpPr>
          <p:cNvPr id="7" name="Textplatzhalter 6"/>
          <p:cNvSpPr>
            <a:spLocks noGrp="1"/>
          </p:cNvSpPr>
          <p:nvPr>
            <p:ph type="body" sz="quarter" idx="12"/>
          </p:nvPr>
        </p:nvSpPr>
        <p:spPr bwMode="auto"/>
        <p:txBody>
          <a:bodyPr/>
          <a:lstStyle/>
          <a:p>
            <a:pPr>
              <a:defRPr/>
            </a:pPr>
            <a:endParaRPr lang="de-DE"/>
          </a:p>
        </p:txBody>
      </p:sp>
      <p:sp>
        <p:nvSpPr>
          <p:cNvPr id="12" name="Textfeld 11"/>
          <p:cNvSpPr txBox="1"/>
          <p:nvPr/>
        </p:nvSpPr>
        <p:spPr bwMode="auto">
          <a:xfrm>
            <a:off x="3923928" y="2211710"/>
            <a:ext cx="4572000" cy="2124941"/>
          </a:xfrm>
          <a:prstGeom prst="rect">
            <a:avLst/>
          </a:prstGeom>
          <a:noFill/>
        </p:spPr>
        <p:txBody>
          <a:bodyPr wrap="square">
            <a:spAutoFit/>
          </a:bodyPr>
          <a:lstStyle/>
          <a:p>
            <a:pPr>
              <a:lnSpc>
                <a:spcPct val="107000"/>
              </a:lnSpc>
              <a:spcAft>
                <a:spcPts val="800"/>
              </a:spcAft>
              <a:defRPr/>
            </a:pPr>
            <a:r>
              <a:rPr lang="de-DE" sz="1100" b="1">
                <a:latin typeface="Calibri"/>
                <a:ea typeface="Times New Roman"/>
                <a:cs typeface="Calibri"/>
              </a:rPr>
              <a:t>Die Herausforderung des Kontextes in der Sprache</a:t>
            </a:r>
            <a:endParaRPr lang="de-DE" sz="1100">
              <a:latin typeface="Calibri"/>
              <a:ea typeface="Calibri"/>
              <a:cs typeface="Times New Roman"/>
            </a:endParaRPr>
          </a:p>
          <a:p>
            <a:pPr>
              <a:lnSpc>
                <a:spcPct val="107000"/>
              </a:lnSpc>
              <a:spcAft>
                <a:spcPts val="800"/>
              </a:spcAft>
              <a:defRPr/>
            </a:pPr>
            <a:r>
              <a:rPr lang="de-DE" sz="1100">
                <a:latin typeface="Calibri"/>
                <a:ea typeface="Times New Roman"/>
                <a:cs typeface="Calibri"/>
              </a:rPr>
              <a:t>Menschliche Sprache ist komplex und oft mehrdeutig. Die Bedeutung eines Wortes kann sich stark ändern, je nachdem, welche anderen Wörter es umgeben. Nehmen wir ein einfaches Beispiel:</a:t>
            </a:r>
            <a:endParaRPr lang="de-DE" sz="1100">
              <a:latin typeface="Calibri"/>
              <a:ea typeface="Calibri"/>
              <a:cs typeface="Times New Roman"/>
            </a:endParaRPr>
          </a:p>
          <a:p>
            <a:pPr marL="342900" lvl="0" indent="-342900">
              <a:lnSpc>
                <a:spcPct val="107000"/>
              </a:lnSpc>
              <a:spcAft>
                <a:spcPts val="800"/>
              </a:spcAft>
              <a:buSzPts val="1000"/>
              <a:buFont typeface="Symbol"/>
              <a:buChar char=""/>
              <a:tabLst>
                <a:tab pos="457200" algn="l"/>
              </a:tabLst>
              <a:defRPr/>
            </a:pPr>
            <a:r>
              <a:rPr lang="de-DE" sz="1100">
                <a:latin typeface="Calibri"/>
                <a:ea typeface="Times New Roman"/>
                <a:cs typeface="Calibri"/>
              </a:rPr>
              <a:t>"Ich </a:t>
            </a:r>
            <a:r>
              <a:rPr lang="de-DE" sz="1100" b="1">
                <a:latin typeface="Calibri"/>
                <a:ea typeface="Times New Roman"/>
                <a:cs typeface="Calibri"/>
              </a:rPr>
              <a:t>esse</a:t>
            </a:r>
            <a:r>
              <a:rPr lang="de-DE" sz="1100">
                <a:latin typeface="Calibri"/>
                <a:ea typeface="Times New Roman"/>
                <a:cs typeface="Calibri"/>
              </a:rPr>
              <a:t> einen Apfel."</a:t>
            </a:r>
            <a:endParaRPr lang="de-DE" sz="1100">
              <a:latin typeface="Calibri"/>
              <a:ea typeface="Calibri"/>
              <a:cs typeface="Times New Roman"/>
            </a:endParaRPr>
          </a:p>
          <a:p>
            <a:pPr marL="342900" lvl="0" indent="-342900">
              <a:lnSpc>
                <a:spcPct val="107000"/>
              </a:lnSpc>
              <a:spcAft>
                <a:spcPts val="800"/>
              </a:spcAft>
              <a:buSzPts val="1000"/>
              <a:buFont typeface="Symbol"/>
              <a:buChar char=""/>
              <a:tabLst>
                <a:tab pos="457200" algn="l"/>
              </a:tabLst>
              <a:defRPr/>
            </a:pPr>
            <a:r>
              <a:rPr lang="de-DE" sz="1100">
                <a:latin typeface="Calibri"/>
                <a:ea typeface="Times New Roman"/>
                <a:cs typeface="Calibri"/>
              </a:rPr>
              <a:t>"Die Maus </a:t>
            </a:r>
            <a:r>
              <a:rPr lang="de-DE" sz="1100" b="1">
                <a:latin typeface="Calibri"/>
                <a:ea typeface="Times New Roman"/>
                <a:cs typeface="Calibri"/>
              </a:rPr>
              <a:t>frisst</a:t>
            </a:r>
            <a:r>
              <a:rPr lang="de-DE" sz="1100">
                <a:latin typeface="Calibri"/>
                <a:ea typeface="Times New Roman"/>
                <a:cs typeface="Calibri"/>
              </a:rPr>
              <a:t> den Käse."</a:t>
            </a:r>
            <a:endParaRPr lang="de-DE" sz="1100">
              <a:latin typeface="Calibri"/>
              <a:ea typeface="Calibri"/>
              <a:cs typeface="Times New Roman"/>
            </a:endParaRPr>
          </a:p>
          <a:p>
            <a:pPr>
              <a:lnSpc>
                <a:spcPct val="107000"/>
              </a:lnSpc>
              <a:spcAft>
                <a:spcPts val="800"/>
              </a:spcAft>
              <a:defRPr/>
            </a:pPr>
            <a:r>
              <a:rPr lang="de-DE" sz="1100">
                <a:latin typeface="Calibri"/>
                <a:ea typeface="Times New Roman"/>
                <a:cs typeface="Calibri"/>
              </a:rPr>
              <a:t>Hier beschreiben "essen" und "fressen" ähnliche Aktionen, aber die Wahl des Verbs hängt vom Subjekt ab. Ein traditionelles KI-Modell, das jedes Wort isoliert betrachtet, würde diese Nuance möglicherweise übersehen.</a:t>
            </a:r>
            <a:endParaRPr lang="de-DE" sz="1100">
              <a:latin typeface="Calibri"/>
              <a:ea typeface="Calibri"/>
              <a:cs typeface="Times New Roman"/>
            </a:endParaRPr>
          </a:p>
        </p:txBody>
      </p:sp>
      <p:sp>
        <p:nvSpPr>
          <p:cNvPr id="13" name="Rechteck 12"/>
          <p:cNvSpPr/>
          <p:nvPr/>
        </p:nvSpPr>
        <p:spPr bwMode="auto">
          <a:xfrm>
            <a:off x="3716321" y="2158057"/>
            <a:ext cx="4843197" cy="2232248"/>
          </a:xfrm>
          <a:prstGeom prst="rect">
            <a:avLst/>
          </a:prstGeom>
          <a:noFill/>
          <a:ln>
            <a:solidFill>
              <a:srgbClr val="225D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480655" y="1059582"/>
            <a:ext cx="8195799" cy="230832"/>
          </a:xfrm>
        </p:spPr>
        <p:txBody>
          <a:bodyPr/>
          <a:lstStyle/>
          <a:p>
            <a:pPr algn="just">
              <a:lnSpc>
                <a:spcPct val="107000"/>
              </a:lnSpc>
              <a:spcAft>
                <a:spcPts val="800"/>
              </a:spcAft>
              <a:defRPr/>
            </a:pPr>
            <a:r>
              <a:rPr lang="de-DE" sz="1600">
                <a:latin typeface="Calibri"/>
                <a:ea typeface="Times New Roman"/>
                <a:cs typeface="Calibri"/>
              </a:rPr>
              <a:t>Der Kern der Transformer-Architektur ist der sogenannte </a:t>
            </a:r>
            <a:r>
              <a:rPr lang="de-DE" sz="1600" b="1">
                <a:latin typeface="Calibri"/>
                <a:ea typeface="Times New Roman"/>
                <a:cs typeface="Calibri"/>
              </a:rPr>
              <a:t>Aufmerksamkeits-Mechanismus (Attention Mechanism)</a:t>
            </a:r>
            <a:r>
              <a:rPr lang="de-DE" sz="1600">
                <a:latin typeface="Calibri"/>
                <a:ea typeface="Times New Roman"/>
                <a:cs typeface="Calibri"/>
              </a:rPr>
              <a:t>. Dieser Mechanismus ermöglicht es dem Modell, die Beziehungen zwischen </a:t>
            </a:r>
            <a:r>
              <a:rPr lang="de-DE" sz="1600" i="1">
                <a:latin typeface="Calibri"/>
                <a:ea typeface="Times New Roman"/>
                <a:cs typeface="Calibri"/>
              </a:rPr>
              <a:t>jedem</a:t>
            </a:r>
            <a:r>
              <a:rPr lang="de-DE" sz="1600">
                <a:latin typeface="Calibri"/>
                <a:ea typeface="Times New Roman"/>
                <a:cs typeface="Calibri"/>
              </a:rPr>
              <a:t> Wort in einer Eingabesequenz und </a:t>
            </a:r>
            <a:r>
              <a:rPr lang="de-DE" sz="1600" i="1">
                <a:latin typeface="Calibri"/>
                <a:ea typeface="Times New Roman"/>
                <a:cs typeface="Calibri"/>
              </a:rPr>
              <a:t>allen anderen</a:t>
            </a:r>
            <a:r>
              <a:rPr lang="de-DE" sz="1600">
                <a:latin typeface="Calibri"/>
                <a:ea typeface="Times New Roman"/>
                <a:cs typeface="Calibri"/>
              </a:rPr>
              <a:t> Wörtern in dieser Sequenz zu bewerten.</a:t>
            </a:r>
            <a:endParaRPr lang="de-DE" sz="1600">
              <a:latin typeface="Calibri"/>
              <a:ea typeface="Calibri"/>
              <a:cs typeface="Times New Roman"/>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3</a:t>
            </a:fld>
            <a:endParaRPr lang="de-DE"/>
          </a:p>
        </p:txBody>
      </p:sp>
      <p:sp>
        <p:nvSpPr>
          <p:cNvPr id="7" name="Textplatzhalter 6"/>
          <p:cNvSpPr>
            <a:spLocks noGrp="1"/>
          </p:cNvSpPr>
          <p:nvPr>
            <p:ph type="body" sz="quarter" idx="12"/>
          </p:nvPr>
        </p:nvSpPr>
        <p:spPr bwMode="auto"/>
        <p:txBody>
          <a:bodyPr/>
          <a:lstStyle/>
          <a:p>
            <a:pPr>
              <a:defRPr/>
            </a:pPr>
            <a:endParaRPr lang="de-DE"/>
          </a:p>
        </p:txBody>
      </p:sp>
      <p:sp>
        <p:nvSpPr>
          <p:cNvPr id="11" name="Textfeld 10"/>
          <p:cNvSpPr txBox="1"/>
          <p:nvPr/>
        </p:nvSpPr>
        <p:spPr bwMode="auto">
          <a:xfrm>
            <a:off x="1646030" y="2388668"/>
            <a:ext cx="6284186" cy="2022348"/>
          </a:xfrm>
          <a:prstGeom prst="rect">
            <a:avLst/>
          </a:prstGeom>
          <a:noFill/>
        </p:spPr>
        <p:txBody>
          <a:bodyPr wrap="square">
            <a:spAutoFit/>
          </a:bodyPr>
          <a:lstStyle/>
          <a:p>
            <a:pPr>
              <a:lnSpc>
                <a:spcPct val="107000"/>
              </a:lnSpc>
              <a:spcAft>
                <a:spcPts val="800"/>
              </a:spcAft>
              <a:defRPr/>
            </a:pPr>
            <a:r>
              <a:rPr lang="de-DE" sz="1100">
                <a:latin typeface="Calibri"/>
                <a:ea typeface="Times New Roman"/>
                <a:cs typeface="Calibri"/>
              </a:rPr>
              <a:t>Nehmen wir an, das Modell würde den Satz "Die Bank am Flussufer ist ein guter Ort zum Angeln" verarbeiten. Das Vorgehen des Modells würde ungefähr so aussehen:</a:t>
            </a:r>
            <a:endParaRPr lang="de-DE" sz="1100">
              <a:latin typeface="Calibri"/>
              <a:ea typeface="Calibri"/>
              <a:cs typeface="Times New Roman"/>
            </a:endParaRPr>
          </a:p>
          <a:p>
            <a:pPr marL="342900" lvl="0" indent="-342900">
              <a:lnSpc>
                <a:spcPct val="107000"/>
              </a:lnSpc>
              <a:spcAft>
                <a:spcPts val="800"/>
              </a:spcAft>
              <a:buFont typeface="+mj-lt"/>
              <a:buAutoNum type="arabicPeriod"/>
              <a:tabLst>
                <a:tab pos="457200" algn="l"/>
              </a:tabLst>
              <a:defRPr/>
            </a:pPr>
            <a:r>
              <a:rPr lang="de-DE" sz="1100" b="1">
                <a:latin typeface="Calibri"/>
                <a:ea typeface="Times New Roman"/>
                <a:cs typeface="Calibri"/>
              </a:rPr>
              <a:t>Beziehung zu jedem anderen Wort herstellen:</a:t>
            </a:r>
            <a:r>
              <a:rPr lang="de-DE" sz="1100">
                <a:latin typeface="Calibri"/>
                <a:ea typeface="Times New Roman"/>
                <a:cs typeface="Calibri"/>
              </a:rPr>
              <a:t> Es würde eine Art "Gewichtung" berechnen, wie relevant jedes andere Wort im Satz für das Verständnis von "Bank" ist.</a:t>
            </a:r>
            <a:endParaRPr lang="de-DE" sz="1100">
              <a:latin typeface="Calibri"/>
              <a:ea typeface="Calibri"/>
              <a:cs typeface="Times New Roman"/>
            </a:endParaRPr>
          </a:p>
          <a:p>
            <a:pPr marL="342900" lvl="0" indent="-342900">
              <a:lnSpc>
                <a:spcPct val="107000"/>
              </a:lnSpc>
              <a:spcAft>
                <a:spcPts val="800"/>
              </a:spcAft>
              <a:buFont typeface="+mj-lt"/>
              <a:buAutoNum type="arabicPeriod"/>
              <a:tabLst>
                <a:tab pos="457200" algn="l"/>
              </a:tabLst>
              <a:defRPr/>
            </a:pPr>
            <a:r>
              <a:rPr lang="de-DE" sz="1100" b="1">
                <a:latin typeface="Calibri"/>
                <a:ea typeface="Times New Roman"/>
                <a:cs typeface="Calibri"/>
              </a:rPr>
              <a:t>Fokus auf relevante Wörter legen:</a:t>
            </a:r>
            <a:r>
              <a:rPr lang="de-DE" sz="1100">
                <a:latin typeface="Calibri"/>
                <a:ea typeface="Times New Roman"/>
                <a:cs typeface="Calibri"/>
              </a:rPr>
              <a:t> Es würde erkennen, dass Wörter wie "Flussufer" und "Angeln" eine sehr hohe Relevanz für "Bank" haben, während Wörter wie "ist" oder "ein" weniger relevant sind.</a:t>
            </a:r>
            <a:endParaRPr lang="de-DE" sz="1100">
              <a:latin typeface="Calibri"/>
              <a:ea typeface="Calibri"/>
              <a:cs typeface="Times New Roman"/>
            </a:endParaRPr>
          </a:p>
          <a:p>
            <a:pPr marL="342900" lvl="0" indent="-342900">
              <a:lnSpc>
                <a:spcPct val="107000"/>
              </a:lnSpc>
              <a:spcAft>
                <a:spcPts val="800"/>
              </a:spcAft>
              <a:buFont typeface="+mj-lt"/>
              <a:buAutoNum type="arabicPeriod"/>
              <a:tabLst>
                <a:tab pos="457200" algn="l"/>
              </a:tabLst>
              <a:defRPr/>
            </a:pPr>
            <a:r>
              <a:rPr lang="de-DE" sz="1100" b="1">
                <a:latin typeface="Calibri"/>
                <a:ea typeface="Times New Roman"/>
                <a:cs typeface="Calibri"/>
              </a:rPr>
              <a:t>Kontextuelle Bedeutung ableiten:</a:t>
            </a:r>
            <a:r>
              <a:rPr lang="de-DE" sz="1100">
                <a:latin typeface="Calibri"/>
                <a:ea typeface="Times New Roman"/>
                <a:cs typeface="Calibri"/>
              </a:rPr>
              <a:t> Basierend auf dieser hohen Relevanz würde das Modell schließen, dass "Bank" in diesem Kontext nicht das Finanzinstitut, sondern eine Sitzmöglichkeit bedeutet.</a:t>
            </a:r>
            <a:endParaRPr lang="de-DE" sz="1100">
              <a:latin typeface="Calibri"/>
              <a:ea typeface="Calibri"/>
              <a:cs typeface="Times New Roman"/>
            </a:endParaRPr>
          </a:p>
        </p:txBody>
      </p:sp>
      <p:sp>
        <p:nvSpPr>
          <p:cNvPr id="12" name="Rechteck 11"/>
          <p:cNvSpPr/>
          <p:nvPr/>
        </p:nvSpPr>
        <p:spPr bwMode="auto">
          <a:xfrm>
            <a:off x="1588831" y="2283718"/>
            <a:ext cx="6341385" cy="2232248"/>
          </a:xfrm>
          <a:prstGeom prst="rect">
            <a:avLst/>
          </a:prstGeom>
          <a:noFill/>
          <a:ln>
            <a:solidFill>
              <a:srgbClr val="225D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395536" y="1002774"/>
            <a:ext cx="8064896" cy="230832"/>
          </a:xfrm>
        </p:spPr>
        <p:txBody>
          <a:bodyPr/>
          <a:lstStyle/>
          <a:p>
            <a:pPr algn="just">
              <a:lnSpc>
                <a:spcPct val="107000"/>
              </a:lnSpc>
              <a:spcAft>
                <a:spcPts val="800"/>
              </a:spcAft>
              <a:defRPr/>
            </a:pPr>
            <a:r>
              <a:rPr lang="de-DE" sz="1400">
                <a:latin typeface="Calibri"/>
                <a:ea typeface="Calibri"/>
                <a:cs typeface="Times New Roman"/>
              </a:rPr>
              <a:t>Für das Training dieser Modelle sind sehr große Mengen an Textdaten aus verschiedenen Quellen erforderlich. Über die Analyse dieser Trainingsdaten lernt das Modell, Vorhersagen darüber zu treffen, welche Worte oder Phrasen wahrscheinlich als nächstes kommen. </a:t>
            </a:r>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4</a:t>
            </a:fld>
            <a:endParaRPr lang="de-DE"/>
          </a:p>
        </p:txBody>
      </p:sp>
      <p:sp>
        <p:nvSpPr>
          <p:cNvPr id="7" name="Textplatzhalter 6"/>
          <p:cNvSpPr>
            <a:spLocks noGrp="1"/>
          </p:cNvSpPr>
          <p:nvPr>
            <p:ph type="body" sz="quarter" idx="12"/>
          </p:nvPr>
        </p:nvSpPr>
        <p:spPr bwMode="auto"/>
        <p:txBody>
          <a:bodyPr/>
          <a:lstStyle/>
          <a:p>
            <a:pPr>
              <a:defRPr/>
            </a:pPr>
            <a:endParaRPr lang="de-DE"/>
          </a:p>
        </p:txBody>
      </p:sp>
      <p:pic>
        <p:nvPicPr>
          <p:cNvPr id="8" name="Grafik 7"/>
          <p:cNvPicPr>
            <a:picLocks noChangeAspect="1"/>
          </p:cNvPicPr>
          <p:nvPr/>
        </p:nvPicPr>
        <p:blipFill>
          <a:blip r:embed="rId3"/>
          <a:srcRect t="15418"/>
          <a:stretch/>
        </p:blipFill>
        <p:spPr bwMode="auto">
          <a:xfrm>
            <a:off x="4493519" y="1541983"/>
            <a:ext cx="4130419" cy="3170130"/>
          </a:xfrm>
          <a:prstGeom prst="rect">
            <a:avLst/>
          </a:prstGeom>
        </p:spPr>
      </p:pic>
      <p:sp>
        <p:nvSpPr>
          <p:cNvPr id="9" name="Textfeld 8"/>
          <p:cNvSpPr txBox="1"/>
          <p:nvPr/>
        </p:nvSpPr>
        <p:spPr bwMode="auto">
          <a:xfrm>
            <a:off x="288032" y="1773775"/>
            <a:ext cx="4283968" cy="1465209"/>
          </a:xfrm>
          <a:prstGeom prst="rect">
            <a:avLst/>
          </a:prstGeom>
          <a:noFill/>
        </p:spPr>
        <p:txBody>
          <a:bodyPr wrap="square">
            <a:spAutoFit/>
          </a:bodyPr>
          <a:lstStyle/>
          <a:p>
            <a:pPr algn="just">
              <a:lnSpc>
                <a:spcPct val="107000"/>
              </a:lnSpc>
              <a:spcAft>
                <a:spcPts val="800"/>
              </a:spcAft>
              <a:defRPr/>
            </a:pPr>
            <a:r>
              <a:rPr lang="de-DE" sz="1400">
                <a:solidFill>
                  <a:schemeClr val="accent6"/>
                </a:solidFill>
                <a:latin typeface="Calibri"/>
                <a:ea typeface="Calibri"/>
                <a:cs typeface="Times New Roman"/>
              </a:rPr>
              <a:t>Dieses Training erfolgt in mehreren Phasen, wobei das Modell schrittweise über Rückmeldung von außen seine Fähigkeit verbessert, sinnvolle Texte zu generieren. Dazu wird der Output von Menschen auf seine Güte bewertet - das wird übrigens tatsächlich als "Belohnung" bezeichnet.</a:t>
            </a:r>
            <a:endParaRPr/>
          </a:p>
        </p:txBody>
      </p:sp>
      <p:sp>
        <p:nvSpPr>
          <p:cNvPr id="10" name="Textfeld 9">
            <a:extLst>
              <a:ext uri="{FF2B5EF4-FFF2-40B4-BE49-F238E27FC236}">
                <a16:creationId xmlns:a16="http://schemas.microsoft.com/office/drawing/2014/main" id="{3D8E1874-8ACF-4EC9-B543-17798A911B92}"/>
              </a:ext>
            </a:extLst>
          </p:cNvPr>
          <p:cNvSpPr txBox="1"/>
          <p:nvPr/>
        </p:nvSpPr>
        <p:spPr bwMode="auto">
          <a:xfrm>
            <a:off x="6772149" y="4555179"/>
            <a:ext cx="1688283" cy="230832"/>
          </a:xfrm>
          <a:prstGeom prst="rect">
            <a:avLst/>
          </a:prstGeom>
          <a:noFill/>
        </p:spPr>
        <p:txBody>
          <a:bodyPr wrap="none" rtlCol="0">
            <a:spAutoFit/>
          </a:bodyPr>
          <a:lstStyle/>
          <a:p>
            <a:r>
              <a:rPr lang="de-DE" sz="900" dirty="0">
                <a:solidFill>
                  <a:schemeClr val="tx1">
                    <a:lumMod val="50000"/>
                    <a:lumOff val="50000"/>
                  </a:schemeClr>
                </a:solidFill>
              </a:rPr>
              <a:t>Grafik KI-generiert mit napkin.ai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Grafik 12"/>
          <p:cNvPicPr>
            <a:picLocks noChangeAspect="1"/>
          </p:cNvPicPr>
          <p:nvPr/>
        </p:nvPicPr>
        <p:blipFill>
          <a:blip r:embed="rId3"/>
          <a:srcRect t="24800" b="23400"/>
          <a:stretch/>
        </p:blipFill>
        <p:spPr bwMode="auto">
          <a:xfrm>
            <a:off x="1931769" y="1973499"/>
            <a:ext cx="5143500" cy="2664295"/>
          </a:xfrm>
          <a:prstGeom prst="rect">
            <a:avLst/>
          </a:prstGeom>
        </p:spPr>
      </p:pic>
      <p:sp>
        <p:nvSpPr>
          <p:cNvPr id="3" name="Textplatzhalter 2"/>
          <p:cNvSpPr>
            <a:spLocks noGrp="1"/>
          </p:cNvSpPr>
          <p:nvPr>
            <p:ph type="body" idx="1"/>
          </p:nvPr>
        </p:nvSpPr>
        <p:spPr bwMode="auto">
          <a:xfrm>
            <a:off x="402591" y="929474"/>
            <a:ext cx="8201856" cy="230832"/>
          </a:xfrm>
        </p:spPr>
        <p:txBody>
          <a:bodyPr/>
          <a:lstStyle/>
          <a:p>
            <a:pPr algn="just">
              <a:lnSpc>
                <a:spcPct val="107000"/>
              </a:lnSpc>
              <a:spcAft>
                <a:spcPts val="800"/>
              </a:spcAft>
              <a:defRPr/>
            </a:pPr>
            <a:r>
              <a:rPr lang="de-DE" sz="1600">
                <a:latin typeface="Calibri"/>
                <a:ea typeface="Calibri"/>
                <a:cs typeface="Times New Roman"/>
              </a:rPr>
              <a:t>Nach Abschluss des Trainings hat die KI keinen Zugriff mehr auf die Trainingsdaten, nur noch auf das Modell, das sie aufgrund der Daten erstellt hat. Sie kann also nicht den Textkorpus nach Informationen durchsuchen, wenn sie zu einem bestimmten Thema einen Text generieren soll, sondern tut dies allein aufgrund des Modells, das im Trainingsprozess erstellt wurde. </a:t>
            </a:r>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5</a:t>
            </a:fld>
            <a:endParaRPr lang="de-DE"/>
          </a:p>
        </p:txBody>
      </p:sp>
      <p:sp>
        <p:nvSpPr>
          <p:cNvPr id="7" name="Textplatzhalter 6"/>
          <p:cNvSpPr>
            <a:spLocks noGrp="1"/>
          </p:cNvSpPr>
          <p:nvPr>
            <p:ph type="body" sz="quarter" idx="12"/>
          </p:nvPr>
        </p:nvSpPr>
        <p:spPr bwMode="auto"/>
        <p:txBody>
          <a:bodyPr/>
          <a:lstStyle/>
          <a:p>
            <a:pPr>
              <a:defRPr/>
            </a:pPr>
            <a:endParaRPr lang="de-DE"/>
          </a:p>
        </p:txBody>
      </p:sp>
      <p:sp>
        <p:nvSpPr>
          <p:cNvPr id="11" name="Textfeld 10"/>
          <p:cNvSpPr txBox="1"/>
          <p:nvPr/>
        </p:nvSpPr>
        <p:spPr bwMode="auto">
          <a:xfrm>
            <a:off x="2169591" y="4299942"/>
            <a:ext cx="1034257" cy="261610"/>
          </a:xfrm>
          <a:prstGeom prst="rect">
            <a:avLst/>
          </a:prstGeom>
          <a:noFill/>
        </p:spPr>
        <p:txBody>
          <a:bodyPr wrap="none" rtlCol="0">
            <a:spAutoFit/>
          </a:bodyPr>
          <a:lstStyle/>
          <a:p>
            <a:pPr>
              <a:defRPr/>
            </a:pPr>
            <a:r>
              <a:rPr lang="de-DE"/>
              <a:t>Trainingsdaten</a:t>
            </a:r>
            <a:endParaRPr/>
          </a:p>
        </p:txBody>
      </p:sp>
      <p:sp>
        <p:nvSpPr>
          <p:cNvPr id="12" name="Textfeld 11"/>
          <p:cNvSpPr txBox="1"/>
          <p:nvPr/>
        </p:nvSpPr>
        <p:spPr bwMode="auto">
          <a:xfrm>
            <a:off x="5920927" y="4299942"/>
            <a:ext cx="739305" cy="261610"/>
          </a:xfrm>
          <a:prstGeom prst="rect">
            <a:avLst/>
          </a:prstGeom>
          <a:noFill/>
        </p:spPr>
        <p:txBody>
          <a:bodyPr wrap="none" rtlCol="0">
            <a:spAutoFit/>
          </a:bodyPr>
          <a:lstStyle/>
          <a:p>
            <a:pPr>
              <a:defRPr/>
            </a:pPr>
            <a:r>
              <a:rPr lang="de-DE"/>
              <a:t>KI-Modell</a:t>
            </a:r>
            <a:endParaRPr/>
          </a:p>
        </p:txBody>
      </p:sp>
      <p:sp>
        <p:nvSpPr>
          <p:cNvPr id="10" name="Textfeld 9">
            <a:extLst>
              <a:ext uri="{FF2B5EF4-FFF2-40B4-BE49-F238E27FC236}">
                <a16:creationId xmlns:a16="http://schemas.microsoft.com/office/drawing/2014/main" id="{43E5ADEA-FEA6-4436-B7BC-08F27C54CB01}"/>
              </a:ext>
            </a:extLst>
          </p:cNvPr>
          <p:cNvSpPr txBox="1"/>
          <p:nvPr/>
        </p:nvSpPr>
        <p:spPr bwMode="auto">
          <a:xfrm>
            <a:off x="7493638" y="4545518"/>
            <a:ext cx="1580882"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endParaRPr lang="de-DE" sz="900" dirty="0">
              <a:solidFill>
                <a:schemeClr val="tx1">
                  <a:lumMod val="50000"/>
                  <a:lumOff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402591" y="929474"/>
            <a:ext cx="8273865" cy="230832"/>
          </a:xfrm>
        </p:spPr>
        <p:txBody>
          <a:bodyPr/>
          <a:lstStyle/>
          <a:p>
            <a:pPr algn="just">
              <a:lnSpc>
                <a:spcPct val="107000"/>
              </a:lnSpc>
              <a:spcAft>
                <a:spcPts val="800"/>
              </a:spcAft>
              <a:defRPr/>
            </a:pPr>
            <a:r>
              <a:rPr lang="de-DE" sz="1600">
                <a:latin typeface="Calibri"/>
                <a:ea typeface="Calibri"/>
                <a:cs typeface="Times New Roman"/>
              </a:rPr>
              <a:t>Der Text wird dabei schrittweise erstellt. KI arbeitet in sogenannten Token - das sind Bruchteile von Worten, die sich auf Ebene von Maschinensprache widerspiegeln und die sich nicht sinnvoll in Teilworten oder Silben angeben lassen. Daher sprechen wir in diesem Lernmodul der Einfachheit und Verständlichkeit halber weiter von "Worten".</a:t>
            </a:r>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6</a:t>
            </a:fld>
            <a:endParaRPr lang="de-DE"/>
          </a:p>
        </p:txBody>
      </p:sp>
      <p:sp>
        <p:nvSpPr>
          <p:cNvPr id="7" name="Textplatzhalter 6"/>
          <p:cNvSpPr>
            <a:spLocks noGrp="1"/>
          </p:cNvSpPr>
          <p:nvPr>
            <p:ph type="body" sz="quarter" idx="12"/>
          </p:nvPr>
        </p:nvSpPr>
        <p:spPr bwMode="auto"/>
        <p:txBody>
          <a:bodyPr/>
          <a:lstStyle/>
          <a:p>
            <a:pPr>
              <a:defRPr/>
            </a:pPr>
            <a:endParaRPr lang="de-DE"/>
          </a:p>
        </p:txBody>
      </p:sp>
      <p:sp>
        <p:nvSpPr>
          <p:cNvPr id="8" name="Freeform 2"/>
          <p:cNvSpPr>
            <a:spLocks noChangeAspect="1"/>
          </p:cNvSpPr>
          <p:nvPr/>
        </p:nvSpPr>
        <p:spPr bwMode="auto">
          <a:xfrm>
            <a:off x="2122719" y="2485147"/>
            <a:ext cx="4898562" cy="1936632"/>
          </a:xfrm>
          <a:custGeom>
            <a:avLst/>
            <a:gdLst/>
            <a:ahLst/>
            <a:cxnLst/>
            <a:rect l="l" t="t" r="r" b="b"/>
            <a:pathLst>
              <a:path w="6356958" h="6356958" extrusionOk="0">
                <a:moveTo>
                  <a:pt x="0" y="0"/>
                </a:moveTo>
                <a:lnTo>
                  <a:pt x="6356958" y="0"/>
                </a:lnTo>
                <a:lnTo>
                  <a:pt x="6356958" y="6356958"/>
                </a:lnTo>
                <a:lnTo>
                  <a:pt x="0" y="6356958"/>
                </a:lnTo>
                <a:lnTo>
                  <a:pt x="0" y="0"/>
                </a:lnTo>
                <a:close/>
              </a:path>
            </a:pathLst>
          </a:custGeom>
          <a:blipFill>
            <a:blip r:embed="rId3"/>
            <a:srcRect t="27130" b="33334"/>
            <a:stretch/>
          </a:blipFill>
        </p:spPr>
        <p:txBody>
          <a:bodyPr/>
          <a:lstStyle/>
          <a:p>
            <a:pPr>
              <a:defRPr/>
            </a:pPr>
            <a:endParaRPr lang="de-DE"/>
          </a:p>
        </p:txBody>
      </p:sp>
      <p:sp>
        <p:nvSpPr>
          <p:cNvPr id="10" name="Textfeld 9">
            <a:extLst>
              <a:ext uri="{FF2B5EF4-FFF2-40B4-BE49-F238E27FC236}">
                <a16:creationId xmlns:a16="http://schemas.microsoft.com/office/drawing/2014/main" id="{E0F075D2-EC1E-4A0C-8977-880514065E0F}"/>
              </a:ext>
            </a:extLst>
          </p:cNvPr>
          <p:cNvSpPr txBox="1"/>
          <p:nvPr/>
        </p:nvSpPr>
        <p:spPr bwMode="auto">
          <a:xfrm rot="21016780">
            <a:off x="1575967" y="2292769"/>
            <a:ext cx="899605" cy="400110"/>
          </a:xfrm>
          <a:prstGeom prst="rect">
            <a:avLst/>
          </a:prstGeom>
          <a:noFill/>
        </p:spPr>
        <p:txBody>
          <a:bodyPr wrap="square" rtlCol="0">
            <a:spAutoFit/>
          </a:bodyPr>
          <a:lstStyle/>
          <a:p>
            <a:r>
              <a:rPr lang="de-DE" sz="2000" spc="100" dirty="0">
                <a:latin typeface="Ink Free" panose="03080402000500000000" pitchFamily="66" charset="0"/>
              </a:rPr>
              <a:t>Token</a:t>
            </a:r>
            <a:endParaRPr lang="de-DE" sz="1600" spc="100" dirty="0">
              <a:latin typeface="Ink Free" panose="03080402000500000000" pitchFamily="66" charset="0"/>
            </a:endParaRPr>
          </a:p>
        </p:txBody>
      </p:sp>
      <p:sp>
        <p:nvSpPr>
          <p:cNvPr id="11" name="Textfeld 10">
            <a:extLst>
              <a:ext uri="{FF2B5EF4-FFF2-40B4-BE49-F238E27FC236}">
                <a16:creationId xmlns:a16="http://schemas.microsoft.com/office/drawing/2014/main" id="{F0F8F8EC-621F-4349-A4A3-D820B7242040}"/>
              </a:ext>
            </a:extLst>
          </p:cNvPr>
          <p:cNvSpPr txBox="1"/>
          <p:nvPr/>
        </p:nvSpPr>
        <p:spPr bwMode="auto">
          <a:xfrm rot="1047237">
            <a:off x="6481714" y="2528107"/>
            <a:ext cx="761747" cy="400110"/>
          </a:xfrm>
          <a:prstGeom prst="rect">
            <a:avLst/>
          </a:prstGeom>
          <a:noFill/>
        </p:spPr>
        <p:txBody>
          <a:bodyPr wrap="none" rtlCol="0">
            <a:spAutoFit/>
          </a:bodyPr>
          <a:lstStyle/>
          <a:p>
            <a:r>
              <a:rPr lang="de-DE" sz="2000" b="1" spc="100" dirty="0">
                <a:latin typeface="Ink Free" panose="03080402000500000000" pitchFamily="66" charset="0"/>
              </a:rPr>
              <a:t>Wort</a:t>
            </a:r>
            <a:endParaRPr lang="de-DE" sz="1600" b="1" spc="100" dirty="0">
              <a:latin typeface="Ink Free" panose="03080402000500000000" pitchFamily="66" charset="0"/>
            </a:endParaRPr>
          </a:p>
        </p:txBody>
      </p:sp>
      <p:sp>
        <p:nvSpPr>
          <p:cNvPr id="12" name="Freeform 5">
            <a:extLst>
              <a:ext uri="{FF2B5EF4-FFF2-40B4-BE49-F238E27FC236}">
                <a16:creationId xmlns:a16="http://schemas.microsoft.com/office/drawing/2014/main" id="{C6ABB7EA-FAD6-42CE-B748-74F93782BA96}"/>
              </a:ext>
            </a:extLst>
          </p:cNvPr>
          <p:cNvSpPr>
            <a:spLocks/>
          </p:cNvSpPr>
          <p:nvPr/>
        </p:nvSpPr>
        <p:spPr bwMode="auto">
          <a:xfrm rot="1658803">
            <a:off x="2037267" y="2570861"/>
            <a:ext cx="742990" cy="430887"/>
          </a:xfrm>
          <a:custGeom>
            <a:avLst/>
            <a:gdLst/>
            <a:ahLst/>
            <a:cxnLst/>
            <a:rect l="l" t="t" r="r" b="b"/>
            <a:pathLst>
              <a:path w="6113721" h="2166384">
                <a:moveTo>
                  <a:pt x="0" y="0"/>
                </a:moveTo>
                <a:lnTo>
                  <a:pt x="6113721" y="0"/>
                </a:lnTo>
                <a:lnTo>
                  <a:pt x="6113721" y="2166384"/>
                </a:lnTo>
                <a:lnTo>
                  <a:pt x="0" y="2166384"/>
                </a:lnTo>
                <a:lnTo>
                  <a:pt x="0" y="0"/>
                </a:lnTo>
                <a:close/>
              </a:path>
            </a:pathLst>
          </a:custGeom>
          <a:blipFill>
            <a:blip r:embed="rId4"/>
            <a:stretch>
              <a:fillRect l="-16543" t="-139018" r="-18065" b="-140858"/>
            </a:stretch>
          </a:blipFill>
        </p:spPr>
      </p:sp>
      <p:sp>
        <p:nvSpPr>
          <p:cNvPr id="14" name="Freeform 5">
            <a:extLst>
              <a:ext uri="{FF2B5EF4-FFF2-40B4-BE49-F238E27FC236}">
                <a16:creationId xmlns:a16="http://schemas.microsoft.com/office/drawing/2014/main" id="{8AD51101-7D9D-4906-A040-5E162F16829B}"/>
              </a:ext>
            </a:extLst>
          </p:cNvPr>
          <p:cNvSpPr>
            <a:spLocks/>
          </p:cNvSpPr>
          <p:nvPr/>
        </p:nvSpPr>
        <p:spPr bwMode="auto">
          <a:xfrm rot="19372705" flipH="1">
            <a:off x="6153851" y="2833910"/>
            <a:ext cx="742990" cy="430887"/>
          </a:xfrm>
          <a:custGeom>
            <a:avLst/>
            <a:gdLst/>
            <a:ahLst/>
            <a:cxnLst/>
            <a:rect l="l" t="t" r="r" b="b"/>
            <a:pathLst>
              <a:path w="6113721" h="2166384">
                <a:moveTo>
                  <a:pt x="0" y="0"/>
                </a:moveTo>
                <a:lnTo>
                  <a:pt x="6113721" y="0"/>
                </a:lnTo>
                <a:lnTo>
                  <a:pt x="6113721" y="2166384"/>
                </a:lnTo>
                <a:lnTo>
                  <a:pt x="0" y="2166384"/>
                </a:lnTo>
                <a:lnTo>
                  <a:pt x="0" y="0"/>
                </a:lnTo>
                <a:close/>
              </a:path>
            </a:pathLst>
          </a:custGeom>
          <a:blipFill>
            <a:blip r:embed="rId4"/>
            <a:stretch>
              <a:fillRect l="-16543" t="-139018" r="-18065" b="-140858"/>
            </a:stretch>
          </a:blipFill>
        </p:spPr>
      </p:sp>
      <p:sp>
        <p:nvSpPr>
          <p:cNvPr id="16" name="Textfeld 15">
            <a:extLst>
              <a:ext uri="{FF2B5EF4-FFF2-40B4-BE49-F238E27FC236}">
                <a16:creationId xmlns:a16="http://schemas.microsoft.com/office/drawing/2014/main" id="{73AA416D-8428-47BC-AAA9-9FB591B7BDEE}"/>
              </a:ext>
            </a:extLst>
          </p:cNvPr>
          <p:cNvSpPr txBox="1"/>
          <p:nvPr/>
        </p:nvSpPr>
        <p:spPr bwMode="auto">
          <a:xfrm>
            <a:off x="7493638" y="4545518"/>
            <a:ext cx="1580882"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endParaRPr lang="de-DE" sz="900" dirty="0">
              <a:solidFill>
                <a:schemeClr val="tx1">
                  <a:lumMod val="50000"/>
                  <a:lumOff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467544" y="2352238"/>
            <a:ext cx="7697801" cy="230832"/>
          </a:xfrm>
        </p:spPr>
        <p:txBody>
          <a:bodyPr/>
          <a:lstStyle/>
          <a:p>
            <a:pPr algn="just">
              <a:lnSpc>
                <a:spcPct val="107000"/>
              </a:lnSpc>
              <a:spcAft>
                <a:spcPts val="800"/>
              </a:spcAft>
              <a:defRPr/>
            </a:pPr>
            <a:r>
              <a:rPr lang="de-DE" sz="1600">
                <a:latin typeface="Calibri"/>
                <a:ea typeface="Calibri"/>
                <a:cs typeface="Times New Roman"/>
              </a:rPr>
              <a:t>Beispielsweise könnte die KI den Satzanfang "Die Sonne scheint und der Himmel ist..." vervollständigen müssen:</a:t>
            </a:r>
            <a:endParaRPr lang="de-DE" sz="1400">
              <a:latin typeface="Calibri"/>
              <a:ea typeface="Calibri"/>
              <a:cs typeface="Times New Roman"/>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7</a:t>
            </a:fld>
            <a:endParaRPr lang="de-DE"/>
          </a:p>
        </p:txBody>
      </p:sp>
      <p:sp>
        <p:nvSpPr>
          <p:cNvPr id="7" name="Textplatzhalter 6"/>
          <p:cNvSpPr>
            <a:spLocks noGrp="1"/>
          </p:cNvSpPr>
          <p:nvPr>
            <p:ph type="body" sz="quarter" idx="12"/>
          </p:nvPr>
        </p:nvSpPr>
        <p:spPr bwMode="auto"/>
        <p:txBody>
          <a:bodyPr/>
          <a:lstStyle/>
          <a:p>
            <a:pPr>
              <a:defRPr/>
            </a:pPr>
            <a:endParaRPr lang="de-DE"/>
          </a:p>
        </p:txBody>
      </p:sp>
      <p:pic>
        <p:nvPicPr>
          <p:cNvPr id="8" name="Grafik 7"/>
          <p:cNvPicPr/>
          <p:nvPr/>
        </p:nvPicPr>
        <p:blipFill>
          <a:blip r:embed="rId3"/>
          <a:stretch/>
        </p:blipFill>
        <p:spPr bwMode="auto">
          <a:xfrm>
            <a:off x="2090736" y="3271206"/>
            <a:ext cx="4962525" cy="1199515"/>
          </a:xfrm>
          <a:prstGeom prst="rect">
            <a:avLst/>
          </a:prstGeom>
        </p:spPr>
      </p:pic>
      <p:sp>
        <p:nvSpPr>
          <p:cNvPr id="9" name="Textfeld 8"/>
          <p:cNvSpPr txBox="1"/>
          <p:nvPr/>
        </p:nvSpPr>
        <p:spPr bwMode="auto">
          <a:xfrm>
            <a:off x="375442" y="778627"/>
            <a:ext cx="7868965" cy="1397947"/>
          </a:xfrm>
          <a:prstGeom prst="rect">
            <a:avLst/>
          </a:prstGeom>
          <a:noFill/>
        </p:spPr>
        <p:txBody>
          <a:bodyPr wrap="square">
            <a:spAutoFit/>
          </a:bodyPr>
          <a:lstStyle/>
          <a:p>
            <a:pPr algn="just">
              <a:lnSpc>
                <a:spcPct val="107000"/>
              </a:lnSpc>
              <a:spcAft>
                <a:spcPts val="800"/>
              </a:spcAft>
              <a:defRPr/>
            </a:pPr>
            <a:r>
              <a:rPr lang="de-DE" sz="1600">
                <a:solidFill>
                  <a:schemeClr val="accent6"/>
                </a:solidFill>
                <a:latin typeface="Calibri"/>
                <a:ea typeface="Calibri"/>
                <a:cs typeface="Times New Roman"/>
              </a:rPr>
              <a:t>Wenn das Modell Vorhersagen trifft, sagt es nicht genau ein wahrscheinlichstes nächstes Wort voraus, sondern eine Menge von mehreren Worten, und wählt aus dieser Menge ein Wort zufällig aus. Ansonsten würde textgenerative KI auf dieselbe Anfrage immer nur denselben Text produzieren können. ("Zufällig" bedeutet hier: auf eine bestimmte Weise randomisiert - jedes KI-Modell funktioniert hier je nach Anbieter etwas unterschiedlich.)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Grafik 7">
            <a:extLst>
              <a:ext uri="{FF2B5EF4-FFF2-40B4-BE49-F238E27FC236}">
                <a16:creationId xmlns:a16="http://schemas.microsoft.com/office/drawing/2014/main" id="{A4E14400-E36A-40D5-9C37-9BA2BB695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1" y="1892703"/>
            <a:ext cx="3744415" cy="2872428"/>
          </a:xfrm>
          <a:prstGeom prst="rect">
            <a:avLst/>
          </a:prstGeom>
        </p:spPr>
      </p:pic>
      <p:sp>
        <p:nvSpPr>
          <p:cNvPr id="3" name="Textplatzhalter 2"/>
          <p:cNvSpPr>
            <a:spLocks noGrp="1"/>
          </p:cNvSpPr>
          <p:nvPr>
            <p:ph type="body" idx="1"/>
          </p:nvPr>
        </p:nvSpPr>
        <p:spPr bwMode="auto">
          <a:xfrm>
            <a:off x="402591" y="929474"/>
            <a:ext cx="8273865" cy="230832"/>
          </a:xfrm>
        </p:spPr>
        <p:txBody>
          <a:bodyPr/>
          <a:lstStyle/>
          <a:p>
            <a:pPr algn="just">
              <a:lnSpc>
                <a:spcPct val="107000"/>
              </a:lnSpc>
              <a:spcAft>
                <a:spcPts val="800"/>
              </a:spcAft>
              <a:defRPr/>
            </a:pPr>
            <a:r>
              <a:rPr lang="de-DE" sz="1600">
                <a:latin typeface="Calibri"/>
                <a:ea typeface="Calibri"/>
                <a:cs typeface="Times New Roman"/>
              </a:rPr>
              <a:t>Die KI hat zuvor sehr viele Sätze analysiert und gelernt, dass auf diese Wortfolge oft etwas wie "blau", "klar" oder „bewölkt“, manchmal aber auch „voller Schäfchenwolken“ oder in seltenen Fällen auch „nicht zu sehen, weil das Fenster direkt zur Wand des Nachbarhauses hinausgeht“. Die ‚Wortwolke‘ von wahrscheinlichen Fortsetzungen würde also all diese und noch weitere Wörter und Phrasen enthalten.</a:t>
            </a:r>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8</a:t>
            </a:fld>
            <a:endParaRPr lang="de-DE"/>
          </a:p>
        </p:txBody>
      </p:sp>
      <p:sp>
        <p:nvSpPr>
          <p:cNvPr id="7" name="Textplatzhalter 6"/>
          <p:cNvSpPr>
            <a:spLocks noGrp="1"/>
          </p:cNvSpPr>
          <p:nvPr>
            <p:ph type="body" sz="quarter" idx="12"/>
          </p:nvPr>
        </p:nvSpPr>
        <p:spPr bwMode="auto"/>
        <p:txBody>
          <a:bodyPr/>
          <a:lstStyle/>
          <a:p>
            <a:pPr>
              <a:defRPr/>
            </a:pPr>
            <a:endParaRPr lang="de-DE"/>
          </a:p>
        </p:txBody>
      </p:sp>
      <p:sp>
        <p:nvSpPr>
          <p:cNvPr id="9" name="Textfeld 8">
            <a:extLst>
              <a:ext uri="{FF2B5EF4-FFF2-40B4-BE49-F238E27FC236}">
                <a16:creationId xmlns:a16="http://schemas.microsoft.com/office/drawing/2014/main" id="{DE0ED865-FB2C-490C-95C3-A10E85EDF6CD}"/>
              </a:ext>
            </a:extLst>
          </p:cNvPr>
          <p:cNvSpPr txBox="1"/>
          <p:nvPr/>
        </p:nvSpPr>
        <p:spPr>
          <a:xfrm>
            <a:off x="4466999" y="3213325"/>
            <a:ext cx="551754" cy="261610"/>
          </a:xfrm>
          <a:prstGeom prst="rect">
            <a:avLst/>
          </a:prstGeom>
          <a:noFill/>
        </p:spPr>
        <p:txBody>
          <a:bodyPr wrap="none" rtlCol="0">
            <a:spAutoFit/>
          </a:bodyPr>
          <a:lstStyle/>
          <a:p>
            <a:r>
              <a:rPr lang="de-DE" b="1" dirty="0">
                <a:latin typeface="Julius Sans One" panose="02000000000000000000" pitchFamily="2" charset="0"/>
              </a:rPr>
              <a:t>Blau</a:t>
            </a:r>
          </a:p>
        </p:txBody>
      </p:sp>
      <p:sp>
        <p:nvSpPr>
          <p:cNvPr id="10" name="Textfeld 9">
            <a:extLst>
              <a:ext uri="{FF2B5EF4-FFF2-40B4-BE49-F238E27FC236}">
                <a16:creationId xmlns:a16="http://schemas.microsoft.com/office/drawing/2014/main" id="{5E3DA09A-11BE-49B1-9EB1-3898D17CA750}"/>
              </a:ext>
            </a:extLst>
          </p:cNvPr>
          <p:cNvSpPr txBox="1"/>
          <p:nvPr/>
        </p:nvSpPr>
        <p:spPr>
          <a:xfrm>
            <a:off x="3963335" y="2366677"/>
            <a:ext cx="503664" cy="261610"/>
          </a:xfrm>
          <a:prstGeom prst="rect">
            <a:avLst/>
          </a:prstGeom>
          <a:noFill/>
        </p:spPr>
        <p:txBody>
          <a:bodyPr wrap="square" rtlCol="0">
            <a:spAutoFit/>
          </a:bodyPr>
          <a:lstStyle/>
          <a:p>
            <a:r>
              <a:rPr lang="de-DE" b="1" dirty="0">
                <a:latin typeface="Julius Sans One" panose="02000000000000000000" pitchFamily="2" charset="0"/>
              </a:rPr>
              <a:t>klar</a:t>
            </a:r>
          </a:p>
        </p:txBody>
      </p:sp>
      <p:sp>
        <p:nvSpPr>
          <p:cNvPr id="11" name="Textfeld 10">
            <a:extLst>
              <a:ext uri="{FF2B5EF4-FFF2-40B4-BE49-F238E27FC236}">
                <a16:creationId xmlns:a16="http://schemas.microsoft.com/office/drawing/2014/main" id="{B0AE1814-BF6F-4E4D-87EA-3A5CE796BB97}"/>
              </a:ext>
            </a:extLst>
          </p:cNvPr>
          <p:cNvSpPr txBox="1"/>
          <p:nvPr/>
        </p:nvSpPr>
        <p:spPr>
          <a:xfrm>
            <a:off x="3142598" y="2806752"/>
            <a:ext cx="2145139" cy="261610"/>
          </a:xfrm>
          <a:prstGeom prst="rect">
            <a:avLst/>
          </a:prstGeom>
          <a:noFill/>
        </p:spPr>
        <p:txBody>
          <a:bodyPr wrap="none" rtlCol="0">
            <a:spAutoFit/>
          </a:bodyPr>
          <a:lstStyle/>
          <a:p>
            <a:r>
              <a:rPr lang="de-DE" b="1" dirty="0">
                <a:latin typeface="Julius Sans One" panose="02000000000000000000" pitchFamily="2" charset="0"/>
              </a:rPr>
              <a:t>Voller Schäfchenwolken</a:t>
            </a:r>
          </a:p>
        </p:txBody>
      </p:sp>
      <p:sp>
        <p:nvSpPr>
          <p:cNvPr id="12" name="Textfeld 11">
            <a:extLst>
              <a:ext uri="{FF2B5EF4-FFF2-40B4-BE49-F238E27FC236}">
                <a16:creationId xmlns:a16="http://schemas.microsoft.com/office/drawing/2014/main" id="{D9DC6D75-6B61-4D87-AE96-2E2240F69D72}"/>
              </a:ext>
            </a:extLst>
          </p:cNvPr>
          <p:cNvSpPr txBox="1"/>
          <p:nvPr/>
        </p:nvSpPr>
        <p:spPr>
          <a:xfrm>
            <a:off x="4910515" y="2583867"/>
            <a:ext cx="811441" cy="261610"/>
          </a:xfrm>
          <a:prstGeom prst="rect">
            <a:avLst/>
          </a:prstGeom>
          <a:noFill/>
        </p:spPr>
        <p:txBody>
          <a:bodyPr wrap="none" rtlCol="0">
            <a:spAutoFit/>
          </a:bodyPr>
          <a:lstStyle/>
          <a:p>
            <a:r>
              <a:rPr lang="de-DE" b="1" dirty="0">
                <a:latin typeface="Julius Sans One" panose="02000000000000000000" pitchFamily="2" charset="0"/>
              </a:rPr>
              <a:t>Bewölkt</a:t>
            </a:r>
          </a:p>
        </p:txBody>
      </p:sp>
      <p:sp>
        <p:nvSpPr>
          <p:cNvPr id="13" name="Textfeld 12">
            <a:extLst>
              <a:ext uri="{FF2B5EF4-FFF2-40B4-BE49-F238E27FC236}">
                <a16:creationId xmlns:a16="http://schemas.microsoft.com/office/drawing/2014/main" id="{97870E33-245B-4466-A4B6-2A50942FAD63}"/>
              </a:ext>
            </a:extLst>
          </p:cNvPr>
          <p:cNvSpPr txBox="1"/>
          <p:nvPr/>
        </p:nvSpPr>
        <p:spPr>
          <a:xfrm>
            <a:off x="2955142" y="3521031"/>
            <a:ext cx="2996891" cy="553998"/>
          </a:xfrm>
          <a:prstGeom prst="rect">
            <a:avLst/>
          </a:prstGeom>
          <a:noFill/>
        </p:spPr>
        <p:txBody>
          <a:bodyPr wrap="square" rtlCol="0">
            <a:spAutoFit/>
          </a:bodyPr>
          <a:lstStyle/>
          <a:p>
            <a:r>
              <a:rPr lang="de-DE" sz="1000" b="1" dirty="0">
                <a:latin typeface="Julius Sans One" panose="02000000000000000000" pitchFamily="2" charset="0"/>
              </a:rPr>
              <a:t>Nicht zu sehen, </a:t>
            </a:r>
            <a:r>
              <a:rPr lang="de-DE" sz="1000" b="1" dirty="0">
                <a:latin typeface="Julius Sans One" panose="02000000000000000000" pitchFamily="2" charset="0"/>
                <a:ea typeface="Calibri"/>
                <a:cs typeface="Times New Roman"/>
              </a:rPr>
              <a:t>weil das Fenster direkt zur Wand des Nachbarhauses hinausgeht</a:t>
            </a:r>
            <a:r>
              <a:rPr lang="de-DE" sz="1000" b="1" dirty="0">
                <a:latin typeface="Julius Sans One" panose="02000000000000000000" pitchFamily="2" charset="0"/>
              </a:rPr>
              <a:t> </a:t>
            </a:r>
          </a:p>
        </p:txBody>
      </p:sp>
      <p:sp>
        <p:nvSpPr>
          <p:cNvPr id="14" name="Textfeld 13">
            <a:extLst>
              <a:ext uri="{FF2B5EF4-FFF2-40B4-BE49-F238E27FC236}">
                <a16:creationId xmlns:a16="http://schemas.microsoft.com/office/drawing/2014/main" id="{BE01EBB3-A129-4AFD-A1CC-EA0862E871E3}"/>
              </a:ext>
            </a:extLst>
          </p:cNvPr>
          <p:cNvSpPr txBox="1"/>
          <p:nvPr/>
        </p:nvSpPr>
        <p:spPr bwMode="auto">
          <a:xfrm>
            <a:off x="7058173" y="4549913"/>
            <a:ext cx="2085827"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r>
              <a:rPr lang="de-DE" sz="900" dirty="0">
                <a:solidFill>
                  <a:schemeClr val="tx1">
                    <a:lumMod val="50000"/>
                    <a:lumOff val="50000"/>
                  </a:schemeClr>
                </a:solidFill>
              </a:rPr>
              <a:t> und </a:t>
            </a:r>
            <a:r>
              <a:rPr lang="de-DE" sz="900" dirty="0" err="1">
                <a:solidFill>
                  <a:schemeClr val="tx1">
                    <a:lumMod val="50000"/>
                    <a:lumOff val="50000"/>
                  </a:schemeClr>
                </a:solidFill>
              </a:rPr>
              <a:t>canva</a:t>
            </a:r>
            <a:endParaRPr lang="de-DE" sz="900" dirty="0">
              <a:solidFill>
                <a:schemeClr val="tx1">
                  <a:lumMod val="50000"/>
                  <a:lumOff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Grafik 20">
            <a:extLst>
              <a:ext uri="{FF2B5EF4-FFF2-40B4-BE49-F238E27FC236}">
                <a16:creationId xmlns:a16="http://schemas.microsoft.com/office/drawing/2014/main" id="{16FACC88-66B8-49E6-8820-42D35F4D8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80599" y="2253606"/>
            <a:ext cx="3143853" cy="2411723"/>
          </a:xfrm>
          <a:prstGeom prst="rect">
            <a:avLst/>
          </a:prstGeom>
        </p:spPr>
      </p:pic>
      <p:sp>
        <p:nvSpPr>
          <p:cNvPr id="3" name="Textplatzhalter 2"/>
          <p:cNvSpPr>
            <a:spLocks noGrp="1"/>
          </p:cNvSpPr>
          <p:nvPr>
            <p:ph type="body" idx="1"/>
          </p:nvPr>
        </p:nvSpPr>
        <p:spPr bwMode="auto">
          <a:xfrm>
            <a:off x="402591" y="929474"/>
            <a:ext cx="8273865" cy="230832"/>
          </a:xfrm>
        </p:spPr>
        <p:txBody>
          <a:bodyPr/>
          <a:lstStyle/>
          <a:p>
            <a:pPr algn="just">
              <a:lnSpc>
                <a:spcPct val="107000"/>
              </a:lnSpc>
              <a:spcAft>
                <a:spcPts val="800"/>
              </a:spcAft>
              <a:defRPr/>
            </a:pPr>
            <a:r>
              <a:rPr lang="de-DE" sz="1600">
                <a:latin typeface="Calibri"/>
                <a:ea typeface="Calibri"/>
                <a:cs typeface="Times New Roman"/>
              </a:rPr>
              <a:t>Für jedes der Worte gibt es eine mehr oder weniger hohe Wahrscheinlichkeit, dass es als nächstes in dem Satz folgt. Die meisten KI-Modelle sind so voreingestellt, dass sie zur Vervollständigung des Satzes eine der wahrscheinlichsten Möglichkeiten wählen. Von Anbieterseite her gibt es hierfür ein Muster - das sich aus dem Trainingsprozess ergeben hat - nachdem ein Wort ausgewählt wird. Wichtig ist, dass in der Regel nicht jedes Mal dasselbe Wort ausgewählt wird - denn das würde dazu führen, dass die KI immer denselben Output liefern würde</a:t>
            </a:r>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9</a:t>
            </a:fld>
            <a:endParaRPr lang="de-DE"/>
          </a:p>
        </p:txBody>
      </p:sp>
      <p:sp>
        <p:nvSpPr>
          <p:cNvPr id="7" name="Textplatzhalter 6"/>
          <p:cNvSpPr>
            <a:spLocks noGrp="1"/>
          </p:cNvSpPr>
          <p:nvPr>
            <p:ph type="body" sz="quarter" idx="12"/>
          </p:nvPr>
        </p:nvSpPr>
        <p:spPr bwMode="auto"/>
        <p:txBody>
          <a:bodyPr/>
          <a:lstStyle/>
          <a:p>
            <a:pPr>
              <a:defRPr/>
            </a:pPr>
            <a:endParaRPr lang="de-DE"/>
          </a:p>
        </p:txBody>
      </p:sp>
      <p:sp>
        <p:nvSpPr>
          <p:cNvPr id="59" name="Textfeld 58"/>
          <p:cNvSpPr txBox="1"/>
          <p:nvPr/>
        </p:nvSpPr>
        <p:spPr bwMode="auto">
          <a:xfrm>
            <a:off x="5076056" y="3147814"/>
            <a:ext cx="2748396" cy="923330"/>
          </a:xfrm>
          <a:prstGeom prst="rect">
            <a:avLst/>
          </a:prstGeom>
          <a:noFill/>
        </p:spPr>
        <p:txBody>
          <a:bodyPr wrap="square" rtlCol="0">
            <a:spAutoFit/>
          </a:bodyPr>
          <a:lstStyle/>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Blau			 			0.16</a:t>
            </a:r>
            <a:endParaRPr dirty="0"/>
          </a:p>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Klar			  			0.15</a:t>
            </a:r>
            <a:endParaRPr dirty="0"/>
          </a:p>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Bewölkt			 			0.06</a:t>
            </a:r>
            <a:endParaRPr dirty="0"/>
          </a:p>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voller Schäfchenwolken			0.03</a:t>
            </a:r>
            <a:endParaRPr dirty="0"/>
          </a:p>
          <a:p>
            <a:pPr>
              <a:defRPr/>
            </a:pPr>
            <a:r>
              <a:rPr lang="de-DE" sz="900" dirty="0">
                <a:latin typeface="Calibri"/>
                <a:ea typeface="Calibri"/>
                <a:cs typeface="Times New Roman"/>
                <a:sym typeface="Wingdings" panose="05000000000000000000" pitchFamily="2" charset="2"/>
              </a:rPr>
              <a:t></a:t>
            </a:r>
            <a:r>
              <a:rPr lang="de-DE" sz="900" dirty="0">
                <a:latin typeface="Calibri"/>
                <a:ea typeface="Calibri"/>
                <a:cs typeface="Times New Roman"/>
              </a:rPr>
              <a:t> nicht zu sehen, weil das Fenster 		0.01</a:t>
            </a:r>
            <a:endParaRPr dirty="0"/>
          </a:p>
          <a:p>
            <a:pPr>
              <a:defRPr/>
            </a:pPr>
            <a:r>
              <a:rPr lang="de-DE" sz="550" dirty="0">
                <a:latin typeface="Calibri"/>
                <a:ea typeface="Calibri"/>
                <a:cs typeface="Times New Roman"/>
              </a:rPr>
              <a:t>         </a:t>
            </a:r>
            <a:r>
              <a:rPr lang="de-DE" sz="900" dirty="0">
                <a:latin typeface="Calibri"/>
                <a:ea typeface="Calibri"/>
                <a:cs typeface="Times New Roman"/>
              </a:rPr>
              <a:t>direkt zur Wand des Nachbarhauses hinausgeht</a:t>
            </a:r>
            <a:endParaRPr dirty="0"/>
          </a:p>
        </p:txBody>
      </p:sp>
      <p:cxnSp>
        <p:nvCxnSpPr>
          <p:cNvPr id="60" name="Gerader Verbinder 59"/>
          <p:cNvCxnSpPr>
            <a:cxnSpLocks/>
          </p:cNvCxnSpPr>
          <p:nvPr/>
        </p:nvCxnSpPr>
        <p:spPr bwMode="auto">
          <a:xfrm>
            <a:off x="5569200" y="3263210"/>
            <a:ext cx="158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61" name="Gerader Verbinder 60"/>
          <p:cNvCxnSpPr>
            <a:cxnSpLocks/>
          </p:cNvCxnSpPr>
          <p:nvPr/>
        </p:nvCxnSpPr>
        <p:spPr bwMode="auto">
          <a:xfrm>
            <a:off x="5544000" y="3396410"/>
            <a:ext cx="158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cxnSpLocks/>
          </p:cNvCxnSpPr>
          <p:nvPr/>
        </p:nvCxnSpPr>
        <p:spPr bwMode="auto">
          <a:xfrm>
            <a:off x="5724000" y="3531294"/>
            <a:ext cx="140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63" name="Gerader Verbinder 62"/>
          <p:cNvCxnSpPr>
            <a:cxnSpLocks/>
          </p:cNvCxnSpPr>
          <p:nvPr/>
        </p:nvCxnSpPr>
        <p:spPr bwMode="auto">
          <a:xfrm>
            <a:off x="6444000" y="3678744"/>
            <a:ext cx="68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64" name="Gerader Verbinder 63"/>
          <p:cNvCxnSpPr>
            <a:cxnSpLocks/>
          </p:cNvCxnSpPr>
          <p:nvPr/>
        </p:nvCxnSpPr>
        <p:spPr bwMode="auto">
          <a:xfrm>
            <a:off x="6804000" y="3809867"/>
            <a:ext cx="324000"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pic>
        <p:nvPicPr>
          <p:cNvPr id="18" name="Grafik 17">
            <a:extLst>
              <a:ext uri="{FF2B5EF4-FFF2-40B4-BE49-F238E27FC236}">
                <a16:creationId xmlns:a16="http://schemas.microsoft.com/office/drawing/2014/main" id="{27FEBB63-48A6-422A-B2EA-B80C43F062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28" t="2344" r="18882" b="-399"/>
          <a:stretch/>
        </p:blipFill>
        <p:spPr bwMode="auto">
          <a:xfrm>
            <a:off x="1403648" y="2867209"/>
            <a:ext cx="1437666" cy="1798120"/>
          </a:xfrm>
          <a:prstGeom prst="rect">
            <a:avLst/>
          </a:prstGeom>
        </p:spPr>
      </p:pic>
      <p:sp>
        <p:nvSpPr>
          <p:cNvPr id="20" name="Pfeil: nach rechts 19">
            <a:extLst>
              <a:ext uri="{FF2B5EF4-FFF2-40B4-BE49-F238E27FC236}">
                <a16:creationId xmlns:a16="http://schemas.microsoft.com/office/drawing/2014/main" id="{CD781A97-ED50-4D2C-99FC-572AD2A420CE}"/>
              </a:ext>
            </a:extLst>
          </p:cNvPr>
          <p:cNvSpPr/>
          <p:nvPr/>
        </p:nvSpPr>
        <p:spPr bwMode="auto">
          <a:xfrm>
            <a:off x="3255341" y="3356649"/>
            <a:ext cx="1081653" cy="579826"/>
          </a:xfrm>
          <a:prstGeom prst="rightArrow">
            <a:avLst/>
          </a:prstGeom>
          <a:solidFill>
            <a:srgbClr val="0B5A78"/>
          </a:solidFill>
          <a:ln>
            <a:solidFill>
              <a:srgbClr val="0A5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153269"/>
              </a:solidFill>
            </a:endParaRPr>
          </a:p>
        </p:txBody>
      </p:sp>
      <p:sp>
        <p:nvSpPr>
          <p:cNvPr id="22" name="Textfeld 21">
            <a:extLst>
              <a:ext uri="{FF2B5EF4-FFF2-40B4-BE49-F238E27FC236}">
                <a16:creationId xmlns:a16="http://schemas.microsoft.com/office/drawing/2014/main" id="{FB91692C-59BB-4612-A28F-42C14173887E}"/>
              </a:ext>
            </a:extLst>
          </p:cNvPr>
          <p:cNvSpPr txBox="1"/>
          <p:nvPr/>
        </p:nvSpPr>
        <p:spPr bwMode="auto">
          <a:xfrm>
            <a:off x="7058173" y="4549913"/>
            <a:ext cx="2085827"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r>
              <a:rPr lang="de-DE" sz="900" dirty="0">
                <a:solidFill>
                  <a:schemeClr val="tx1">
                    <a:lumMod val="50000"/>
                    <a:lumOff val="50000"/>
                  </a:schemeClr>
                </a:solidFill>
              </a:rPr>
              <a:t> und </a:t>
            </a:r>
            <a:r>
              <a:rPr lang="de-DE" sz="900" dirty="0" err="1">
                <a:solidFill>
                  <a:schemeClr val="tx1">
                    <a:lumMod val="50000"/>
                    <a:lumOff val="50000"/>
                  </a:schemeClr>
                </a:solidFill>
              </a:rPr>
              <a:t>canva</a:t>
            </a:r>
            <a:endParaRPr lang="de-DE" sz="900" dirty="0">
              <a:solidFill>
                <a:schemeClr val="tx1">
                  <a:lumMod val="50000"/>
                  <a:lumOff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Farben Uni Göttingen">
      <a:dk1>
        <a:sysClr val="windowText" lastClr="000000"/>
      </a:dk1>
      <a:lt1>
        <a:sysClr val="window" lastClr="FFFFFF"/>
      </a:lt1>
      <a:dk2>
        <a:srgbClr val="005F9B"/>
      </a:dk2>
      <a:lt2>
        <a:srgbClr val="50A5D2"/>
      </a:lt2>
      <a:accent1>
        <a:srgbClr val="153268"/>
      </a:accent1>
      <a:accent2>
        <a:srgbClr val="3B3B3A"/>
      </a:accent2>
      <a:accent3>
        <a:srgbClr val="84BFEA"/>
      </a:accent3>
      <a:accent4>
        <a:srgbClr val="EAE2D8"/>
      </a:accent4>
      <a:accent5>
        <a:srgbClr val="F6F4F0"/>
      </a:accent5>
      <a:accent6>
        <a:srgbClr val="575756"/>
      </a:accent6>
      <a:hlink>
        <a:srgbClr val="0033CC"/>
      </a:hlink>
      <a:folHlink>
        <a:srgbClr val="6600CC"/>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1154</Words>
  <Application>Microsoft Office PowerPoint</Application>
  <DocSecurity>0</DocSecurity>
  <PresentationFormat>Bildschirmpräsentation (16:9)</PresentationFormat>
  <Paragraphs>92</Paragraphs>
  <Slides>11</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Calibri</vt:lpstr>
      <vt:lpstr>Ink Free</vt:lpstr>
      <vt:lpstr>Julius Sans One</vt:lpstr>
      <vt:lpstr>Symbol</vt:lpstr>
      <vt:lpstr>Office Theme</vt:lpstr>
      <vt:lpstr>Wie funktioniert eine textgenerative KI?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Lange, Regina (ZVW);Voss, Christine</dc:creator>
  <cp:keywords/>
  <dc:description/>
  <cp:lastModifiedBy>Tasche, Tatyana</cp:lastModifiedBy>
  <cp:revision>240</cp:revision>
  <dcterms:created xsi:type="dcterms:W3CDTF">2017-08-09T09:33:14Z</dcterms:created>
  <dcterms:modified xsi:type="dcterms:W3CDTF">2026-04-07T13:20:19Z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2016-08-08T00:00:00Z</vt:filetime>
  </property>
  <property fmtid="{D5CDD505-2E9C-101B-9397-08002B2CF9AE}" pid="3" name="Creator">
    <vt:lpwstr>Adobe InDesign CC 2015 (Macintosh)</vt:lpwstr>
  </property>
  <property fmtid="{D5CDD505-2E9C-101B-9397-08002B2CF9AE}" pid="4" name="LastSaved">
    <vt:filetime>2016-08-08T00:00:00Z</vt:filetime>
  </property>
</Properties>
</file>