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6" r:id="rId2"/>
    <p:sldId id="299" r:id="rId3"/>
    <p:sldId id="309" r:id="rId4"/>
    <p:sldId id="304" r:id="rId5"/>
    <p:sldId id="279" r:id="rId6"/>
    <p:sldId id="310" r:id="rId7"/>
    <p:sldId id="307" r:id="rId8"/>
  </p:sldIdLst>
  <p:sldSz cx="12193588" cy="6858000"/>
  <p:notesSz cx="13004800" cy="9753600"/>
  <p:embeddedFontLst>
    <p:embeddedFont>
      <p:font typeface="Futura PT Cond Medium" panose="020B0606020204020203" pitchFamily="34" charset="0"/>
      <p:regular r:id="rId11"/>
    </p:embeddedFont>
  </p:embeddedFontLst>
  <p:defaultTextStyle>
    <a:defPPr>
      <a:defRPr lang="de-DE"/>
    </a:defPPr>
    <a:lvl1pPr marL="0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1pPr>
    <a:lvl2pPr marL="382603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2pPr>
    <a:lvl3pPr marL="765208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3pPr>
    <a:lvl4pPr marL="1147811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4pPr>
    <a:lvl5pPr marL="1530418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5pPr>
    <a:lvl6pPr marL="1913021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6pPr>
    <a:lvl7pPr marL="2295624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7pPr>
    <a:lvl8pPr marL="2678227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8pPr>
    <a:lvl9pPr marL="3060834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8" userDrawn="1">
          <p15:clr>
            <a:srgbClr val="A4A3A4"/>
          </p15:clr>
        </p15:guide>
        <p15:guide id="2" pos="39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ge, Regina" initials="LR" lastIdx="4" clrIdx="0">
    <p:extLst>
      <p:ext uri="{19B8F6BF-5375-455C-9EA6-DF929625EA0E}">
        <p15:presenceInfo xmlns:p15="http://schemas.microsoft.com/office/powerpoint/2012/main" userId="S::Regina.Lange@zvw.uni-goettingen.de::17753c5b-a2b3-4057-a707-7351793fd5a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4F0"/>
    <a:srgbClr val="4F334E"/>
    <a:srgbClr val="D0D8E8"/>
    <a:srgbClr val="0F96D4"/>
    <a:srgbClr val="F4F2EA"/>
    <a:srgbClr val="8390FF"/>
    <a:srgbClr val="948B6C"/>
    <a:srgbClr val="FBC1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479" autoAdjust="0"/>
  </p:normalViewPr>
  <p:slideViewPr>
    <p:cSldViewPr>
      <p:cViewPr>
        <p:scale>
          <a:sx n="62" d="100"/>
          <a:sy n="62" d="100"/>
        </p:scale>
        <p:origin x="48" y="110"/>
      </p:cViewPr>
      <p:guideLst>
        <p:guide orient="horz" pos="3748"/>
        <p:guide pos="3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8BC-4D8A-A2EF-F8BDC9B8BB8B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952-490B-886A-CEE890990462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952-490B-886A-CEE890990462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952-490B-886A-CEE890990462}"/>
              </c:ext>
            </c:extLst>
          </c:dPt>
          <c:dLbls>
            <c:delete val="1"/>
          </c:dLbls>
          <c:cat>
            <c:strRef>
              <c:f>Tabelle1!$A$2:$A$5</c:f>
              <c:strCache>
                <c:ptCount val="2"/>
                <c:pt idx="0">
                  <c:v>1. Quartal</c:v>
                </c:pt>
                <c:pt idx="1">
                  <c:v>2. Quartal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15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BC-4D8A-A2EF-F8BDC9B8BB8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736600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DDC49-609A-3B44-A1C6-133788245302}" type="datetime1">
              <a:rPr lang="de-DE" smtClean="0"/>
              <a:pPr/>
              <a:t>29.06.2026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736600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525CF-7212-804E-9855-29706471529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4502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661A5-9AB9-1949-9B9A-C46C190AE8BF}" type="datetime1">
              <a:rPr lang="de-DE" smtClean="0"/>
              <a:pPr/>
              <a:t>29.06.2026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251200" y="731838"/>
            <a:ext cx="6502400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300163" y="4632325"/>
            <a:ext cx="10404475" cy="438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736600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A433B-D369-FE47-BCB2-D5C24AAD91F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8722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1pPr>
    <a:lvl2pPr marL="382603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2pPr>
    <a:lvl3pPr marL="765208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3pPr>
    <a:lvl4pPr marL="1147811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4pPr>
    <a:lvl5pPr marL="1530418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5pPr>
    <a:lvl6pPr marL="1913021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6pPr>
    <a:lvl7pPr marL="2295624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7pPr>
    <a:lvl8pPr marL="2678227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8pPr>
    <a:lvl9pPr marL="3060834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251200" y="731838"/>
            <a:ext cx="6502400" cy="36576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928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251200" y="731838"/>
            <a:ext cx="6502400" cy="36576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565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184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251200" y="731838"/>
            <a:ext cx="6502400" cy="36576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9708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594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251200" y="731838"/>
            <a:ext cx="6502400" cy="36576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0595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/>
          <p:nvPr userDrawn="1"/>
        </p:nvSpPr>
        <p:spPr>
          <a:xfrm>
            <a:off x="0" y="6375797"/>
            <a:ext cx="12193588" cy="482203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467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310114" y="6502958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91503" y="6500815"/>
            <a:ext cx="1375590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FC1A0-EAC7-FF46-B484-6832FF4081D7}" type="datetime1">
              <a:rPr lang="de-DE" smtClean="0"/>
              <a:pPr/>
              <a:t>29.06.2026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10"/>
          </p:nvPr>
        </p:nvSpPr>
        <p:spPr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>
          <a:xfrm>
            <a:off x="732261" y="3268267"/>
            <a:ext cx="10165696" cy="779700"/>
          </a:xfrm>
          <a:prstGeom prst="rect">
            <a:avLst/>
          </a:prstGeom>
        </p:spPr>
        <p:txBody>
          <a:bodyPr vert="horz"/>
          <a:lstStyle>
            <a:lvl1pPr>
              <a:defRPr sz="5333">
                <a:solidFill>
                  <a:schemeClr val="tx2"/>
                </a:solidFill>
                <a:latin typeface="+mj-lt"/>
              </a:defRPr>
            </a:lvl1pPr>
          </a:lstStyle>
          <a:p>
            <a:endParaRPr lang="de-DE" dirty="0"/>
          </a:p>
        </p:txBody>
      </p:sp>
      <p:sp>
        <p:nvSpPr>
          <p:cNvPr id="74" name="Holder 3"/>
          <p:cNvSpPr>
            <a:spLocks noGrp="1"/>
          </p:cNvSpPr>
          <p:nvPr>
            <p:ph type="body" idx="1"/>
          </p:nvPr>
        </p:nvSpPr>
        <p:spPr>
          <a:xfrm>
            <a:off x="881177" y="2931355"/>
            <a:ext cx="7716256" cy="401637"/>
          </a:xfrm>
          <a:prstGeom prst="rect">
            <a:avLst/>
          </a:prstGeom>
        </p:spPr>
        <p:txBody>
          <a:bodyPr lIns="0" tIns="0" rIns="0" bIns="0"/>
          <a:lstStyle>
            <a:lvl1pPr>
              <a:defRPr sz="2667" b="0" i="0" cap="small">
                <a:solidFill>
                  <a:schemeClr val="accent6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7954417" y="370585"/>
            <a:ext cx="3786681" cy="246221"/>
          </a:xfrm>
          <a:prstGeom prst="rect">
            <a:avLst/>
          </a:prstGeom>
        </p:spPr>
        <p:txBody>
          <a:bodyPr vert="horz"/>
          <a:lstStyle>
            <a:lvl1pPr algn="r">
              <a:defRPr sz="16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11" name="Untertitel 1"/>
          <p:cNvSpPr>
            <a:spLocks noGrp="1"/>
          </p:cNvSpPr>
          <p:nvPr>
            <p:ph type="subTitle" idx="4"/>
          </p:nvPr>
        </p:nvSpPr>
        <p:spPr>
          <a:xfrm>
            <a:off x="815519" y="4172839"/>
            <a:ext cx="8535512" cy="3693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 userDrawn="1"/>
        </p:nvSpPr>
        <p:spPr>
          <a:xfrm>
            <a:off x="0" y="6375797"/>
            <a:ext cx="12193588" cy="482203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467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182" y="1318350"/>
            <a:ext cx="10165696" cy="574516"/>
          </a:xfrm>
          <a:prstGeom prst="rect">
            <a:avLst/>
          </a:prstGeom>
        </p:spPr>
        <p:txBody>
          <a:bodyPr lIns="0" tIns="0" rIns="0" bIns="0"/>
          <a:lstStyle>
            <a:lvl1pPr>
              <a:defRPr sz="4267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83705" y="2180861"/>
            <a:ext cx="7716256" cy="307776"/>
          </a:xfrm>
          <a:prstGeom prst="rect">
            <a:avLst/>
          </a:prstGeom>
        </p:spPr>
        <p:txBody>
          <a:bodyPr lIns="0" tIns="0" rIns="0" bIns="0"/>
          <a:lstStyle>
            <a:lvl1pPr>
              <a:defRPr sz="2667" b="0" i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endParaRPr dirty="0"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310114" y="6502958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91503" y="6500815"/>
            <a:ext cx="1375590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29.06.2026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7954417" y="370585"/>
            <a:ext cx="3786681" cy="246221"/>
          </a:xfrm>
          <a:prstGeom prst="rect">
            <a:avLst/>
          </a:prstGeom>
        </p:spPr>
        <p:txBody>
          <a:bodyPr vert="horz"/>
          <a:lstStyle>
            <a:lvl1pPr algn="r">
              <a:defRPr sz="16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/>
          <p:nvPr userDrawn="1"/>
        </p:nvSpPr>
        <p:spPr>
          <a:xfrm>
            <a:off x="0" y="6375797"/>
            <a:ext cx="12193588" cy="482203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467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182" y="1318350"/>
            <a:ext cx="10165696" cy="574516"/>
          </a:xfrm>
          <a:prstGeom prst="rect">
            <a:avLst/>
          </a:prstGeom>
        </p:spPr>
        <p:txBody>
          <a:bodyPr lIns="0" tIns="0" rIns="0" bIns="0"/>
          <a:lstStyle>
            <a:lvl1pPr>
              <a:defRPr sz="4267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99618" y="2180861"/>
            <a:ext cx="7750008" cy="307776"/>
          </a:xfrm>
          <a:prstGeom prst="rect">
            <a:avLst/>
          </a:prstGeom>
        </p:spPr>
        <p:txBody>
          <a:bodyPr lIns="0" tIns="0" rIns="0" bIns="0"/>
          <a:lstStyle>
            <a:lvl1pPr marL="380990" indent="-380990">
              <a:spcAft>
                <a:spcPts val="503"/>
              </a:spcAft>
              <a:buClr>
                <a:schemeClr val="tx2"/>
              </a:buClr>
              <a:buSzPct val="104000"/>
              <a:buFont typeface="Calibri" panose="020F0502020204030204" pitchFamily="34" charset="0"/>
              <a:buChar char="•"/>
              <a:defRPr sz="2667" b="0" i="0" baseline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endParaRPr lang="de-DE" dirty="0"/>
          </a:p>
        </p:txBody>
      </p:sp>
      <p:sp>
        <p:nvSpPr>
          <p:cNvPr id="11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7954417" y="370585"/>
            <a:ext cx="3786681" cy="246221"/>
          </a:xfrm>
          <a:prstGeom prst="rect">
            <a:avLst/>
          </a:prstGeom>
        </p:spPr>
        <p:txBody>
          <a:bodyPr vert="horz"/>
          <a:lstStyle>
            <a:lvl1pPr algn="r">
              <a:defRPr sz="16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310114" y="6502958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91503" y="6500815"/>
            <a:ext cx="1375590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29.06.2026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oß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7954417" y="370585"/>
            <a:ext cx="3786681" cy="246221"/>
          </a:xfrm>
          <a:prstGeom prst="rect">
            <a:avLst/>
          </a:prstGeom>
        </p:spPr>
        <p:txBody>
          <a:bodyPr vert="horz"/>
          <a:lstStyle>
            <a:lvl1pPr algn="r">
              <a:defRPr sz="16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0" y="933451"/>
            <a:ext cx="12193588" cy="547188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2310114" y="6502958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91503" y="6500815"/>
            <a:ext cx="1375590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29.06.2026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611" y="2033"/>
            <a:ext cx="12175543" cy="6853939"/>
          </a:xfrm>
          <a:prstGeom prst="rect">
            <a:avLst/>
          </a:prstGeom>
        </p:spPr>
      </p:pic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2310114" y="6502958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91503" y="6500815"/>
            <a:ext cx="1375590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51442-76F6-0047-9EC6-9C35C6FEA6B1}" type="datetime1">
              <a:rPr lang="de-DE" smtClean="0"/>
              <a:pPr/>
              <a:t>29.06.2026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8" r:id="rId4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82636">
        <a:defRPr>
          <a:latin typeface="+mn-lt"/>
          <a:ea typeface="+mn-ea"/>
          <a:cs typeface="+mn-cs"/>
        </a:defRPr>
      </a:lvl2pPr>
      <a:lvl3pPr marL="765273">
        <a:defRPr>
          <a:latin typeface="+mn-lt"/>
          <a:ea typeface="+mn-ea"/>
          <a:cs typeface="+mn-cs"/>
        </a:defRPr>
      </a:lvl3pPr>
      <a:lvl4pPr marL="1147909">
        <a:defRPr>
          <a:latin typeface="+mn-lt"/>
          <a:ea typeface="+mn-ea"/>
          <a:cs typeface="+mn-cs"/>
        </a:defRPr>
      </a:lvl4pPr>
      <a:lvl5pPr marL="1530546">
        <a:defRPr>
          <a:latin typeface="+mn-lt"/>
          <a:ea typeface="+mn-ea"/>
          <a:cs typeface="+mn-cs"/>
        </a:defRPr>
      </a:lvl5pPr>
      <a:lvl6pPr marL="1913180">
        <a:defRPr>
          <a:latin typeface="+mn-lt"/>
          <a:ea typeface="+mn-ea"/>
          <a:cs typeface="+mn-cs"/>
        </a:defRPr>
      </a:lvl6pPr>
      <a:lvl7pPr marL="2295819">
        <a:defRPr>
          <a:latin typeface="+mn-lt"/>
          <a:ea typeface="+mn-ea"/>
          <a:cs typeface="+mn-cs"/>
        </a:defRPr>
      </a:lvl7pPr>
      <a:lvl8pPr marL="2678454">
        <a:defRPr>
          <a:latin typeface="+mn-lt"/>
          <a:ea typeface="+mn-ea"/>
          <a:cs typeface="+mn-cs"/>
        </a:defRPr>
      </a:lvl8pPr>
      <a:lvl9pPr marL="30610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82636">
        <a:defRPr>
          <a:latin typeface="+mn-lt"/>
          <a:ea typeface="+mn-ea"/>
          <a:cs typeface="+mn-cs"/>
        </a:defRPr>
      </a:lvl2pPr>
      <a:lvl3pPr marL="765273">
        <a:defRPr>
          <a:latin typeface="+mn-lt"/>
          <a:ea typeface="+mn-ea"/>
          <a:cs typeface="+mn-cs"/>
        </a:defRPr>
      </a:lvl3pPr>
      <a:lvl4pPr marL="1147909">
        <a:defRPr>
          <a:latin typeface="+mn-lt"/>
          <a:ea typeface="+mn-ea"/>
          <a:cs typeface="+mn-cs"/>
        </a:defRPr>
      </a:lvl4pPr>
      <a:lvl5pPr marL="1530546">
        <a:defRPr>
          <a:latin typeface="+mn-lt"/>
          <a:ea typeface="+mn-ea"/>
          <a:cs typeface="+mn-cs"/>
        </a:defRPr>
      </a:lvl5pPr>
      <a:lvl6pPr marL="1913180">
        <a:defRPr>
          <a:latin typeface="+mn-lt"/>
          <a:ea typeface="+mn-ea"/>
          <a:cs typeface="+mn-cs"/>
        </a:defRPr>
      </a:lvl6pPr>
      <a:lvl7pPr marL="2295819">
        <a:defRPr>
          <a:latin typeface="+mn-lt"/>
          <a:ea typeface="+mn-ea"/>
          <a:cs typeface="+mn-cs"/>
        </a:defRPr>
      </a:lvl7pPr>
      <a:lvl8pPr marL="2678454">
        <a:defRPr>
          <a:latin typeface="+mn-lt"/>
          <a:ea typeface="+mn-ea"/>
          <a:cs typeface="+mn-cs"/>
        </a:defRPr>
      </a:lvl8pPr>
      <a:lvl9pPr marL="30610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23F78779-608E-4124-96BF-FA59ED1917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" b="-122"/>
          <a:stretch/>
        </p:blipFill>
        <p:spPr>
          <a:xfrm>
            <a:off x="-23886" y="927048"/>
            <a:ext cx="12217474" cy="5960934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6B680B3C-0FDF-4E17-A958-9A961C9CE18D}"/>
              </a:ext>
            </a:extLst>
          </p:cNvPr>
          <p:cNvGrpSpPr/>
          <p:nvPr/>
        </p:nvGrpSpPr>
        <p:grpSpPr>
          <a:xfrm>
            <a:off x="-23888" y="4595584"/>
            <a:ext cx="8704615" cy="1641728"/>
            <a:chOff x="-23887" y="4595584"/>
            <a:chExt cx="7200800" cy="1358102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5EEA62A3-BB9E-4E48-9DC6-CD841CDA030C}"/>
                </a:ext>
              </a:extLst>
            </p:cNvPr>
            <p:cNvSpPr/>
            <p:nvPr/>
          </p:nvSpPr>
          <p:spPr>
            <a:xfrm>
              <a:off x="-23886" y="4595584"/>
              <a:ext cx="6264695" cy="9299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Titel 6"/>
            <p:cNvSpPr txBox="1">
              <a:spLocks/>
            </p:cNvSpPr>
            <p:nvPr/>
          </p:nvSpPr>
          <p:spPr>
            <a:xfrm>
              <a:off x="511979" y="4702761"/>
              <a:ext cx="5427191" cy="763815"/>
            </a:xfrm>
            <a:prstGeom prst="rect">
              <a:avLst/>
            </a:prstGeom>
          </p:spPr>
          <p:txBody>
            <a:bodyPr vert="horz" wrap="square" lIns="0" tIns="0" rIns="0" bIns="0">
              <a:spAutoFit/>
            </a:bodyPr>
            <a:lstStyle>
              <a:lvl1pPr>
                <a:defRPr sz="3800" b="0" i="0">
                  <a:solidFill>
                    <a:srgbClr val="17375E"/>
                  </a:solidFill>
                  <a:latin typeface="+mj-lt"/>
                  <a:ea typeface="+mj-ea"/>
                  <a:cs typeface="DINPro"/>
                </a:defRPr>
              </a:lvl1pPr>
            </a:lstStyle>
            <a:p>
              <a:pPr defTabSz="1219170"/>
              <a:r>
                <a:rPr lang="de-DE" sz="6000" kern="0" dirty="0">
                  <a:solidFill>
                    <a:schemeClr val="bg1"/>
                  </a:solidFill>
                  <a:latin typeface="Futura PT Cond Medium" panose="020B0606020204020203" pitchFamily="34" charset="0"/>
                </a:rPr>
                <a:t>DIE UNIVERSITÄT GÖTTINGEN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E258049D-F6C0-4470-87B4-05818A0B8674}"/>
                </a:ext>
              </a:extLst>
            </p:cNvPr>
            <p:cNvSpPr/>
            <p:nvPr/>
          </p:nvSpPr>
          <p:spPr>
            <a:xfrm>
              <a:off x="6240809" y="4595584"/>
              <a:ext cx="936104" cy="92994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EE1A3131-5109-4F1A-A972-1800861BD567}"/>
                </a:ext>
              </a:extLst>
            </p:cNvPr>
            <p:cNvSpPr/>
            <p:nvPr/>
          </p:nvSpPr>
          <p:spPr>
            <a:xfrm>
              <a:off x="-23887" y="5508448"/>
              <a:ext cx="3816423" cy="44523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27B5DD9-4CB5-439F-A0CE-A04DF18528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958" y="935648"/>
            <a:ext cx="12197546" cy="5921375"/>
          </a:xfrm>
          <a:prstGeom prst="rect">
            <a:avLst/>
          </a:prstGeom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DBF9E941-B262-44F9-A543-ECE8CC947D6E}"/>
              </a:ext>
            </a:extLst>
          </p:cNvPr>
          <p:cNvSpPr/>
          <p:nvPr/>
        </p:nvSpPr>
        <p:spPr>
          <a:xfrm rot="10800000">
            <a:off x="0" y="926110"/>
            <a:ext cx="12209154" cy="7527684"/>
          </a:xfrm>
          <a:prstGeom prst="rect">
            <a:avLst/>
          </a:prstGeom>
          <a:gradFill flip="none" rotWithShape="1">
            <a:gsLst>
              <a:gs pos="84400">
                <a:schemeClr val="bg1">
                  <a:alpha val="55000"/>
                </a:schemeClr>
              </a:gs>
              <a:gs pos="100000">
                <a:schemeClr val="bg1"/>
              </a:gs>
              <a:gs pos="57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itel 6">
            <a:extLst>
              <a:ext uri="{FF2B5EF4-FFF2-40B4-BE49-F238E27FC236}">
                <a16:creationId xmlns:a16="http://schemas.microsoft.com/office/drawing/2014/main" id="{26F55CE8-D232-4724-8733-57AE0237AB61}"/>
              </a:ext>
            </a:extLst>
          </p:cNvPr>
          <p:cNvSpPr txBox="1">
            <a:spLocks/>
          </p:cNvSpPr>
          <p:nvPr/>
        </p:nvSpPr>
        <p:spPr>
          <a:xfrm>
            <a:off x="594704" y="1228338"/>
            <a:ext cx="6560606" cy="92333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>
              <a:defRPr sz="3800" b="0" i="0">
                <a:solidFill>
                  <a:srgbClr val="17375E"/>
                </a:solidFill>
                <a:latin typeface="+mj-lt"/>
                <a:ea typeface="+mj-ea"/>
                <a:cs typeface="DINPro"/>
              </a:defRPr>
            </a:lvl1pPr>
          </a:lstStyle>
          <a:p>
            <a:pPr defTabSz="1219170"/>
            <a:r>
              <a:rPr lang="de-DE" sz="6000" kern="0" dirty="0">
                <a:solidFill>
                  <a:schemeClr val="accent1"/>
                </a:solidFill>
                <a:latin typeface="Futura PT Cond Medium" panose="020B0606020204020203" pitchFamily="34" charset="0"/>
              </a:rPr>
              <a:t>FORSCHUNG</a:t>
            </a:r>
          </a:p>
        </p:txBody>
      </p:sp>
      <p:graphicFrame>
        <p:nvGraphicFramePr>
          <p:cNvPr id="16" name="Diagramm 15">
            <a:extLst>
              <a:ext uri="{FF2B5EF4-FFF2-40B4-BE49-F238E27FC236}">
                <a16:creationId xmlns:a16="http://schemas.microsoft.com/office/drawing/2014/main" id="{1C9D5042-37EC-417F-AF27-B05B80905717}"/>
              </a:ext>
            </a:extLst>
          </p:cNvPr>
          <p:cNvGraphicFramePr/>
          <p:nvPr/>
        </p:nvGraphicFramePr>
        <p:xfrm>
          <a:off x="8066198" y="5205555"/>
          <a:ext cx="1200204" cy="101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CEB6E28-D648-42A5-92B2-AF57035E90E0}"/>
              </a:ext>
            </a:extLst>
          </p:cNvPr>
          <p:cNvGrpSpPr/>
          <p:nvPr/>
        </p:nvGrpSpPr>
        <p:grpSpPr>
          <a:xfrm>
            <a:off x="617041" y="3068960"/>
            <a:ext cx="5385634" cy="3219249"/>
            <a:chOff x="623887" y="2996952"/>
            <a:chExt cx="5385634" cy="3219249"/>
          </a:xfrm>
          <a:solidFill>
            <a:schemeClr val="bg1"/>
          </a:solidFill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C8A5B1ED-6948-49F5-94BC-7F0EED15A583}"/>
                </a:ext>
              </a:extLst>
            </p:cNvPr>
            <p:cNvSpPr/>
            <p:nvPr/>
          </p:nvSpPr>
          <p:spPr>
            <a:xfrm>
              <a:off x="623887" y="2996952"/>
              <a:ext cx="5385633" cy="32192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accent1"/>
                </a:solidFill>
              </a:endParaRPr>
            </a:p>
          </p:txBody>
        </p:sp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75169704-16C2-4AE3-B29A-FC2736B0085A}"/>
                </a:ext>
              </a:extLst>
            </p:cNvPr>
            <p:cNvGrpSpPr/>
            <p:nvPr/>
          </p:nvGrpSpPr>
          <p:grpSpPr>
            <a:xfrm>
              <a:off x="1056234" y="3226233"/>
              <a:ext cx="4940559" cy="742619"/>
              <a:chOff x="724309" y="3224591"/>
              <a:chExt cx="4940559" cy="742619"/>
            </a:xfrm>
            <a:grpFill/>
          </p:grpSpPr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460E544D-5B6F-4CD6-AD54-8B18C546FAEF}"/>
                  </a:ext>
                </a:extLst>
              </p:cNvPr>
              <p:cNvSpPr txBox="1"/>
              <p:nvPr/>
            </p:nvSpPr>
            <p:spPr>
              <a:xfrm>
                <a:off x="724309" y="3224591"/>
                <a:ext cx="3519012" cy="52322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de-DE" sz="2800" b="1" dirty="0">
                    <a:solidFill>
                      <a:schemeClr val="accent1"/>
                    </a:solidFill>
                  </a:rPr>
                  <a:t>	 Graduiertenkollegs</a:t>
                </a:r>
              </a:p>
            </p:txBody>
          </p:sp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A6126BF0-B5DC-44CD-9246-CB1228C89F14}"/>
                  </a:ext>
                </a:extLst>
              </p:cNvPr>
              <p:cNvSpPr txBox="1"/>
              <p:nvPr/>
            </p:nvSpPr>
            <p:spPr>
              <a:xfrm>
                <a:off x="1200074" y="3640839"/>
                <a:ext cx="4464794" cy="3263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1800"/>
                  </a:lnSpc>
                </a:pPr>
                <a:r>
                  <a:rPr lang="de-DE" sz="1800" b="1" dirty="0">
                    <a:solidFill>
                      <a:schemeClr val="accent1"/>
                    </a:solidFill>
                  </a:rPr>
                  <a:t>mit Sprecherfunktion</a:t>
                </a:r>
                <a:endParaRPr lang="de-DE" sz="18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939410D0-F172-4992-93A9-82F930D3E7C1}"/>
                </a:ext>
              </a:extLst>
            </p:cNvPr>
            <p:cNvGrpSpPr/>
            <p:nvPr/>
          </p:nvGrpSpPr>
          <p:grpSpPr>
            <a:xfrm>
              <a:off x="1200250" y="4172020"/>
              <a:ext cx="4797546" cy="768241"/>
              <a:chOff x="896196" y="4229271"/>
              <a:chExt cx="4797546" cy="768241"/>
            </a:xfrm>
            <a:grpFill/>
          </p:grpSpPr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1DCB54FD-5F3F-42B2-9DC1-8AD7CA267222}"/>
                  </a:ext>
                </a:extLst>
              </p:cNvPr>
              <p:cNvSpPr txBox="1"/>
              <p:nvPr/>
            </p:nvSpPr>
            <p:spPr>
              <a:xfrm>
                <a:off x="896196" y="4229271"/>
                <a:ext cx="4176464" cy="52322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de-DE" sz="2800" b="1" dirty="0">
                    <a:solidFill>
                      <a:schemeClr val="accent1"/>
                    </a:solidFill>
                  </a:rPr>
                  <a:t>    DFG-Forschungsgruppen</a:t>
                </a:r>
              </a:p>
            </p:txBody>
          </p:sp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1A04860E-E9F6-49EC-AB15-54298926D62F}"/>
                  </a:ext>
                </a:extLst>
              </p:cNvPr>
              <p:cNvSpPr txBox="1"/>
              <p:nvPr/>
            </p:nvSpPr>
            <p:spPr>
              <a:xfrm>
                <a:off x="1228948" y="4671141"/>
                <a:ext cx="4464794" cy="3263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1800"/>
                  </a:lnSpc>
                </a:pPr>
                <a:r>
                  <a:rPr lang="de-DE" sz="1800" b="1" dirty="0">
                    <a:solidFill>
                      <a:schemeClr val="accent1"/>
                    </a:solidFill>
                  </a:rPr>
                  <a:t>mit Sprecherfunktion</a:t>
                </a:r>
                <a:endParaRPr lang="de-DE" sz="18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2928516C-A7D6-42BC-BA70-FF20BB6B54A9}"/>
                </a:ext>
              </a:extLst>
            </p:cNvPr>
            <p:cNvGrpSpPr/>
            <p:nvPr/>
          </p:nvGrpSpPr>
          <p:grpSpPr>
            <a:xfrm>
              <a:off x="1200250" y="5146696"/>
              <a:ext cx="4809271" cy="783061"/>
              <a:chOff x="899275" y="5204558"/>
              <a:chExt cx="4809271" cy="783061"/>
            </a:xfrm>
            <a:grpFill/>
          </p:grpSpPr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55EA6CDB-96FD-4A13-8EBE-F5A5FC3CFE08}"/>
                  </a:ext>
                </a:extLst>
              </p:cNvPr>
              <p:cNvSpPr txBox="1"/>
              <p:nvPr/>
            </p:nvSpPr>
            <p:spPr>
              <a:xfrm>
                <a:off x="1243752" y="5661248"/>
                <a:ext cx="4464794" cy="3263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1800"/>
                  </a:lnSpc>
                </a:pPr>
                <a:r>
                  <a:rPr lang="de-DE" sz="1800" b="1" dirty="0">
                    <a:solidFill>
                      <a:schemeClr val="accent1"/>
                    </a:solidFill>
                  </a:rPr>
                  <a:t>mit Sprecherfunktion</a:t>
                </a:r>
                <a:endParaRPr lang="de-DE" sz="1800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0FC74AA1-89AE-43C3-A369-A3F069700115}"/>
                  </a:ext>
                </a:extLst>
              </p:cNvPr>
              <p:cNvSpPr txBox="1"/>
              <p:nvPr/>
            </p:nvSpPr>
            <p:spPr>
              <a:xfrm>
                <a:off x="899275" y="5204558"/>
                <a:ext cx="4536504" cy="52322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de-DE" sz="2800" b="1" dirty="0">
                    <a:solidFill>
                      <a:schemeClr val="accent1"/>
                    </a:solidFill>
                  </a:rPr>
                  <a:t>    Sonderforschungsbereiche </a:t>
                </a:r>
              </a:p>
            </p:txBody>
          </p:sp>
        </p:grp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7E405FFA-B713-4917-BACE-D7E23B056587}"/>
                </a:ext>
              </a:extLst>
            </p:cNvPr>
            <p:cNvSpPr txBox="1"/>
            <p:nvPr/>
          </p:nvSpPr>
          <p:spPr>
            <a:xfrm>
              <a:off x="768202" y="3221509"/>
              <a:ext cx="792088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de-DE" sz="4000" b="1" dirty="0">
                  <a:solidFill>
                    <a:schemeClr val="bg2"/>
                  </a:solidFill>
                </a:rPr>
                <a:t>13</a:t>
              </a:r>
              <a:endParaRPr lang="de-DE" sz="3600" dirty="0">
                <a:solidFill>
                  <a:schemeClr val="bg2"/>
                </a:solidFill>
              </a:endParaRP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092B004B-EF7B-4D98-8E17-F9B993825947}"/>
                </a:ext>
              </a:extLst>
            </p:cNvPr>
            <p:cNvSpPr txBox="1"/>
            <p:nvPr/>
          </p:nvSpPr>
          <p:spPr>
            <a:xfrm>
              <a:off x="903431" y="4200687"/>
              <a:ext cx="440134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de-DE" sz="4000" b="1" dirty="0">
                  <a:solidFill>
                    <a:schemeClr val="bg2"/>
                  </a:solidFill>
                </a:rPr>
                <a:t>5</a:t>
              </a:r>
              <a:endParaRPr lang="de-DE" sz="3600" dirty="0">
                <a:solidFill>
                  <a:schemeClr val="bg2"/>
                </a:solidFill>
              </a:endParaRP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2C2AD61F-5553-4A02-ABDE-301B08BB24D3}"/>
                </a:ext>
              </a:extLst>
            </p:cNvPr>
            <p:cNvSpPr txBox="1"/>
            <p:nvPr/>
          </p:nvSpPr>
          <p:spPr>
            <a:xfrm>
              <a:off x="915455" y="5197696"/>
              <a:ext cx="406804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de-DE" sz="3600" dirty="0">
                  <a:solidFill>
                    <a:schemeClr val="bg2"/>
                  </a:solidFill>
                </a:rPr>
                <a:t>6</a:t>
              </a:r>
            </a:p>
          </p:txBody>
        </p:sp>
      </p:grpSp>
      <p:sp>
        <p:nvSpPr>
          <p:cNvPr id="26" name="Textfeld 25">
            <a:extLst>
              <a:ext uri="{FF2B5EF4-FFF2-40B4-BE49-F238E27FC236}">
                <a16:creationId xmlns:a16="http://schemas.microsoft.com/office/drawing/2014/main" id="{D94EC53B-856E-4C7B-A919-74833A7B03DA}"/>
              </a:ext>
            </a:extLst>
          </p:cNvPr>
          <p:cNvSpPr txBox="1"/>
          <p:nvPr/>
        </p:nvSpPr>
        <p:spPr>
          <a:xfrm>
            <a:off x="4944666" y="5877272"/>
            <a:ext cx="938070" cy="31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de-DE" sz="1100" dirty="0">
                <a:solidFill>
                  <a:schemeClr val="accent1"/>
                </a:solidFill>
              </a:rPr>
              <a:t>Stand: 2026</a:t>
            </a:r>
          </a:p>
        </p:txBody>
      </p:sp>
    </p:spTree>
    <p:extLst>
      <p:ext uri="{BB962C8B-B14F-4D97-AF65-F5344CB8AC3E}">
        <p14:creationId xmlns:p14="http://schemas.microsoft.com/office/powerpoint/2010/main" val="220661988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0DA9027-9DCA-4382-998A-3D7BCBF43A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66" y="941876"/>
            <a:ext cx="12193588" cy="5910522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8F7B8F77-ECC9-4527-B259-494BEE8991A3}"/>
              </a:ext>
            </a:extLst>
          </p:cNvPr>
          <p:cNvSpPr/>
          <p:nvPr/>
        </p:nvSpPr>
        <p:spPr>
          <a:xfrm rot="10800000">
            <a:off x="0" y="941876"/>
            <a:ext cx="12209154" cy="7527684"/>
          </a:xfrm>
          <a:prstGeom prst="rect">
            <a:avLst/>
          </a:prstGeom>
          <a:gradFill flip="none" rotWithShape="1">
            <a:gsLst>
              <a:gs pos="84400">
                <a:srgbClr val="313D54">
                  <a:alpha val="29000"/>
                </a:srgbClr>
              </a:gs>
              <a:gs pos="100000">
                <a:schemeClr val="accent1">
                  <a:lumMod val="50000"/>
                </a:schemeClr>
              </a:gs>
              <a:gs pos="57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itel 6">
            <a:extLst>
              <a:ext uri="{FF2B5EF4-FFF2-40B4-BE49-F238E27FC236}">
                <a16:creationId xmlns:a16="http://schemas.microsoft.com/office/drawing/2014/main" id="{26F55CE8-D232-4724-8733-57AE0237AB61}"/>
              </a:ext>
            </a:extLst>
          </p:cNvPr>
          <p:cNvSpPr txBox="1">
            <a:spLocks/>
          </p:cNvSpPr>
          <p:nvPr/>
        </p:nvSpPr>
        <p:spPr>
          <a:xfrm>
            <a:off x="604432" y="1228338"/>
            <a:ext cx="6560606" cy="92333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>
              <a:defRPr sz="3800" b="0" i="0">
                <a:solidFill>
                  <a:srgbClr val="17375E"/>
                </a:solidFill>
                <a:latin typeface="+mj-lt"/>
                <a:ea typeface="+mj-ea"/>
                <a:cs typeface="DINPro"/>
              </a:defRPr>
            </a:lvl1pPr>
          </a:lstStyle>
          <a:p>
            <a:pPr defTabSz="1219170"/>
            <a:r>
              <a:rPr lang="de-DE" sz="6000" kern="0" dirty="0">
                <a:solidFill>
                  <a:schemeClr val="bg1"/>
                </a:solidFill>
                <a:latin typeface="Futura PT Cond Medium" panose="020B0606020204020203" pitchFamily="34" charset="0"/>
              </a:rPr>
              <a:t>STUDIUM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E328560-B998-48D9-90E6-FB0FCBE19BFC}"/>
              </a:ext>
            </a:extLst>
          </p:cNvPr>
          <p:cNvGrpSpPr/>
          <p:nvPr/>
        </p:nvGrpSpPr>
        <p:grpSpPr>
          <a:xfrm>
            <a:off x="623888" y="4581128"/>
            <a:ext cx="10151449" cy="1789708"/>
            <a:chOff x="1128242" y="4569872"/>
            <a:chExt cx="10151449" cy="1789708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C8A5B1ED-6948-49F5-94BC-7F0EED15A583}"/>
                </a:ext>
              </a:extLst>
            </p:cNvPr>
            <p:cNvSpPr/>
            <p:nvPr/>
          </p:nvSpPr>
          <p:spPr>
            <a:xfrm>
              <a:off x="1128242" y="4569872"/>
              <a:ext cx="3379374" cy="1789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bg1"/>
                </a:solidFill>
              </a:endParaRP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D1074F51-A5EC-4C50-A08D-AB7089734251}"/>
                </a:ext>
              </a:extLst>
            </p:cNvPr>
            <p:cNvSpPr txBox="1"/>
            <p:nvPr/>
          </p:nvSpPr>
          <p:spPr>
            <a:xfrm>
              <a:off x="1510283" y="4781306"/>
              <a:ext cx="2592841" cy="12157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800" b="1" dirty="0">
                  <a:solidFill>
                    <a:schemeClr val="accent1"/>
                  </a:solidFill>
                </a:rPr>
                <a:t>13 Fakultäten</a:t>
              </a:r>
            </a:p>
            <a:p>
              <a:pPr>
                <a:lnSpc>
                  <a:spcPts val="1800"/>
                </a:lnSpc>
              </a:pPr>
              <a:r>
                <a:rPr lang="de-DE" sz="1600" dirty="0">
                  <a:solidFill>
                    <a:schemeClr val="accent1"/>
                  </a:solidFill>
                </a:rPr>
                <a:t>in den Bereichen Medizin, </a:t>
              </a:r>
            </a:p>
            <a:p>
              <a:pPr>
                <a:lnSpc>
                  <a:spcPts val="1800"/>
                </a:lnSpc>
              </a:pPr>
              <a:r>
                <a:rPr lang="de-DE" sz="1600" dirty="0">
                  <a:solidFill>
                    <a:schemeClr val="accent1"/>
                  </a:solidFill>
                </a:rPr>
                <a:t>Natur-, Lebens-, Geistes- und Gesellschaftswissenschaften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611FA360-8B17-40E3-A178-F494E25A64D2}"/>
                </a:ext>
              </a:extLst>
            </p:cNvPr>
            <p:cNvSpPr/>
            <p:nvPr/>
          </p:nvSpPr>
          <p:spPr>
            <a:xfrm>
              <a:off x="4507616" y="4576925"/>
              <a:ext cx="3379374" cy="8453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460E544D-5B6F-4CD6-AD54-8B18C546FAEF}"/>
                </a:ext>
              </a:extLst>
            </p:cNvPr>
            <p:cNvSpPr txBox="1"/>
            <p:nvPr/>
          </p:nvSpPr>
          <p:spPr>
            <a:xfrm>
              <a:off x="4791467" y="4756279"/>
              <a:ext cx="283955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400" b="1" dirty="0">
                  <a:solidFill>
                    <a:schemeClr val="bg1"/>
                  </a:solidFill>
                </a:rPr>
                <a:t>&gt; 200 Studiengänge</a:t>
              </a:r>
            </a:p>
          </p:txBody>
        </p:sp>
        <p:sp>
          <p:nvSpPr>
            <p:cNvPr id="36" name="Rechteck 35">
              <a:extLst>
                <a:ext uri="{FF2B5EF4-FFF2-40B4-BE49-F238E27FC236}">
                  <a16:creationId xmlns:a16="http://schemas.microsoft.com/office/drawing/2014/main" id="{54CC17C7-46E8-431D-AE09-9458B7B6F9DF}"/>
                </a:ext>
              </a:extLst>
            </p:cNvPr>
            <p:cNvSpPr/>
            <p:nvPr/>
          </p:nvSpPr>
          <p:spPr>
            <a:xfrm>
              <a:off x="4513326" y="5422295"/>
              <a:ext cx="3369355" cy="9372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9B90B3B7-9045-44DE-9FAD-627D76051E1F}"/>
                </a:ext>
              </a:extLst>
            </p:cNvPr>
            <p:cNvSpPr txBox="1"/>
            <p:nvPr/>
          </p:nvSpPr>
          <p:spPr>
            <a:xfrm>
              <a:off x="4506415" y="5495016"/>
              <a:ext cx="3385084" cy="7591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de-DE" sz="2400" b="1" dirty="0">
                  <a:solidFill>
                    <a:schemeClr val="bg1"/>
                  </a:solidFill>
                </a:rPr>
                <a:t>Top Platzierungen </a:t>
              </a:r>
              <a:br>
                <a:rPr lang="de-DE" sz="2400" b="1" dirty="0">
                  <a:solidFill>
                    <a:schemeClr val="bg1"/>
                  </a:solidFill>
                </a:rPr>
              </a:br>
              <a:r>
                <a:rPr lang="de-DE" sz="2400" b="1" dirty="0">
                  <a:solidFill>
                    <a:schemeClr val="bg1"/>
                  </a:solidFill>
                </a:rPr>
                <a:t>im Hochschulranking</a:t>
              </a: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B6523A13-CE03-4A49-A272-237943F8A606}"/>
                </a:ext>
              </a:extLst>
            </p:cNvPr>
            <p:cNvSpPr/>
            <p:nvPr/>
          </p:nvSpPr>
          <p:spPr>
            <a:xfrm>
              <a:off x="7891499" y="4576926"/>
              <a:ext cx="3379374" cy="1782654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2EA7A3BA-3872-477E-827D-F37857E6BA45}"/>
                </a:ext>
              </a:extLst>
            </p:cNvPr>
            <p:cNvSpPr txBox="1"/>
            <p:nvPr/>
          </p:nvSpPr>
          <p:spPr>
            <a:xfrm>
              <a:off x="7921311" y="4720942"/>
              <a:ext cx="335838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</a:rPr>
                <a:t>27.230 Studierende</a:t>
              </a:r>
            </a:p>
          </p:txBody>
        </p:sp>
        <p:graphicFrame>
          <p:nvGraphicFramePr>
            <p:cNvPr id="16" name="Diagramm 15">
              <a:extLst>
                <a:ext uri="{FF2B5EF4-FFF2-40B4-BE49-F238E27FC236}">
                  <a16:creationId xmlns:a16="http://schemas.microsoft.com/office/drawing/2014/main" id="{1C9D5042-37EC-417F-AF27-B05B80905717}"/>
                </a:ext>
              </a:extLst>
            </p:cNvPr>
            <p:cNvGraphicFramePr/>
            <p:nvPr/>
          </p:nvGraphicFramePr>
          <p:xfrm>
            <a:off x="8175350" y="5222464"/>
            <a:ext cx="1200204" cy="101064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F59CDF2E-D9AA-4470-9257-4B73901FAEFC}"/>
                </a:ext>
              </a:extLst>
            </p:cNvPr>
            <p:cNvSpPr txBox="1"/>
            <p:nvPr/>
          </p:nvSpPr>
          <p:spPr>
            <a:xfrm>
              <a:off x="9249378" y="5353269"/>
              <a:ext cx="1510173" cy="78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de-DE" sz="1600" dirty="0">
                  <a:solidFill>
                    <a:schemeClr val="bg1"/>
                  </a:solidFill>
                </a:rPr>
                <a:t>18% Internationale </a:t>
              </a:r>
            </a:p>
            <a:p>
              <a:pPr>
                <a:lnSpc>
                  <a:spcPts val="1800"/>
                </a:lnSpc>
              </a:pPr>
              <a:r>
                <a:rPr lang="de-DE" sz="1600" dirty="0">
                  <a:solidFill>
                    <a:schemeClr val="bg1"/>
                  </a:solidFill>
                </a:rPr>
                <a:t>Studierende</a:t>
              </a:r>
            </a:p>
          </p:txBody>
        </p:sp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480F5A0F-11E1-4AD3-859E-36C430CBCE7C}"/>
              </a:ext>
            </a:extLst>
          </p:cNvPr>
          <p:cNvSpPr txBox="1"/>
          <p:nvPr/>
        </p:nvSpPr>
        <p:spPr>
          <a:xfrm>
            <a:off x="9491480" y="6092160"/>
            <a:ext cx="1298110" cy="302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de-DE" sz="1100" dirty="0">
                <a:solidFill>
                  <a:schemeClr val="bg1"/>
                </a:solidFill>
              </a:rPr>
              <a:t>Stand: WiSe 25/26</a:t>
            </a:r>
          </a:p>
        </p:txBody>
      </p:sp>
    </p:spTree>
    <p:extLst>
      <p:ext uri="{BB962C8B-B14F-4D97-AF65-F5344CB8AC3E}">
        <p14:creationId xmlns:p14="http://schemas.microsoft.com/office/powerpoint/2010/main" val="135742213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37CE0AB-126A-410A-A02D-47EC098B44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25783"/>
            <a:ext cx="12193588" cy="5932217"/>
          </a:xfrm>
          <a:prstGeom prst="rect">
            <a:avLst/>
          </a:prstGeom>
        </p:spPr>
      </p:pic>
      <p:sp>
        <p:nvSpPr>
          <p:cNvPr id="47" name="Titel 6">
            <a:extLst>
              <a:ext uri="{FF2B5EF4-FFF2-40B4-BE49-F238E27FC236}">
                <a16:creationId xmlns:a16="http://schemas.microsoft.com/office/drawing/2014/main" id="{BC095D68-1BFB-4E1E-8778-18DAFCD14DDB}"/>
              </a:ext>
            </a:extLst>
          </p:cNvPr>
          <p:cNvSpPr txBox="1">
            <a:spLocks/>
          </p:cNvSpPr>
          <p:nvPr/>
        </p:nvSpPr>
        <p:spPr>
          <a:xfrm>
            <a:off x="594704" y="1252994"/>
            <a:ext cx="10937130" cy="92333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>
              <a:defRPr sz="3800" b="0" i="0">
                <a:solidFill>
                  <a:srgbClr val="17375E"/>
                </a:solidFill>
                <a:latin typeface="+mj-lt"/>
                <a:ea typeface="+mj-ea"/>
                <a:cs typeface="DINPro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Futura PT Cond Medium" panose="020B0606020204020203" pitchFamily="34" charset="0"/>
                <a:ea typeface="+mn-ea"/>
                <a:cs typeface="+mn-cs"/>
              </a:rPr>
              <a:t>GÖTTINGER </a:t>
            </a:r>
            <a:r>
              <a:rPr lang="de-DE" sz="6000" kern="0" dirty="0">
                <a:solidFill>
                  <a:schemeClr val="accent1"/>
                </a:solidFill>
                <a:latin typeface="Futura PT Cond Medium" panose="020B0606020204020203" pitchFamily="34" charset="0"/>
                <a:ea typeface="+mn-ea"/>
                <a:cs typeface="+mn-cs"/>
              </a:rPr>
              <a:t>G</a:t>
            </a:r>
            <a:r>
              <a:rPr kumimoji="0" lang="de-DE" sz="60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Futura PT Cond Medium" panose="020B0606020204020203" pitchFamily="34" charset="0"/>
                <a:ea typeface="+mn-ea"/>
                <a:cs typeface="+mn-cs"/>
              </a:rPr>
              <a:t>RADUIERTENSCHULEN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A89FD59F-5FF0-44AB-BB6C-F796163A9C56}"/>
              </a:ext>
            </a:extLst>
          </p:cNvPr>
          <p:cNvGrpSpPr/>
          <p:nvPr/>
        </p:nvGrpSpPr>
        <p:grpSpPr>
          <a:xfrm>
            <a:off x="623888" y="2780928"/>
            <a:ext cx="10907946" cy="3520929"/>
            <a:chOff x="588951" y="2799589"/>
            <a:chExt cx="10907946" cy="3520929"/>
          </a:xfrm>
          <a:solidFill>
            <a:schemeClr val="tx2"/>
          </a:solidFill>
        </p:grpSpPr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C92CCBA2-716B-4908-A519-EEF271AB3438}"/>
                </a:ext>
              </a:extLst>
            </p:cNvPr>
            <p:cNvSpPr/>
            <p:nvPr/>
          </p:nvSpPr>
          <p:spPr>
            <a:xfrm>
              <a:off x="588951" y="2799589"/>
              <a:ext cx="10907946" cy="35209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DA8F50C3-8DCC-4A2F-B0A8-37BDD8B45A10}"/>
                </a:ext>
              </a:extLst>
            </p:cNvPr>
            <p:cNvSpPr txBox="1"/>
            <p:nvPr/>
          </p:nvSpPr>
          <p:spPr>
            <a:xfrm>
              <a:off x="872660" y="3375653"/>
              <a:ext cx="10301765" cy="212365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200" dirty="0">
                  <a:solidFill>
                    <a:schemeClr val="bg1"/>
                  </a:solidFill>
                </a:rPr>
                <a:t>Georg August University School </a:t>
              </a:r>
              <a:r>
                <a:rPr lang="de-DE" sz="2200" dirty="0" err="1">
                  <a:solidFill>
                    <a:schemeClr val="bg1"/>
                  </a:solidFill>
                </a:rPr>
                <a:t>of</a:t>
              </a:r>
              <a:r>
                <a:rPr lang="de-DE" sz="2200" dirty="0">
                  <a:solidFill>
                    <a:schemeClr val="bg1"/>
                  </a:solidFill>
                </a:rPr>
                <a:t> Science (GAUSS)</a:t>
              </a:r>
            </a:p>
            <a:p>
              <a:pPr marL="668353" lvl="1" indent="-285750">
                <a:buFont typeface="Arial" panose="020B0604020202020204" pitchFamily="34" charset="0"/>
                <a:buChar char="•"/>
              </a:pPr>
              <a:r>
                <a:rPr lang="de-DE" sz="2200" dirty="0">
                  <a:solidFill>
                    <a:schemeClr val="bg1"/>
                  </a:solidFill>
                </a:rPr>
                <a:t>Göttinger Graduiertenzentrum für Neurowissenschaften, Biophysik und Molekulare Biowissenschaften (GGNB)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200" dirty="0">
                  <a:solidFill>
                    <a:schemeClr val="bg1"/>
                  </a:solidFill>
                </a:rPr>
                <a:t>Göttinger Graduiertenschule Gesellschaftswissenschaften (GGG)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200" dirty="0">
                  <a:solidFill>
                    <a:schemeClr val="bg1"/>
                  </a:solidFill>
                </a:rPr>
                <a:t>Graduiertenschule für Geisteswissenschaften Göttingen (GSGG)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200" dirty="0">
                  <a:solidFill>
                    <a:schemeClr val="bg1"/>
                  </a:solidFill>
                </a:rPr>
                <a:t>Graduiertenschule Forst- und Agrarwissenschaften (GFA)</a:t>
              </a:r>
            </a:p>
          </p:txBody>
        </p: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3CA3AED5-5A74-474E-B2AE-CE04DDF4EC9A}"/>
                </a:ext>
              </a:extLst>
            </p:cNvPr>
            <p:cNvGrpSpPr/>
            <p:nvPr/>
          </p:nvGrpSpPr>
          <p:grpSpPr>
            <a:xfrm>
              <a:off x="872660" y="5476079"/>
              <a:ext cx="9725701" cy="707886"/>
              <a:chOff x="1018095" y="5171758"/>
              <a:chExt cx="9725701" cy="707886"/>
            </a:xfrm>
            <a:grpFill/>
          </p:grpSpPr>
          <p:sp>
            <p:nvSpPr>
              <p:cNvPr id="30" name="Textfeld 29">
                <a:extLst>
                  <a:ext uri="{FF2B5EF4-FFF2-40B4-BE49-F238E27FC236}">
                    <a16:creationId xmlns:a16="http://schemas.microsoft.com/office/drawing/2014/main" id="{3BCC11BB-964B-4A06-ADA8-3F066626D4DD}"/>
                  </a:ext>
                </a:extLst>
              </p:cNvPr>
              <p:cNvSpPr txBox="1"/>
              <p:nvPr/>
            </p:nvSpPr>
            <p:spPr>
              <a:xfrm>
                <a:off x="1018095" y="5171758"/>
                <a:ext cx="102566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4000" b="1" dirty="0">
                    <a:solidFill>
                      <a:schemeClr val="bg1"/>
                    </a:solidFill>
                  </a:rPr>
                  <a:t>733</a:t>
                </a:r>
                <a:endParaRPr lang="de-DE" sz="3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98CF5A99-20C3-472F-8D5D-8F7A6F7DB22F}"/>
                  </a:ext>
                </a:extLst>
              </p:cNvPr>
              <p:cNvSpPr txBox="1"/>
              <p:nvPr/>
            </p:nvSpPr>
            <p:spPr>
              <a:xfrm>
                <a:off x="1927425" y="5255383"/>
                <a:ext cx="881637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2800" b="1" dirty="0">
                    <a:solidFill>
                      <a:schemeClr val="bg1"/>
                    </a:solidFill>
                  </a:rPr>
                  <a:t>abgeschlossene Promotionen pro Jahr (Mittelwert)</a:t>
                </a:r>
              </a:p>
            </p:txBody>
          </p:sp>
        </p:grp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E5100764-B6CC-4347-8B7F-B950BEB6332A}"/>
              </a:ext>
            </a:extLst>
          </p:cNvPr>
          <p:cNvSpPr txBox="1"/>
          <p:nvPr/>
        </p:nvSpPr>
        <p:spPr>
          <a:xfrm>
            <a:off x="907597" y="2996952"/>
            <a:ext cx="946164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dirty="0">
                <a:solidFill>
                  <a:schemeClr val="bg1"/>
                </a:solidFill>
              </a:rPr>
              <a:t>Alle Promovierenden unserer Uni sind Mitglieder einer Graduiertenschule: 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DDBC038-8A51-4475-A6D8-C0BD8A1D4EC6}"/>
              </a:ext>
            </a:extLst>
          </p:cNvPr>
          <p:cNvSpPr txBox="1"/>
          <p:nvPr/>
        </p:nvSpPr>
        <p:spPr>
          <a:xfrm>
            <a:off x="10455606" y="5855768"/>
            <a:ext cx="938070" cy="31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de-DE" sz="1100" dirty="0">
                <a:solidFill>
                  <a:schemeClr val="bg1"/>
                </a:solidFill>
              </a:rPr>
              <a:t>Stand: 2026</a:t>
            </a:r>
          </a:p>
        </p:txBody>
      </p:sp>
    </p:spTree>
    <p:extLst>
      <p:ext uri="{BB962C8B-B14F-4D97-AF65-F5344CB8AC3E}">
        <p14:creationId xmlns:p14="http://schemas.microsoft.com/office/powerpoint/2010/main" val="124733946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Fußzeilenplatzhalter 113"/>
          <p:cNvSpPr>
            <a:spLocks noGrp="1"/>
          </p:cNvSpPr>
          <p:nvPr>
            <p:ph type="ftr" sz="quarter" idx="4294967295"/>
          </p:nvPr>
        </p:nvSpPr>
        <p:spPr>
          <a:xfrm>
            <a:off x="1520855" y="5949280"/>
            <a:ext cx="8072437" cy="194311"/>
          </a:xfrm>
        </p:spPr>
        <p:txBody>
          <a:bodyPr/>
          <a:lstStyle/>
          <a:p>
            <a:r>
              <a:rPr lang="de-DE" dirty="0"/>
              <a:t>The University </a:t>
            </a:r>
            <a:r>
              <a:rPr lang="de-DE" dirty="0" err="1"/>
              <a:t>of</a:t>
            </a:r>
            <a:r>
              <a:rPr lang="de-DE" dirty="0"/>
              <a:t> Göttingen – An </a:t>
            </a:r>
            <a:r>
              <a:rPr lang="de-DE" dirty="0" err="1"/>
              <a:t>Introduction</a:t>
            </a:r>
            <a:endParaRPr lang="de-DE" dirty="0"/>
          </a:p>
        </p:txBody>
      </p:sp>
      <p:sp>
        <p:nvSpPr>
          <p:cNvPr id="113" name="Foliennummernplatzhalter 112"/>
          <p:cNvSpPr>
            <a:spLocks noGrp="1"/>
          </p:cNvSpPr>
          <p:nvPr>
            <p:ph type="sldNum" sz="quarter" idx="4294967295"/>
          </p:nvPr>
        </p:nvSpPr>
        <p:spPr>
          <a:xfrm>
            <a:off x="11097420" y="6526033"/>
            <a:ext cx="803911" cy="171233"/>
          </a:xfrm>
        </p:spPr>
        <p:txBody>
          <a:bodyPr/>
          <a:lstStyle/>
          <a:p>
            <a:fld id="{B6F15528-21DE-4FAA-801E-634DDDAF4B2B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18" name="Titel 6">
            <a:extLst>
              <a:ext uri="{FF2B5EF4-FFF2-40B4-BE49-F238E27FC236}">
                <a16:creationId xmlns:a16="http://schemas.microsoft.com/office/drawing/2014/main" id="{26F55CE8-D232-4724-8733-57AE0237AB61}"/>
              </a:ext>
            </a:extLst>
          </p:cNvPr>
          <p:cNvSpPr txBox="1">
            <a:spLocks/>
          </p:cNvSpPr>
          <p:nvPr/>
        </p:nvSpPr>
        <p:spPr>
          <a:xfrm>
            <a:off x="623888" y="1228338"/>
            <a:ext cx="6560606" cy="92333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>
              <a:defRPr sz="3800" b="0" i="0">
                <a:solidFill>
                  <a:srgbClr val="17375E"/>
                </a:solidFill>
                <a:latin typeface="+mj-lt"/>
                <a:ea typeface="+mj-ea"/>
                <a:cs typeface="DINPro"/>
              </a:defRPr>
            </a:lvl1pPr>
          </a:lstStyle>
          <a:p>
            <a:pPr defTabSz="1219170"/>
            <a:r>
              <a:rPr lang="de-DE" sz="6000" kern="0" dirty="0">
                <a:solidFill>
                  <a:schemeClr val="accent1"/>
                </a:solidFill>
                <a:latin typeface="Futura PT Cond Medium" panose="020B0606020204020203" pitchFamily="34" charset="0"/>
              </a:rPr>
              <a:t>DER GÖTTINGEN CAMPUS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6C76BB8B-038E-461B-8924-85D036D97E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4"/>
          <a:stretch/>
        </p:blipFill>
        <p:spPr>
          <a:xfrm>
            <a:off x="0" y="908720"/>
            <a:ext cx="12193588" cy="5929616"/>
          </a:xfrm>
          <a:prstGeom prst="rect">
            <a:avLst/>
          </a:prstGeom>
        </p:spPr>
      </p:pic>
      <p:sp>
        <p:nvSpPr>
          <p:cNvPr id="47" name="Titel 6">
            <a:extLst>
              <a:ext uri="{FF2B5EF4-FFF2-40B4-BE49-F238E27FC236}">
                <a16:creationId xmlns:a16="http://schemas.microsoft.com/office/drawing/2014/main" id="{BC095D68-1BFB-4E1E-8778-18DAFCD14DDB}"/>
              </a:ext>
            </a:extLst>
          </p:cNvPr>
          <p:cNvSpPr txBox="1">
            <a:spLocks/>
          </p:cNvSpPr>
          <p:nvPr/>
        </p:nvSpPr>
        <p:spPr>
          <a:xfrm>
            <a:off x="589840" y="1241236"/>
            <a:ext cx="6560606" cy="92333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>
              <a:defRPr sz="3800" b="0" i="0">
                <a:solidFill>
                  <a:srgbClr val="17375E"/>
                </a:solidFill>
                <a:latin typeface="+mj-lt"/>
                <a:ea typeface="+mj-ea"/>
                <a:cs typeface="DINPro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PT Cond Medium" panose="020B0606020204020203" pitchFamily="34" charset="0"/>
                <a:ea typeface="+mn-ea"/>
                <a:cs typeface="+mn-cs"/>
              </a:rPr>
              <a:t>DER GÖTTINGEN CAMPUS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4968098C-5F26-4FB5-844D-12103AF693DA}"/>
              </a:ext>
            </a:extLst>
          </p:cNvPr>
          <p:cNvGrpSpPr/>
          <p:nvPr/>
        </p:nvGrpSpPr>
        <p:grpSpPr>
          <a:xfrm>
            <a:off x="623888" y="3367077"/>
            <a:ext cx="9068494" cy="2582203"/>
            <a:chOff x="-1867699" y="3632386"/>
            <a:chExt cx="9068494" cy="2582203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A70F4F40-DC48-4CB1-A394-B348B3AE27FE}"/>
                </a:ext>
              </a:extLst>
            </p:cNvPr>
            <p:cNvSpPr/>
            <p:nvPr/>
          </p:nvSpPr>
          <p:spPr>
            <a:xfrm>
              <a:off x="-1867699" y="3632386"/>
              <a:ext cx="8748634" cy="258220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3F88A362-7BDC-44BC-B0BF-ADC25AC92BF1}"/>
                </a:ext>
              </a:extLst>
            </p:cNvPr>
            <p:cNvGrpSpPr/>
            <p:nvPr/>
          </p:nvGrpSpPr>
          <p:grpSpPr>
            <a:xfrm>
              <a:off x="2611101" y="3838875"/>
              <a:ext cx="4480332" cy="752414"/>
              <a:chOff x="2279176" y="3837233"/>
              <a:chExt cx="4480332" cy="752414"/>
            </a:xfrm>
          </p:grpSpPr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76A9C022-376D-408F-BF32-92DB45C0FBAA}"/>
                  </a:ext>
                </a:extLst>
              </p:cNvPr>
              <p:cNvSpPr txBox="1"/>
              <p:nvPr/>
            </p:nvSpPr>
            <p:spPr>
              <a:xfrm>
                <a:off x="2279176" y="3837233"/>
                <a:ext cx="417646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2800" b="1" dirty="0">
                    <a:solidFill>
                      <a:schemeClr val="bg1"/>
                    </a:solidFill>
                  </a:rPr>
                  <a:t>Forschungseinrichtungen</a:t>
                </a:r>
              </a:p>
            </p:txBody>
          </p:sp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10848AA3-A82E-42FC-964C-CCCF1791C1C7}"/>
                  </a:ext>
                </a:extLst>
              </p:cNvPr>
              <p:cNvSpPr txBox="1"/>
              <p:nvPr/>
            </p:nvSpPr>
            <p:spPr>
              <a:xfrm>
                <a:off x="2294714" y="4263276"/>
                <a:ext cx="4464794" cy="3263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1800"/>
                  </a:lnSpc>
                </a:pPr>
                <a:r>
                  <a:rPr lang="de-DE" sz="1800" dirty="0">
                    <a:solidFill>
                      <a:schemeClr val="bg1"/>
                    </a:solidFill>
                  </a:rPr>
                  <a:t>davon 4 Max-Planck-Institute</a:t>
                </a:r>
              </a:p>
            </p:txBody>
          </p:sp>
        </p:grp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11F9DBD5-78C6-4120-B552-5864BB0E57AB}"/>
                </a:ext>
              </a:extLst>
            </p:cNvPr>
            <p:cNvSpPr txBox="1"/>
            <p:nvPr/>
          </p:nvSpPr>
          <p:spPr>
            <a:xfrm>
              <a:off x="2626639" y="4639458"/>
              <a:ext cx="417646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800" b="1" dirty="0">
                  <a:solidFill>
                    <a:schemeClr val="bg1"/>
                  </a:solidFill>
                </a:rPr>
                <a:t>assoziierte Partner</a:t>
              </a:r>
            </a:p>
          </p:txBody>
        </p: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E603470A-CCDE-422B-91D7-74ED5D2FF0F1}"/>
                </a:ext>
              </a:extLst>
            </p:cNvPr>
            <p:cNvGrpSpPr/>
            <p:nvPr/>
          </p:nvGrpSpPr>
          <p:grpSpPr>
            <a:xfrm>
              <a:off x="2664291" y="5251942"/>
              <a:ext cx="4536504" cy="740697"/>
              <a:chOff x="2363316" y="5309804"/>
              <a:chExt cx="4536504" cy="740697"/>
            </a:xfrm>
          </p:grpSpPr>
          <p:sp>
            <p:nvSpPr>
              <p:cNvPr id="24" name="Textfeld 23">
                <a:extLst>
                  <a:ext uri="{FF2B5EF4-FFF2-40B4-BE49-F238E27FC236}">
                    <a16:creationId xmlns:a16="http://schemas.microsoft.com/office/drawing/2014/main" id="{D97CF7E8-0D07-4347-B9B5-060B137BE03F}"/>
                  </a:ext>
                </a:extLst>
              </p:cNvPr>
              <p:cNvSpPr txBox="1"/>
              <p:nvPr/>
            </p:nvSpPr>
            <p:spPr>
              <a:xfrm>
                <a:off x="2381723" y="5681169"/>
                <a:ext cx="44647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de-DE" sz="1800" dirty="0">
                    <a:solidFill>
                      <a:schemeClr val="bg1"/>
                    </a:solidFill>
                  </a:rPr>
                  <a:t>in fast allen wissenschaftlichen Disziplinen</a:t>
                </a:r>
              </a:p>
            </p:txBody>
          </p:sp>
          <p:sp>
            <p:nvSpPr>
              <p:cNvPr id="25" name="Textfeld 24">
                <a:extLst>
                  <a:ext uri="{FF2B5EF4-FFF2-40B4-BE49-F238E27FC236}">
                    <a16:creationId xmlns:a16="http://schemas.microsoft.com/office/drawing/2014/main" id="{B3C7A0B4-C8AF-436E-9C25-8A67A9D0D44D}"/>
                  </a:ext>
                </a:extLst>
              </p:cNvPr>
              <p:cNvSpPr txBox="1"/>
              <p:nvPr/>
            </p:nvSpPr>
            <p:spPr>
              <a:xfrm>
                <a:off x="2363316" y="5309804"/>
                <a:ext cx="453650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2800" b="1" dirty="0">
                    <a:solidFill>
                      <a:schemeClr val="bg1"/>
                    </a:solidFill>
                  </a:rPr>
                  <a:t>Forscher*innen</a:t>
                </a:r>
              </a:p>
            </p:txBody>
          </p:sp>
        </p:grp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851D87D2-B270-413A-B8D9-CD5CA31759DE}"/>
                </a:ext>
              </a:extLst>
            </p:cNvPr>
            <p:cNvSpPr txBox="1"/>
            <p:nvPr/>
          </p:nvSpPr>
          <p:spPr>
            <a:xfrm>
              <a:off x="1958526" y="3844385"/>
              <a:ext cx="69540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4000" b="1" dirty="0">
                  <a:solidFill>
                    <a:schemeClr val="accent1"/>
                  </a:solidFill>
                </a:rPr>
                <a:t> 9</a:t>
              </a:r>
              <a:endParaRPr lang="de-DE" sz="3600" dirty="0">
                <a:solidFill>
                  <a:schemeClr val="accent1"/>
                </a:solidFill>
              </a:endParaRP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B71ED446-3CAB-4C7A-A9A6-3921879C7CBE}"/>
                </a:ext>
              </a:extLst>
            </p:cNvPr>
            <p:cNvSpPr txBox="1"/>
            <p:nvPr/>
          </p:nvSpPr>
          <p:spPr>
            <a:xfrm>
              <a:off x="1958526" y="4575763"/>
              <a:ext cx="79208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4000" b="1" dirty="0">
                  <a:solidFill>
                    <a:schemeClr val="accent1"/>
                  </a:solidFill>
                </a:rPr>
                <a:t>15</a:t>
              </a:r>
              <a:endParaRPr lang="de-DE" sz="3600" dirty="0">
                <a:solidFill>
                  <a:schemeClr val="accent1"/>
                </a:solidFill>
              </a:endParaRP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1A3E4C65-55A6-4E67-954E-60DA85146104}"/>
                </a:ext>
              </a:extLst>
            </p:cNvPr>
            <p:cNvSpPr txBox="1"/>
            <p:nvPr/>
          </p:nvSpPr>
          <p:spPr>
            <a:xfrm>
              <a:off x="915455" y="5269704"/>
              <a:ext cx="180610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4000" b="1" dirty="0">
                  <a:solidFill>
                    <a:schemeClr val="accent1"/>
                  </a:solidFill>
                </a:rPr>
                <a:t>&gt; 5.900</a:t>
              </a:r>
              <a:endParaRPr lang="de-DE" sz="3600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4" name="Grafik 3">
            <a:extLst>
              <a:ext uri="{FF2B5EF4-FFF2-40B4-BE49-F238E27FC236}">
                <a16:creationId xmlns:a16="http://schemas.microsoft.com/office/drawing/2014/main" id="{56167073-8AD8-41B5-B70E-916C00D53A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51" y="4005273"/>
            <a:ext cx="2274288" cy="113274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3D43720C-012D-4287-9C63-9FBA12E30DB7}"/>
              </a:ext>
            </a:extLst>
          </p:cNvPr>
          <p:cNvSpPr txBox="1"/>
          <p:nvPr/>
        </p:nvSpPr>
        <p:spPr>
          <a:xfrm>
            <a:off x="768202" y="5542664"/>
            <a:ext cx="938070" cy="31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de-DE" sz="1100" dirty="0">
                <a:solidFill>
                  <a:schemeClr val="bg1"/>
                </a:solidFill>
              </a:rPr>
              <a:t>Stand: 2026</a:t>
            </a:r>
          </a:p>
        </p:txBody>
      </p:sp>
    </p:spTree>
    <p:extLst>
      <p:ext uri="{BB962C8B-B14F-4D97-AF65-F5344CB8AC3E}">
        <p14:creationId xmlns:p14="http://schemas.microsoft.com/office/powerpoint/2010/main" val="1024467569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947FCB0-6D53-41A2-B0A3-316E3A2E1E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09458"/>
            <a:ext cx="12193588" cy="5948542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B995A56A-2548-4530-B050-C532B51C9664}"/>
              </a:ext>
            </a:extLst>
          </p:cNvPr>
          <p:cNvSpPr/>
          <p:nvPr/>
        </p:nvSpPr>
        <p:spPr>
          <a:xfrm rot="10800000">
            <a:off x="-15566" y="909458"/>
            <a:ext cx="12209154" cy="7527684"/>
          </a:xfrm>
          <a:prstGeom prst="rect">
            <a:avLst/>
          </a:prstGeom>
          <a:gradFill flip="none" rotWithShape="1">
            <a:gsLst>
              <a:gs pos="84400">
                <a:srgbClr val="313D54">
                  <a:alpha val="29000"/>
                </a:srgbClr>
              </a:gs>
              <a:gs pos="100000">
                <a:schemeClr val="accent1">
                  <a:lumMod val="50000"/>
                </a:schemeClr>
              </a:gs>
              <a:gs pos="57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6" name="Diagramm 15">
            <a:extLst>
              <a:ext uri="{FF2B5EF4-FFF2-40B4-BE49-F238E27FC236}">
                <a16:creationId xmlns:a16="http://schemas.microsoft.com/office/drawing/2014/main" id="{1C9D5042-37EC-417F-AF27-B05B80905717}"/>
              </a:ext>
            </a:extLst>
          </p:cNvPr>
          <p:cNvGraphicFramePr/>
          <p:nvPr/>
        </p:nvGraphicFramePr>
        <p:xfrm>
          <a:off x="8103342" y="5222464"/>
          <a:ext cx="1200204" cy="101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itel 6">
            <a:extLst>
              <a:ext uri="{FF2B5EF4-FFF2-40B4-BE49-F238E27FC236}">
                <a16:creationId xmlns:a16="http://schemas.microsoft.com/office/drawing/2014/main" id="{F2CC2DCE-C50F-40A7-B960-A8F245620D4B}"/>
              </a:ext>
            </a:extLst>
          </p:cNvPr>
          <p:cNvSpPr txBox="1">
            <a:spLocks/>
          </p:cNvSpPr>
          <p:nvPr/>
        </p:nvSpPr>
        <p:spPr>
          <a:xfrm>
            <a:off x="597964" y="1244050"/>
            <a:ext cx="6560606" cy="92333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>
              <a:defRPr sz="3800" b="0" i="0">
                <a:solidFill>
                  <a:srgbClr val="17375E"/>
                </a:solidFill>
                <a:latin typeface="+mj-lt"/>
                <a:ea typeface="+mj-ea"/>
                <a:cs typeface="DINPro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 PT Cond Medium" panose="020B0606020204020203" pitchFamily="34" charset="0"/>
                <a:ea typeface="+mn-ea"/>
                <a:cs typeface="+mn-cs"/>
              </a:rPr>
              <a:t>SUB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38E5E0C-5179-45FA-AD9D-55350F59D0F0}"/>
              </a:ext>
            </a:extLst>
          </p:cNvPr>
          <p:cNvGrpSpPr/>
          <p:nvPr/>
        </p:nvGrpSpPr>
        <p:grpSpPr>
          <a:xfrm>
            <a:off x="623888" y="3645024"/>
            <a:ext cx="9865096" cy="2747409"/>
            <a:chOff x="479871" y="2364467"/>
            <a:chExt cx="9865096" cy="2747409"/>
          </a:xfrm>
          <a:solidFill>
            <a:schemeClr val="bg1"/>
          </a:solidFill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0F0B4D21-02E8-4098-BBCF-C2063C62B48F}"/>
                </a:ext>
              </a:extLst>
            </p:cNvPr>
            <p:cNvSpPr/>
            <p:nvPr/>
          </p:nvSpPr>
          <p:spPr>
            <a:xfrm>
              <a:off x="479871" y="2364467"/>
              <a:ext cx="9865096" cy="27474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858B95D8-7095-42C3-949D-867810153149}"/>
                </a:ext>
              </a:extLst>
            </p:cNvPr>
            <p:cNvSpPr txBox="1"/>
            <p:nvPr/>
          </p:nvSpPr>
          <p:spPr>
            <a:xfrm>
              <a:off x="768200" y="2783268"/>
              <a:ext cx="9504759" cy="36022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de-DE" sz="2800" b="1" dirty="0">
                  <a:solidFill>
                    <a:schemeClr val="accent1"/>
                  </a:solidFill>
                </a:rPr>
                <a:t>Niedersächsische Staats- und Universitätsbibliothek Göttingen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4F0AF82C-2D54-49FB-A9B6-EBE4CB273962}"/>
                </a:ext>
              </a:extLst>
            </p:cNvPr>
            <p:cNvSpPr txBox="1"/>
            <p:nvPr/>
          </p:nvSpPr>
          <p:spPr>
            <a:xfrm>
              <a:off x="2208064" y="3215840"/>
              <a:ext cx="3519012" cy="52322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de-DE" sz="2800" b="1" dirty="0">
                  <a:solidFill>
                    <a:schemeClr val="accent1"/>
                  </a:solidFill>
                </a:rPr>
                <a:t>Medieneinheiten</a:t>
              </a:r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4B02DBE5-1439-4ED5-882E-601B38D1A87B}"/>
                </a:ext>
              </a:extLst>
            </p:cNvPr>
            <p:cNvSpPr txBox="1"/>
            <p:nvPr/>
          </p:nvSpPr>
          <p:spPr>
            <a:xfrm>
              <a:off x="2208065" y="3731106"/>
              <a:ext cx="6567639" cy="52322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de-DE" sz="2800" b="1" dirty="0">
                  <a:solidFill>
                    <a:schemeClr val="accent1"/>
                  </a:solidFill>
                </a:rPr>
                <a:t>Buchseiten weltweit digital abrufbar</a:t>
              </a:r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2E7F449C-458D-4AB8-B363-F15ADDAB1DC3}"/>
                </a:ext>
              </a:extLst>
            </p:cNvPr>
            <p:cNvSpPr txBox="1"/>
            <p:nvPr/>
          </p:nvSpPr>
          <p:spPr>
            <a:xfrm>
              <a:off x="2208064" y="4254326"/>
              <a:ext cx="5338011" cy="52322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de-DE" sz="2800" b="1" dirty="0">
                  <a:solidFill>
                    <a:schemeClr val="accent1"/>
                  </a:solidFill>
                </a:rPr>
                <a:t>Bibliotheksbesuche jährlich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3E5C8676-C4BF-42E7-A4A9-08E745EE6D6A}"/>
                </a:ext>
              </a:extLst>
            </p:cNvPr>
            <p:cNvSpPr txBox="1"/>
            <p:nvPr/>
          </p:nvSpPr>
          <p:spPr>
            <a:xfrm>
              <a:off x="840209" y="3215840"/>
              <a:ext cx="1439863" cy="52322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de-DE" sz="2800" b="1" dirty="0">
                  <a:solidFill>
                    <a:schemeClr val="bg2"/>
                  </a:solidFill>
                </a:rPr>
                <a:t>10 Mio.</a:t>
              </a:r>
              <a:endParaRPr lang="de-DE" sz="2400" dirty="0">
                <a:solidFill>
                  <a:schemeClr val="bg2"/>
                </a:solidFill>
              </a:endParaRP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8EEEC2BB-247E-41DD-B9D1-E5710F2EB68B}"/>
                </a:ext>
              </a:extLst>
            </p:cNvPr>
            <p:cNvSpPr txBox="1"/>
            <p:nvPr/>
          </p:nvSpPr>
          <p:spPr>
            <a:xfrm>
              <a:off x="860286" y="3718676"/>
              <a:ext cx="1347777" cy="52322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de-DE" sz="2800" b="1" dirty="0">
                  <a:solidFill>
                    <a:schemeClr val="bg2"/>
                  </a:solidFill>
                </a:rPr>
                <a:t>15 Mio. </a:t>
              </a:r>
              <a:endParaRPr lang="de-DE" sz="2400" dirty="0">
                <a:solidFill>
                  <a:schemeClr val="bg2"/>
                </a:solidFill>
              </a:endParaRP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9A2FFA30-20A4-4DF3-8275-C636D8BF1EAE}"/>
                </a:ext>
              </a:extLst>
            </p:cNvPr>
            <p:cNvSpPr txBox="1"/>
            <p:nvPr/>
          </p:nvSpPr>
          <p:spPr>
            <a:xfrm>
              <a:off x="768202" y="4254326"/>
              <a:ext cx="1439862" cy="52322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/>
              <a:r>
                <a:rPr lang="de-DE" sz="2800" b="1" dirty="0">
                  <a:solidFill>
                    <a:schemeClr val="bg2"/>
                  </a:solidFill>
                </a:rPr>
                <a:t>2 Mio.</a:t>
              </a:r>
              <a:endParaRPr lang="de-DE" sz="2400" dirty="0">
                <a:solidFill>
                  <a:schemeClr val="bg2"/>
                </a:solidFill>
              </a:endParaRP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:a16="http://schemas.microsoft.com/office/drawing/2014/main" id="{BA4C683F-8DC9-4BEE-8821-A2429A069AE4}"/>
              </a:ext>
            </a:extLst>
          </p:cNvPr>
          <p:cNvSpPr txBox="1"/>
          <p:nvPr/>
        </p:nvSpPr>
        <p:spPr>
          <a:xfrm>
            <a:off x="9427230" y="5920267"/>
            <a:ext cx="938070" cy="31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de-DE" sz="1100" dirty="0">
                <a:solidFill>
                  <a:schemeClr val="accent1"/>
                </a:solidFill>
              </a:rPr>
              <a:t>Stand: 2026</a:t>
            </a:r>
          </a:p>
        </p:txBody>
      </p:sp>
    </p:spTree>
    <p:extLst>
      <p:ext uri="{BB962C8B-B14F-4D97-AF65-F5344CB8AC3E}">
        <p14:creationId xmlns:p14="http://schemas.microsoft.com/office/powerpoint/2010/main" val="19773365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1B1AF10-4AD8-42BF-B4B5-FF3B11F21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221" y="932346"/>
            <a:ext cx="12193588" cy="5919986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9838CBA6-35D0-487B-8DFF-5F34EACEC727}"/>
              </a:ext>
            </a:extLst>
          </p:cNvPr>
          <p:cNvSpPr/>
          <p:nvPr/>
        </p:nvSpPr>
        <p:spPr>
          <a:xfrm rot="10800000">
            <a:off x="-40787" y="887812"/>
            <a:ext cx="12209154" cy="7527684"/>
          </a:xfrm>
          <a:prstGeom prst="rect">
            <a:avLst/>
          </a:prstGeom>
          <a:gradFill flip="none" rotWithShape="1">
            <a:gsLst>
              <a:gs pos="90000">
                <a:schemeClr val="bg1">
                  <a:alpha val="55000"/>
                </a:schemeClr>
              </a:gs>
              <a:gs pos="100000">
                <a:schemeClr val="bg1"/>
              </a:gs>
              <a:gs pos="66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3" name="Foliennummernplatzhalter 112"/>
          <p:cNvSpPr>
            <a:spLocks noGrp="1"/>
          </p:cNvSpPr>
          <p:nvPr>
            <p:ph type="sldNum" sz="quarter" idx="4294967295"/>
          </p:nvPr>
        </p:nvSpPr>
        <p:spPr>
          <a:xfrm>
            <a:off x="11097420" y="6454026"/>
            <a:ext cx="803911" cy="171233"/>
          </a:xfrm>
        </p:spPr>
        <p:txBody>
          <a:bodyPr/>
          <a:lstStyle/>
          <a:p>
            <a:fld id="{B6F15528-21DE-4FAA-801E-634DDDAF4B2B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47" name="Titel 6">
            <a:extLst>
              <a:ext uri="{FF2B5EF4-FFF2-40B4-BE49-F238E27FC236}">
                <a16:creationId xmlns:a16="http://schemas.microsoft.com/office/drawing/2014/main" id="{BC095D68-1BFB-4E1E-8778-18DAFCD14DDB}"/>
              </a:ext>
            </a:extLst>
          </p:cNvPr>
          <p:cNvSpPr txBox="1">
            <a:spLocks/>
          </p:cNvSpPr>
          <p:nvPr/>
        </p:nvSpPr>
        <p:spPr>
          <a:xfrm>
            <a:off x="598224" y="1246543"/>
            <a:ext cx="8200826" cy="92333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>
              <a:defRPr sz="3800" b="0" i="0">
                <a:solidFill>
                  <a:srgbClr val="17375E"/>
                </a:solidFill>
                <a:latin typeface="+mj-lt"/>
                <a:ea typeface="+mj-ea"/>
                <a:cs typeface="DINPro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Futura PT Cond Medium" panose="020B0606020204020203" pitchFamily="34" charset="0"/>
                <a:ea typeface="+mn-ea"/>
                <a:cs typeface="+mn-cs"/>
              </a:rPr>
              <a:t>GRÖSSTE ARBEITGEBERIN DER REGION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70F4F40-DC48-4CB1-A394-B348B3AE27FE}"/>
              </a:ext>
            </a:extLst>
          </p:cNvPr>
          <p:cNvSpPr/>
          <p:nvPr/>
        </p:nvSpPr>
        <p:spPr>
          <a:xfrm>
            <a:off x="660421" y="4293096"/>
            <a:ext cx="10977115" cy="208823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E603470A-CCDE-422B-91D7-74ED5D2FF0F1}"/>
              </a:ext>
            </a:extLst>
          </p:cNvPr>
          <p:cNvGrpSpPr/>
          <p:nvPr/>
        </p:nvGrpSpPr>
        <p:grpSpPr>
          <a:xfrm>
            <a:off x="7633357" y="4411322"/>
            <a:ext cx="2927933" cy="740697"/>
            <a:chOff x="2480696" y="5309804"/>
            <a:chExt cx="4536504" cy="740697"/>
          </a:xfrm>
        </p:grpSpPr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D97CF7E8-0D07-4347-B9B5-060B137BE03F}"/>
                </a:ext>
              </a:extLst>
            </p:cNvPr>
            <p:cNvSpPr txBox="1"/>
            <p:nvPr/>
          </p:nvSpPr>
          <p:spPr>
            <a:xfrm>
              <a:off x="2499103" y="5681169"/>
              <a:ext cx="446479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de-DE" sz="1800" dirty="0">
                  <a:solidFill>
                    <a:schemeClr val="bg1"/>
                  </a:solidFill>
                </a:rPr>
                <a:t>ohne Hilfskräfte</a:t>
              </a:r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B3C7A0B4-C8AF-436E-9C25-8A67A9D0D44D}"/>
                </a:ext>
              </a:extLst>
            </p:cNvPr>
            <p:cNvSpPr txBox="1"/>
            <p:nvPr/>
          </p:nvSpPr>
          <p:spPr>
            <a:xfrm>
              <a:off x="2480696" y="5309804"/>
              <a:ext cx="453650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800" b="1" dirty="0">
                  <a:solidFill>
                    <a:schemeClr val="bg1"/>
                  </a:solidFill>
                </a:rPr>
                <a:t>Beschäftige UMG</a:t>
              </a:r>
            </a:p>
          </p:txBody>
        </p:sp>
      </p:grpSp>
      <p:sp>
        <p:nvSpPr>
          <p:cNvPr id="22" name="Textfeld 21">
            <a:extLst>
              <a:ext uri="{FF2B5EF4-FFF2-40B4-BE49-F238E27FC236}">
                <a16:creationId xmlns:a16="http://schemas.microsoft.com/office/drawing/2014/main" id="{B71ED446-3CAB-4C7A-A9A6-3921879C7CBE}"/>
              </a:ext>
            </a:extLst>
          </p:cNvPr>
          <p:cNvSpPr txBox="1"/>
          <p:nvPr/>
        </p:nvSpPr>
        <p:spPr>
          <a:xfrm>
            <a:off x="984226" y="4450310"/>
            <a:ext cx="14068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b="1" dirty="0">
                <a:solidFill>
                  <a:schemeClr val="accent1"/>
                </a:solidFill>
              </a:rPr>
              <a:t>4.749</a:t>
            </a:r>
            <a:endParaRPr lang="de-DE" sz="3600" dirty="0">
              <a:solidFill>
                <a:schemeClr val="accent1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A3E4C65-55A6-4E67-954E-60DA85146104}"/>
              </a:ext>
            </a:extLst>
          </p:cNvPr>
          <p:cNvSpPr txBox="1"/>
          <p:nvPr/>
        </p:nvSpPr>
        <p:spPr>
          <a:xfrm>
            <a:off x="5874866" y="4429084"/>
            <a:ext cx="18061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chemeClr val="accent1"/>
                </a:solidFill>
              </a:rPr>
              <a:t>8.306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4338A662-1CC8-4A46-9F37-4EB7BF3D354F}"/>
              </a:ext>
            </a:extLst>
          </p:cNvPr>
          <p:cNvSpPr txBox="1"/>
          <p:nvPr/>
        </p:nvSpPr>
        <p:spPr>
          <a:xfrm>
            <a:off x="2287016" y="4812117"/>
            <a:ext cx="25560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ohne Hilfskräfte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4A63F0C0-8A9E-4E87-93D4-4AB9F69E6E93}"/>
              </a:ext>
            </a:extLst>
          </p:cNvPr>
          <p:cNvSpPr txBox="1"/>
          <p:nvPr/>
        </p:nvSpPr>
        <p:spPr>
          <a:xfrm>
            <a:off x="2275135" y="4429084"/>
            <a:ext cx="27798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</a:rPr>
              <a:t>Beschäftige Uni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6333BB5-CF3F-46B4-BCB8-16CE74158049}"/>
              </a:ext>
            </a:extLst>
          </p:cNvPr>
          <p:cNvSpPr txBox="1"/>
          <p:nvPr/>
        </p:nvSpPr>
        <p:spPr>
          <a:xfrm>
            <a:off x="1600383" y="5149164"/>
            <a:ext cx="8508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accent1"/>
                </a:solidFill>
              </a:rPr>
              <a:t>404</a:t>
            </a:r>
            <a:endParaRPr lang="de-DE" sz="2400" dirty="0">
              <a:solidFill>
                <a:schemeClr val="accent1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E5F83BD-FF04-41AB-B992-308077C5FC61}"/>
              </a:ext>
            </a:extLst>
          </p:cNvPr>
          <p:cNvSpPr txBox="1"/>
          <p:nvPr/>
        </p:nvSpPr>
        <p:spPr>
          <a:xfrm>
            <a:off x="923420" y="5229201"/>
            <a:ext cx="850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davon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0FCC951-3AEA-44DE-BEAB-A97548A65506}"/>
              </a:ext>
            </a:extLst>
          </p:cNvPr>
          <p:cNvSpPr txBox="1"/>
          <p:nvPr/>
        </p:nvSpPr>
        <p:spPr>
          <a:xfrm>
            <a:off x="2275436" y="5182017"/>
            <a:ext cx="2779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</a:rPr>
              <a:t>Professor*innen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3732988-5E30-49F9-9958-9B607F938554}"/>
              </a:ext>
            </a:extLst>
          </p:cNvPr>
          <p:cNvSpPr txBox="1"/>
          <p:nvPr/>
        </p:nvSpPr>
        <p:spPr>
          <a:xfrm>
            <a:off x="1321688" y="5536257"/>
            <a:ext cx="10654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accent1"/>
                </a:solidFill>
              </a:rPr>
              <a:t>1.908</a:t>
            </a:r>
            <a:endParaRPr lang="de-DE" sz="2400" dirty="0">
              <a:solidFill>
                <a:schemeClr val="accent1"/>
              </a:solidFill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A857CFCF-5F77-45A6-84FB-0F7F8A4D300C}"/>
              </a:ext>
            </a:extLst>
          </p:cNvPr>
          <p:cNvSpPr txBox="1"/>
          <p:nvPr/>
        </p:nvSpPr>
        <p:spPr>
          <a:xfrm>
            <a:off x="2275135" y="5551595"/>
            <a:ext cx="4608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chemeClr val="bg1"/>
                </a:solidFill>
              </a:rPr>
              <a:t>wissenschaftliches Personal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2477CF80-08C2-41DB-AD64-26736D6DA81D}"/>
              </a:ext>
            </a:extLst>
          </p:cNvPr>
          <p:cNvGrpSpPr/>
          <p:nvPr/>
        </p:nvGrpSpPr>
        <p:grpSpPr>
          <a:xfrm>
            <a:off x="6304306" y="5144037"/>
            <a:ext cx="5960227" cy="910313"/>
            <a:chOff x="1075820" y="5371062"/>
            <a:chExt cx="5960227" cy="910313"/>
          </a:xfrm>
        </p:grpSpPr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67C6359F-AAA1-4BB6-AC8B-2B3A575852F3}"/>
                </a:ext>
              </a:extLst>
            </p:cNvPr>
            <p:cNvSpPr txBox="1"/>
            <p:nvPr/>
          </p:nvSpPr>
          <p:spPr>
            <a:xfrm>
              <a:off x="1722451" y="5371062"/>
              <a:ext cx="85085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800" b="1" dirty="0">
                  <a:solidFill>
                    <a:schemeClr val="accent1"/>
                  </a:solidFill>
                </a:rPr>
                <a:t>111</a:t>
              </a:r>
              <a:endParaRPr lang="de-DE" sz="2400" dirty="0">
                <a:solidFill>
                  <a:schemeClr val="accent1"/>
                </a:solidFill>
              </a:endParaRPr>
            </a:p>
          </p:txBody>
        </p: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79046030-4A74-4E62-BA4B-5D9DCB738726}"/>
                </a:ext>
              </a:extLst>
            </p:cNvPr>
            <p:cNvSpPr txBox="1"/>
            <p:nvPr/>
          </p:nvSpPr>
          <p:spPr>
            <a:xfrm>
              <a:off x="1075820" y="5451099"/>
              <a:ext cx="85085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de-DE" sz="1800" dirty="0">
                  <a:solidFill>
                    <a:schemeClr val="bg1"/>
                  </a:solidFill>
                </a:rPr>
                <a:t>davon</a:t>
              </a:r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E30ED0AC-8B88-433C-B183-BA707AF30543}"/>
                </a:ext>
              </a:extLst>
            </p:cNvPr>
            <p:cNvSpPr txBox="1"/>
            <p:nvPr/>
          </p:nvSpPr>
          <p:spPr>
            <a:xfrm>
              <a:off x="2427836" y="5404599"/>
              <a:ext cx="277987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400" b="1" dirty="0">
                  <a:solidFill>
                    <a:schemeClr val="bg1"/>
                  </a:solidFill>
                </a:rPr>
                <a:t>Professor*innen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CFEBF443-FAA3-41DA-A098-253DB2B8671F}"/>
                </a:ext>
              </a:extLst>
            </p:cNvPr>
            <p:cNvSpPr txBox="1"/>
            <p:nvPr/>
          </p:nvSpPr>
          <p:spPr>
            <a:xfrm>
              <a:off x="1444372" y="5758155"/>
              <a:ext cx="106542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800" b="1" dirty="0">
                  <a:solidFill>
                    <a:schemeClr val="accent1"/>
                  </a:solidFill>
                </a:rPr>
                <a:t>1.927</a:t>
              </a:r>
              <a:endParaRPr lang="de-DE" sz="2400" dirty="0">
                <a:solidFill>
                  <a:schemeClr val="accent1"/>
                </a:solidFill>
              </a:endParaRP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7E0DE051-99E4-4278-BBEE-44C0C98E0DF6}"/>
                </a:ext>
              </a:extLst>
            </p:cNvPr>
            <p:cNvSpPr txBox="1"/>
            <p:nvPr/>
          </p:nvSpPr>
          <p:spPr>
            <a:xfrm>
              <a:off x="2427535" y="5773493"/>
              <a:ext cx="46085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400" b="1" dirty="0">
                  <a:solidFill>
                    <a:schemeClr val="bg1"/>
                  </a:solidFill>
                </a:rPr>
                <a:t>wissenschaftliches Personal</a:t>
              </a:r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0C9A6B4E-192E-49D4-A38E-5CD024F51D63}"/>
              </a:ext>
            </a:extLst>
          </p:cNvPr>
          <p:cNvSpPr txBox="1"/>
          <p:nvPr/>
        </p:nvSpPr>
        <p:spPr>
          <a:xfrm>
            <a:off x="10593624" y="5948413"/>
            <a:ext cx="938070" cy="31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de-DE" sz="1100" dirty="0">
                <a:solidFill>
                  <a:schemeClr val="bg1"/>
                </a:solidFill>
              </a:rPr>
              <a:t>Stand: 2026</a:t>
            </a:r>
          </a:p>
        </p:txBody>
      </p:sp>
    </p:spTree>
    <p:extLst>
      <p:ext uri="{BB962C8B-B14F-4D97-AF65-F5344CB8AC3E}">
        <p14:creationId xmlns:p14="http://schemas.microsoft.com/office/powerpoint/2010/main" val="152714507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Farben Uni Göttingen">
      <a:dk1>
        <a:sysClr val="windowText" lastClr="000000"/>
      </a:dk1>
      <a:lt1>
        <a:sysClr val="window" lastClr="FFFFFF"/>
      </a:lt1>
      <a:dk2>
        <a:srgbClr val="005F9B"/>
      </a:dk2>
      <a:lt2>
        <a:srgbClr val="50A5D2"/>
      </a:lt2>
      <a:accent1>
        <a:srgbClr val="153268"/>
      </a:accent1>
      <a:accent2>
        <a:srgbClr val="3B3B3A"/>
      </a:accent2>
      <a:accent3>
        <a:srgbClr val="84BFEA"/>
      </a:accent3>
      <a:accent4>
        <a:srgbClr val="EAE2D8"/>
      </a:accent4>
      <a:accent5>
        <a:srgbClr val="F6F4F0"/>
      </a:accent5>
      <a:accent6>
        <a:srgbClr val="575756"/>
      </a:accent6>
      <a:hlink>
        <a:srgbClr val="0033CC"/>
      </a:hlink>
      <a:folHlink>
        <a:srgbClr val="6600C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214</Words>
  <Application>Microsoft Office PowerPoint</Application>
  <PresentationFormat>Benutzerdefiniert</PresentationFormat>
  <Paragraphs>73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Futura PT Cond Medium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Lange, Regina (ZVW);Voss, Christine</dc:creator>
  <cp:lastModifiedBy>Voss, Christine</cp:lastModifiedBy>
  <cp:revision>237</cp:revision>
  <dcterms:created xsi:type="dcterms:W3CDTF">2017-08-09T09:33:14Z</dcterms:created>
  <dcterms:modified xsi:type="dcterms:W3CDTF">2026-06-29T06:36:41Z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2016-08-08T00:00:00Z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2016-08-08T00:00:00Z</vt:filetime>
  </property>
</Properties>
</file>